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handoutMasterIdLst>
    <p:handoutMasterId r:id="rId18"/>
  </p:handoutMasterIdLst>
  <p:sldIdLst>
    <p:sldId id="256" r:id="rId2"/>
    <p:sldId id="260" r:id="rId3"/>
    <p:sldId id="261" r:id="rId4"/>
    <p:sldId id="264" r:id="rId5"/>
    <p:sldId id="272" r:id="rId6"/>
    <p:sldId id="281" r:id="rId7"/>
    <p:sldId id="270" r:id="rId8"/>
    <p:sldId id="271" r:id="rId9"/>
    <p:sldId id="280" r:id="rId10"/>
    <p:sldId id="265" r:id="rId11"/>
    <p:sldId id="269" r:id="rId12"/>
    <p:sldId id="273" r:id="rId13"/>
    <p:sldId id="267" r:id="rId14"/>
    <p:sldId id="279" r:id="rId15"/>
    <p:sldId id="268" r:id="rId16"/>
    <p:sldId id="277" r:id="rId1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82" autoAdjust="0"/>
    <p:restoredTop sz="94660"/>
  </p:normalViewPr>
  <p:slideViewPr>
    <p:cSldViewPr snapToGrid="0">
      <p:cViewPr varScale="1">
        <p:scale>
          <a:sx n="115" d="100"/>
          <a:sy n="115" d="100"/>
        </p:scale>
        <p:origin x="2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BB8E260-0977-4FD9-87B9-D7BB7A381FF6}" type="datetimeFigureOut">
              <a:rPr lang="en-GB" smtClean="0"/>
              <a:t>29/11/2023</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BAD277D-5B0E-407E-AD2D-23DF2773F658}" type="slidenum">
              <a:rPr lang="en-GB" smtClean="0"/>
              <a:t>‹#›</a:t>
            </a:fld>
            <a:endParaRPr lang="en-GB"/>
          </a:p>
        </p:txBody>
      </p:sp>
    </p:spTree>
    <p:extLst>
      <p:ext uri="{BB962C8B-B14F-4D97-AF65-F5344CB8AC3E}">
        <p14:creationId xmlns:p14="http://schemas.microsoft.com/office/powerpoint/2010/main" val="11163149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7098094-69F1-4824-A22F-F7F3942A085B}" type="datetimeFigureOut">
              <a:rPr lang="en-GB" smtClean="0"/>
              <a:t>29/11/2023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530399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098094-69F1-4824-A22F-F7F3942A085B}" type="datetimeFigureOut">
              <a:rPr lang="en-GB" smtClean="0"/>
              <a:t>29/11/2023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302249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098094-69F1-4824-A22F-F7F3942A085B}" type="datetimeFigureOut">
              <a:rPr lang="en-GB" smtClean="0"/>
              <a:t>29/11/2023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1334980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098094-69F1-4824-A22F-F7F3942A085B}" type="datetimeFigureOut">
              <a:rPr lang="en-GB" smtClean="0"/>
              <a:t>29/11/2023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900700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7098094-69F1-4824-A22F-F7F3942A085B}" type="datetimeFigureOut">
              <a:rPr lang="en-GB" smtClean="0"/>
              <a:t>29/11/2023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402334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7098094-69F1-4824-A22F-F7F3942A085B}" type="datetimeFigureOut">
              <a:rPr lang="en-GB" smtClean="0"/>
              <a:t>29/11/2023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4235855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7098094-69F1-4824-A22F-F7F3942A085B}" type="datetimeFigureOut">
              <a:rPr lang="en-GB" smtClean="0"/>
              <a:t>29/11/2023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2774893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7098094-69F1-4824-A22F-F7F3942A085B}"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1834674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098094-69F1-4824-A22F-F7F3942A085B}" type="datetimeFigureOut">
              <a:rPr lang="en-GB" smtClean="0"/>
              <a:t>29/11/2023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3914280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098094-69F1-4824-A22F-F7F3942A085B}" type="datetimeFigureOut">
              <a:rPr lang="en-GB" smtClean="0"/>
              <a:t>29/11/2023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1893794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098094-69F1-4824-A22F-F7F3942A085B}" type="datetimeFigureOut">
              <a:rPr lang="en-GB" smtClean="0"/>
              <a:t>29/11/2023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571308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098094-69F1-4824-A22F-F7F3942A085B}" type="datetimeFigureOut">
              <a:rPr lang="en-GB" smtClean="0"/>
              <a:t>29/11/2023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678DAB-CBFD-48B2-9EDC-11D5B4B3EDB4}" type="slidenum">
              <a:rPr lang="en-GB" smtClean="0"/>
              <a:t>‹#›</a:t>
            </a:fld>
            <a:endParaRPr lang="en-GB"/>
          </a:p>
        </p:txBody>
      </p:sp>
    </p:spTree>
    <p:extLst>
      <p:ext uri="{BB962C8B-B14F-4D97-AF65-F5344CB8AC3E}">
        <p14:creationId xmlns:p14="http://schemas.microsoft.com/office/powerpoint/2010/main" val="157326495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5.png"/><Relationship Id="rId5" Type="http://schemas.openxmlformats.org/officeDocument/2006/relationships/image" Target="../media/image20.jpeg"/><Relationship Id="rId10" Type="http://schemas.openxmlformats.org/officeDocument/2006/relationships/image" Target="../media/image1.png"/><Relationship Id="rId4" Type="http://schemas.openxmlformats.org/officeDocument/2006/relationships/image" Target="../media/image19.png"/><Relationship Id="rId9"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whiterosemaths.com/" TargetMode="Externa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1.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3455" y="759694"/>
            <a:ext cx="10548850" cy="1787092"/>
          </a:xfrm>
        </p:spPr>
        <p:txBody>
          <a:bodyPr>
            <a:normAutofit/>
          </a:bodyPr>
          <a:lstStyle/>
          <a:p>
            <a:r>
              <a:rPr lang="en-GB" sz="5400" b="1" dirty="0" smtClean="0">
                <a:latin typeface="SassoonPrimaryInfant" pitchFamily="2" charset="0"/>
              </a:rPr>
              <a:t>Maths at </a:t>
            </a:r>
            <a:r>
              <a:rPr lang="en-GB" sz="5400" b="1" dirty="0" err="1" smtClean="0">
                <a:latin typeface="SassoonPrimaryInfant" pitchFamily="2" charset="0"/>
              </a:rPr>
              <a:t>Havannah</a:t>
            </a:r>
            <a:r>
              <a:rPr lang="en-GB" sz="5400" b="1" dirty="0" smtClean="0">
                <a:latin typeface="SassoonPrimaryInfant" pitchFamily="2" charset="0"/>
              </a:rPr>
              <a:t> First School</a:t>
            </a:r>
            <a:endParaRPr lang="en-GB" sz="5400" b="1" dirty="0">
              <a:latin typeface="SassoonPrimaryInfant" pitchFamily="2" charset="0"/>
            </a:endParaRPr>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5580264" y="210921"/>
            <a:ext cx="998220" cy="1070754"/>
          </a:xfrm>
          <a:prstGeom prst="rect">
            <a:avLst/>
          </a:prstGeom>
        </p:spPr>
      </p:pic>
      <p:sp>
        <p:nvSpPr>
          <p:cNvPr id="4" name="Rectangle 3"/>
          <p:cNvSpPr/>
          <p:nvPr/>
        </p:nvSpPr>
        <p:spPr>
          <a:xfrm>
            <a:off x="3854818" y="1409319"/>
            <a:ext cx="4615366" cy="369332"/>
          </a:xfrm>
          <a:prstGeom prst="rect">
            <a:avLst/>
          </a:prstGeom>
        </p:spPr>
        <p:txBody>
          <a:bodyPr wrap="none">
            <a:spAutoFit/>
          </a:bodyPr>
          <a:lstStyle/>
          <a:p>
            <a:r>
              <a:rPr lang="en-GB" dirty="0">
                <a:solidFill>
                  <a:srgbClr val="00B050"/>
                </a:solidFill>
                <a:effectLst>
                  <a:outerShdw blurRad="38100" dist="25400" dir="5400000" algn="ctr">
                    <a:srgbClr val="6E747A">
                      <a:alpha val="43000"/>
                    </a:srgbClr>
                  </a:outerShdw>
                </a:effectLst>
                <a:latin typeface="Segoe Script" panose="030B0504020000000003" pitchFamily="66" charset="0"/>
                <a:ea typeface="Calibri" panose="020F0502020204030204" pitchFamily="34" charset="0"/>
                <a:cs typeface="Times New Roman" panose="02020603050405020304" pitchFamily="18" charset="0"/>
              </a:rPr>
              <a:t>Challenge, Equality &amp; Opportunity</a:t>
            </a:r>
            <a:endParaRPr lang="en-GB" dirty="0"/>
          </a:p>
        </p:txBody>
      </p:sp>
      <p:pic>
        <p:nvPicPr>
          <p:cNvPr id="5126" name="Picture 6" descr="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9431" y="2674430"/>
            <a:ext cx="2969623" cy="3959496"/>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742"/>
          <a:stretch/>
        </p:blipFill>
        <p:spPr bwMode="auto">
          <a:xfrm>
            <a:off x="7490558" y="2984898"/>
            <a:ext cx="4362994" cy="35857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29441" t="9649"/>
          <a:stretch/>
        </p:blipFill>
        <p:spPr>
          <a:xfrm>
            <a:off x="461951" y="2982686"/>
            <a:ext cx="3735976" cy="3587931"/>
          </a:xfrm>
          <a:prstGeom prst="rect">
            <a:avLst/>
          </a:prstGeom>
        </p:spPr>
      </p:pic>
    </p:spTree>
    <p:extLst>
      <p:ext uri="{BB962C8B-B14F-4D97-AF65-F5344CB8AC3E}">
        <p14:creationId xmlns:p14="http://schemas.microsoft.com/office/powerpoint/2010/main" val="822599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0880" y="271195"/>
            <a:ext cx="6096000" cy="954107"/>
          </a:xfrm>
          <a:prstGeom prst="rect">
            <a:avLst/>
          </a:prstGeom>
        </p:spPr>
        <p:txBody>
          <a:bodyPr>
            <a:spAutoFit/>
          </a:bodyPr>
          <a:lstStyle/>
          <a:p>
            <a:pPr algn="ctr">
              <a:defRPr/>
            </a:pPr>
            <a:r>
              <a:rPr lang="en-GB" altLang="en-US" sz="2800" b="1" u="sng" kern="0" dirty="0">
                <a:solidFill>
                  <a:schemeClr val="tx1">
                    <a:lumMod val="95000"/>
                    <a:lumOff val="5000"/>
                  </a:schemeClr>
                </a:solidFill>
                <a:cs typeface="Calibri Light" panose="020F0302020204030204" pitchFamily="34" charset="0"/>
              </a:rPr>
              <a:t>What does Maths Mastery look </a:t>
            </a:r>
          </a:p>
          <a:p>
            <a:pPr algn="ctr">
              <a:defRPr/>
            </a:pPr>
            <a:r>
              <a:rPr lang="en-GB" altLang="en-US" sz="2800" b="1" u="sng" kern="0" dirty="0">
                <a:solidFill>
                  <a:schemeClr val="tx1">
                    <a:lumMod val="95000"/>
                    <a:lumOff val="5000"/>
                  </a:schemeClr>
                </a:solidFill>
                <a:cs typeface="Calibri Light" panose="020F0302020204030204" pitchFamily="34" charset="0"/>
              </a:rPr>
              <a:t>like in our lessons? </a:t>
            </a:r>
            <a:endParaRPr lang="en-US" altLang="en-US" sz="2800" u="sng" kern="0" dirty="0">
              <a:solidFill>
                <a:schemeClr val="tx1">
                  <a:lumMod val="95000"/>
                  <a:lumOff val="5000"/>
                </a:schemeClr>
              </a:solidFill>
              <a:cs typeface="Calibri Light" panose="020F0302020204030204" pitchFamily="34" charset="0"/>
            </a:endParaRPr>
          </a:p>
        </p:txBody>
      </p:sp>
      <p:sp>
        <p:nvSpPr>
          <p:cNvPr id="3" name="Rectangle 2"/>
          <p:cNvSpPr/>
          <p:nvPr/>
        </p:nvSpPr>
        <p:spPr>
          <a:xfrm>
            <a:off x="1003068" y="1244060"/>
            <a:ext cx="10742815" cy="3970318"/>
          </a:xfrm>
          <a:prstGeom prst="rect">
            <a:avLst/>
          </a:prstGeom>
        </p:spPr>
        <p:txBody>
          <a:bodyPr wrap="square">
            <a:spAutoFit/>
          </a:bodyPr>
          <a:lstStyle/>
          <a:p>
            <a:pPr marL="285750" indent="-285750">
              <a:buFont typeface="Arial" panose="020B0604020202020204" pitchFamily="34" charset="0"/>
              <a:buChar char="•"/>
            </a:pPr>
            <a:endParaRPr lang="en-GB" altLang="en-US" sz="2800" dirty="0" smtClean="0">
              <a:latin typeface="SassoonPrimaryInfant" pitchFamily="2" charset="0"/>
              <a:cs typeface="Calibri Light" panose="020F0302020204030204" pitchFamily="34" charset="0"/>
            </a:endParaRPr>
          </a:p>
          <a:p>
            <a:pPr marL="285750" indent="-285750">
              <a:buFont typeface="Arial" panose="020B0604020202020204" pitchFamily="34" charset="0"/>
              <a:buChar char="•"/>
            </a:pPr>
            <a:r>
              <a:rPr lang="en-GB" altLang="en-US" sz="2800" dirty="0" smtClean="0">
                <a:latin typeface="SassoonPrimaryInfant" pitchFamily="2" charset="0"/>
                <a:cs typeface="Calibri Light" panose="020F0302020204030204" pitchFamily="34" charset="0"/>
              </a:rPr>
              <a:t>We </a:t>
            </a:r>
            <a:r>
              <a:rPr lang="en-GB" altLang="en-US" sz="2800" dirty="0">
                <a:latin typeface="SassoonPrimaryInfant" pitchFamily="2" charset="0"/>
                <a:cs typeface="Calibri Light" panose="020F0302020204030204" pitchFamily="34" charset="0"/>
              </a:rPr>
              <a:t>break the learning down into </a:t>
            </a:r>
            <a:r>
              <a:rPr lang="en-GB" altLang="en-US" sz="2800" b="1" dirty="0" smtClean="0">
                <a:solidFill>
                  <a:srgbClr val="7030A0"/>
                </a:solidFill>
                <a:latin typeface="SassoonPrimaryInfant" pitchFamily="2" charset="0"/>
                <a:cs typeface="Calibri Light" panose="020F0302020204030204" pitchFamily="34" charset="0"/>
              </a:rPr>
              <a:t>small </a:t>
            </a:r>
            <a:r>
              <a:rPr lang="en-GB" altLang="en-US" sz="2800" b="1" dirty="0">
                <a:solidFill>
                  <a:srgbClr val="7030A0"/>
                </a:solidFill>
                <a:latin typeface="SassoonPrimaryInfant" pitchFamily="2" charset="0"/>
                <a:cs typeface="Calibri Light" panose="020F0302020204030204" pitchFamily="34" charset="0"/>
              </a:rPr>
              <a:t>steps</a:t>
            </a:r>
            <a:r>
              <a:rPr lang="en-GB" altLang="en-US" sz="2800" dirty="0">
                <a:latin typeface="SassoonPrimaryInfant" pitchFamily="2" charset="0"/>
                <a:cs typeface="Calibri Light" panose="020F0302020204030204" pitchFamily="34" charset="0"/>
              </a:rPr>
              <a:t>. </a:t>
            </a:r>
          </a:p>
          <a:p>
            <a:pPr marL="285750" indent="-285750">
              <a:buFont typeface="Arial" panose="020B0604020202020204" pitchFamily="34" charset="0"/>
              <a:buChar char="•"/>
            </a:pPr>
            <a:r>
              <a:rPr lang="en-GB" altLang="en-US" sz="2800" dirty="0">
                <a:latin typeface="SassoonPrimaryInfant" pitchFamily="2" charset="0"/>
                <a:cs typeface="Calibri Light" panose="020F0302020204030204" pitchFamily="34" charset="0"/>
              </a:rPr>
              <a:t>We </a:t>
            </a:r>
            <a:r>
              <a:rPr lang="en-GB" altLang="en-US" sz="2800" b="1" dirty="0">
                <a:solidFill>
                  <a:srgbClr val="7030A0"/>
                </a:solidFill>
                <a:latin typeface="SassoonPrimaryInfant" pitchFamily="2" charset="0"/>
                <a:cs typeface="Calibri Light" panose="020F0302020204030204" pitchFamily="34" charset="0"/>
              </a:rPr>
              <a:t>revisit</a:t>
            </a:r>
            <a:r>
              <a:rPr lang="en-GB" altLang="en-US" sz="2800" dirty="0">
                <a:latin typeface="SassoonPrimaryInfant" pitchFamily="2" charset="0"/>
                <a:cs typeface="Calibri Light" panose="020F0302020204030204" pitchFamily="34" charset="0"/>
              </a:rPr>
              <a:t> and </a:t>
            </a:r>
            <a:r>
              <a:rPr lang="en-GB" altLang="en-US" sz="2800" b="1" dirty="0">
                <a:solidFill>
                  <a:srgbClr val="7030A0"/>
                </a:solidFill>
                <a:latin typeface="SassoonPrimaryInfant" pitchFamily="2" charset="0"/>
                <a:cs typeface="Calibri Light" panose="020F0302020204030204" pitchFamily="34" charset="0"/>
              </a:rPr>
              <a:t>build</a:t>
            </a:r>
            <a:r>
              <a:rPr lang="en-GB" altLang="en-US" sz="2800" dirty="0">
                <a:latin typeface="SassoonPrimaryInfant" pitchFamily="2" charset="0"/>
                <a:cs typeface="Calibri Light" panose="020F0302020204030204" pitchFamily="34" charset="0"/>
              </a:rPr>
              <a:t> on </a:t>
            </a:r>
            <a:r>
              <a:rPr lang="en-GB" altLang="en-US" sz="2800" b="1" dirty="0">
                <a:solidFill>
                  <a:srgbClr val="7030A0"/>
                </a:solidFill>
                <a:latin typeface="SassoonPrimaryInfant" pitchFamily="2" charset="0"/>
                <a:cs typeface="Calibri Light" panose="020F0302020204030204" pitchFamily="34" charset="0"/>
              </a:rPr>
              <a:t>previous</a:t>
            </a:r>
            <a:r>
              <a:rPr lang="en-GB" altLang="en-US" sz="2800" dirty="0">
                <a:latin typeface="SassoonPrimaryInfant" pitchFamily="2" charset="0"/>
                <a:cs typeface="Calibri Light" panose="020F0302020204030204" pitchFamily="34" charset="0"/>
              </a:rPr>
              <a:t> learning, developing </a:t>
            </a:r>
            <a:r>
              <a:rPr lang="en-GB" altLang="en-US" sz="2800" b="1" dirty="0">
                <a:solidFill>
                  <a:srgbClr val="7030A0"/>
                </a:solidFill>
                <a:latin typeface="SassoonPrimaryInfant" pitchFamily="2" charset="0"/>
                <a:cs typeface="Calibri Light" panose="020F0302020204030204" pitchFamily="34" charset="0"/>
              </a:rPr>
              <a:t>fluency</a:t>
            </a:r>
            <a:r>
              <a:rPr lang="en-GB" altLang="en-US" sz="2800" dirty="0">
                <a:latin typeface="SassoonPrimaryInfant" pitchFamily="2" charset="0"/>
                <a:cs typeface="Calibri Light" panose="020F0302020204030204" pitchFamily="34" charset="0"/>
              </a:rPr>
              <a:t>. </a:t>
            </a:r>
          </a:p>
          <a:p>
            <a:pPr marL="285750" indent="-285750">
              <a:buFont typeface="Arial" panose="020B0604020202020204" pitchFamily="34" charset="0"/>
              <a:buChar char="•"/>
            </a:pPr>
            <a:r>
              <a:rPr lang="en-GB" altLang="en-US" sz="2800" dirty="0">
                <a:latin typeface="SassoonPrimaryInfant" pitchFamily="2" charset="0"/>
                <a:cs typeface="Calibri Light" panose="020F0302020204030204" pitchFamily="34" charset="0"/>
              </a:rPr>
              <a:t>We use </a:t>
            </a:r>
            <a:r>
              <a:rPr lang="en-GB" altLang="en-US" sz="2800" b="1" dirty="0">
                <a:solidFill>
                  <a:srgbClr val="7030A0"/>
                </a:solidFill>
                <a:latin typeface="SassoonPrimaryInfant" pitchFamily="2" charset="0"/>
                <a:cs typeface="Calibri Light" panose="020F0302020204030204" pitchFamily="34" charset="0"/>
              </a:rPr>
              <a:t>representations </a:t>
            </a:r>
            <a:r>
              <a:rPr lang="en-GB" altLang="en-US" sz="2800" b="1" dirty="0">
                <a:latin typeface="SassoonPrimaryInfant" pitchFamily="2" charset="0"/>
                <a:cs typeface="Calibri Light" panose="020F0302020204030204" pitchFamily="34" charset="0"/>
              </a:rPr>
              <a:t>and</a:t>
            </a:r>
            <a:r>
              <a:rPr lang="en-GB" altLang="en-US" sz="2800" b="1" dirty="0">
                <a:solidFill>
                  <a:srgbClr val="7030A0"/>
                </a:solidFill>
                <a:latin typeface="SassoonPrimaryInfant" pitchFamily="2" charset="0"/>
                <a:cs typeface="Calibri Light" panose="020F0302020204030204" pitchFamily="34" charset="0"/>
              </a:rPr>
              <a:t> equipment</a:t>
            </a:r>
            <a:r>
              <a:rPr lang="en-GB" altLang="en-US" sz="2800" dirty="0">
                <a:latin typeface="SassoonPrimaryInfant" pitchFamily="2" charset="0"/>
                <a:cs typeface="Calibri Light" panose="020F0302020204030204" pitchFamily="34" charset="0"/>
              </a:rPr>
              <a:t> to draw out mathematical understanding. </a:t>
            </a:r>
          </a:p>
          <a:p>
            <a:pPr marL="285750" indent="-285750">
              <a:buFont typeface="Arial" panose="020B0604020202020204" pitchFamily="34" charset="0"/>
              <a:buChar char="•"/>
            </a:pPr>
            <a:r>
              <a:rPr lang="en-GB" altLang="en-US" sz="2800" dirty="0">
                <a:latin typeface="SassoonPrimaryInfant" pitchFamily="2" charset="0"/>
                <a:cs typeface="Calibri Light" panose="020F0302020204030204" pitchFamily="34" charset="0"/>
              </a:rPr>
              <a:t>We provide opportunities to </a:t>
            </a:r>
            <a:r>
              <a:rPr lang="en-GB" altLang="en-US" sz="2800" b="1" dirty="0">
                <a:solidFill>
                  <a:srgbClr val="7030A0"/>
                </a:solidFill>
                <a:latin typeface="SassoonPrimaryInfant" pitchFamily="2" charset="0"/>
                <a:cs typeface="Calibri Light" panose="020F0302020204030204" pitchFamily="34" charset="0"/>
              </a:rPr>
              <a:t>reason</a:t>
            </a:r>
            <a:r>
              <a:rPr lang="en-GB" altLang="en-US" sz="2800" dirty="0">
                <a:latin typeface="SassoonPrimaryInfant" pitchFamily="2" charset="0"/>
                <a:cs typeface="Calibri Light" panose="020F0302020204030204" pitchFamily="34" charset="0"/>
              </a:rPr>
              <a:t> and make </a:t>
            </a:r>
            <a:r>
              <a:rPr lang="en-GB" altLang="en-US" sz="2800" b="1" dirty="0">
                <a:solidFill>
                  <a:srgbClr val="7030A0"/>
                </a:solidFill>
                <a:latin typeface="SassoonPrimaryInfant" pitchFamily="2" charset="0"/>
                <a:cs typeface="Calibri Light" panose="020F0302020204030204" pitchFamily="34" charset="0"/>
              </a:rPr>
              <a:t>connections</a:t>
            </a:r>
            <a:r>
              <a:rPr lang="en-GB" altLang="en-US" sz="2800" dirty="0">
                <a:latin typeface="SassoonPrimaryInfant" pitchFamily="2" charset="0"/>
                <a:cs typeface="Calibri Light" panose="020F0302020204030204" pitchFamily="34" charset="0"/>
              </a:rPr>
              <a:t> – this helps pupils to </a:t>
            </a:r>
            <a:r>
              <a:rPr lang="en-GB" altLang="en-US" sz="2800" dirty="0">
                <a:solidFill>
                  <a:srgbClr val="7030A0"/>
                </a:solidFill>
                <a:latin typeface="SassoonPrimaryInfant" pitchFamily="2" charset="0"/>
                <a:cs typeface="Calibri Light" panose="020F0302020204030204" pitchFamily="34" charset="0"/>
              </a:rPr>
              <a:t>remember</a:t>
            </a:r>
            <a:r>
              <a:rPr lang="en-GB" altLang="en-US" sz="2800" dirty="0">
                <a:latin typeface="SassoonPrimaryInfant" pitchFamily="2" charset="0"/>
                <a:cs typeface="Calibri Light" panose="020F0302020204030204" pitchFamily="34" charset="0"/>
              </a:rPr>
              <a:t>. </a:t>
            </a:r>
            <a:endParaRPr lang="en-GB" altLang="en-US" sz="2800" dirty="0" smtClean="0">
              <a:latin typeface="SassoonPrimaryInfant" pitchFamily="2" charset="0"/>
              <a:cs typeface="Calibri Light" panose="020F0302020204030204" pitchFamily="34" charset="0"/>
            </a:endParaRPr>
          </a:p>
          <a:p>
            <a:pPr marL="285750" indent="-285750">
              <a:buFont typeface="Arial" panose="020B0604020202020204" pitchFamily="34" charset="0"/>
              <a:buChar char="•"/>
            </a:pPr>
            <a:r>
              <a:rPr lang="en-GB" altLang="en-US" sz="2800" dirty="0" smtClean="0">
                <a:latin typeface="SassoonPrimaryInfant" pitchFamily="2" charset="0"/>
                <a:cs typeface="Calibri Light" panose="020F0302020204030204" pitchFamily="34" charset="0"/>
              </a:rPr>
              <a:t>We use </a:t>
            </a:r>
            <a:r>
              <a:rPr lang="en-GB" altLang="en-US" sz="2800" dirty="0" smtClean="0">
                <a:solidFill>
                  <a:srgbClr val="7030A0"/>
                </a:solidFill>
                <a:latin typeface="SassoonPrimaryInfant" pitchFamily="2" charset="0"/>
                <a:cs typeface="Calibri Light" panose="020F0302020204030204" pitchFamily="34" charset="0"/>
              </a:rPr>
              <a:t>stem sentences </a:t>
            </a:r>
            <a:r>
              <a:rPr lang="en-GB" altLang="en-US" sz="2800" dirty="0" smtClean="0">
                <a:latin typeface="SassoonPrimaryInfant" pitchFamily="2" charset="0"/>
                <a:cs typeface="Calibri Light" panose="020F0302020204030204" pitchFamily="34" charset="0"/>
              </a:rPr>
              <a:t>“I know this because…” to explain our reasoning.</a:t>
            </a:r>
            <a:endParaRPr lang="en-GB" altLang="en-US" sz="2800" dirty="0">
              <a:latin typeface="SassoonPrimaryInfant" pitchFamily="2" charset="0"/>
              <a:cs typeface="Calibri Light" panose="020F0302020204030204" pitchFamily="34"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1033413" y="154548"/>
            <a:ext cx="998220" cy="1070754"/>
          </a:xfrm>
          <a:prstGeom prst="rect">
            <a:avLst/>
          </a:prstGeom>
        </p:spPr>
      </p:pic>
    </p:spTree>
    <p:extLst>
      <p:ext uri="{BB962C8B-B14F-4D97-AF65-F5344CB8AC3E}">
        <p14:creationId xmlns:p14="http://schemas.microsoft.com/office/powerpoint/2010/main" val="3565752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1960" y="1177921"/>
            <a:ext cx="8545485" cy="2827697"/>
          </a:xfrm>
          <a:prstGeom prst="rect">
            <a:avLst/>
          </a:prstGeom>
        </p:spPr>
        <p:txBody>
          <a:bodyPr wrap="square">
            <a:spAutoFit/>
          </a:bodyPr>
          <a:lstStyle/>
          <a:p>
            <a:pPr>
              <a:lnSpc>
                <a:spcPct val="107000"/>
              </a:lnSpc>
              <a:spcAft>
                <a:spcPts val="800"/>
              </a:spcAft>
            </a:pPr>
            <a:r>
              <a:rPr lang="en-GB" b="1" dirty="0">
                <a:latin typeface="SassoonPrimaryInfant" pitchFamily="2" charset="0"/>
                <a:ea typeface="Calibri" panose="020F0502020204030204" pitchFamily="34" charset="0"/>
                <a:cs typeface="Times New Roman" panose="02020603050405020304" pitchFamily="18" charset="0"/>
              </a:rPr>
              <a:t>Each </a:t>
            </a:r>
            <a:r>
              <a:rPr lang="en-GB" b="1" dirty="0" smtClean="0">
                <a:latin typeface="SassoonPrimaryInfant" pitchFamily="2" charset="0"/>
                <a:ea typeface="Calibri" panose="020F0502020204030204" pitchFamily="34" charset="0"/>
                <a:cs typeface="Times New Roman" panose="02020603050405020304" pitchFamily="18" charset="0"/>
              </a:rPr>
              <a:t>Year 1 lesson typically follows </a:t>
            </a:r>
            <a:r>
              <a:rPr lang="en-GB" b="1" dirty="0">
                <a:latin typeface="SassoonPrimaryInfant" pitchFamily="2" charset="0"/>
                <a:ea typeface="Calibri" panose="020F0502020204030204" pitchFamily="34" charset="0"/>
                <a:cs typeface="Times New Roman" panose="02020603050405020304" pitchFamily="18" charset="0"/>
              </a:rPr>
              <a:t>the following format</a:t>
            </a:r>
            <a:r>
              <a:rPr lang="en-GB" b="1" dirty="0" smtClean="0">
                <a:latin typeface="SassoonPrimaryInfant" pitchFamily="2" charset="0"/>
                <a:ea typeface="Calibri" panose="020F0502020204030204" pitchFamily="34" charset="0"/>
                <a:cs typeface="Times New Roman" panose="02020603050405020304" pitchFamily="18" charset="0"/>
              </a:rPr>
              <a:t>:</a:t>
            </a:r>
            <a:endParaRPr lang="en-GB" dirty="0">
              <a:latin typeface="SassoonPrimaryInfant" pitchFamily="2" charset="0"/>
              <a:ea typeface="Calibri" panose="020F0502020204030204" pitchFamily="34" charset="0"/>
              <a:cs typeface="Times New Roman" panose="02020603050405020304" pitchFamily="18" charset="0"/>
            </a:endParaRPr>
          </a:p>
          <a:p>
            <a:pPr marL="342900" lvl="0" indent="-342900">
              <a:lnSpc>
                <a:spcPct val="106000"/>
              </a:lnSpc>
              <a:spcAft>
                <a:spcPts val="0"/>
              </a:spcAft>
              <a:buFont typeface="+mj-lt"/>
              <a:buAutoNum type="arabicPeriod"/>
            </a:pPr>
            <a:r>
              <a:rPr lang="en-GB" dirty="0">
                <a:latin typeface="SassoonPrimaryInfant" pitchFamily="2" charset="0"/>
                <a:ea typeface="Calibri" panose="020F0502020204030204" pitchFamily="34" charset="0"/>
                <a:cs typeface="Times New Roman" panose="02020603050405020304" pitchFamily="18" charset="0"/>
              </a:rPr>
              <a:t>Flashback 4 (Daily retrieval – questions based on last lesson, last week, two </a:t>
            </a:r>
            <a:r>
              <a:rPr lang="en-GB" dirty="0" smtClean="0">
                <a:latin typeface="SassoonPrimaryInfant" pitchFamily="2" charset="0"/>
                <a:ea typeface="Calibri" panose="020F0502020204030204" pitchFamily="34" charset="0"/>
                <a:cs typeface="Times New Roman" panose="02020603050405020304" pitchFamily="18" charset="0"/>
              </a:rPr>
              <a:t>weeks </a:t>
            </a:r>
            <a:r>
              <a:rPr lang="en-GB" dirty="0">
                <a:latin typeface="SassoonPrimaryInfant" pitchFamily="2" charset="0"/>
                <a:ea typeface="Calibri" panose="020F0502020204030204" pitchFamily="34" charset="0"/>
                <a:cs typeface="Times New Roman" panose="02020603050405020304" pitchFamily="18" charset="0"/>
              </a:rPr>
              <a:t>ago and further back)</a:t>
            </a:r>
          </a:p>
          <a:p>
            <a:pPr marL="342900" indent="-342900">
              <a:lnSpc>
                <a:spcPct val="106000"/>
              </a:lnSpc>
              <a:buFont typeface="+mj-lt"/>
              <a:buAutoNum type="arabicPeriod"/>
            </a:pPr>
            <a:r>
              <a:rPr lang="en-GB" dirty="0">
                <a:latin typeface="SassoonPrimaryInfant" pitchFamily="2" charset="0"/>
                <a:ea typeface="Calibri" panose="020F0502020204030204" pitchFamily="34" charset="0"/>
                <a:cs typeface="Times New Roman" panose="02020603050405020304" pitchFamily="18" charset="0"/>
              </a:rPr>
              <a:t>A talk activity – what do the children know. Building on previous knowledge.</a:t>
            </a:r>
          </a:p>
          <a:p>
            <a:pPr marL="342900" lvl="0" indent="-342900">
              <a:lnSpc>
                <a:spcPct val="106000"/>
              </a:lnSpc>
              <a:spcAft>
                <a:spcPts val="0"/>
              </a:spcAft>
              <a:buFont typeface="+mj-lt"/>
              <a:buAutoNum type="arabicPeriod"/>
            </a:pPr>
            <a:r>
              <a:rPr lang="en-GB" dirty="0" smtClean="0">
                <a:latin typeface="SassoonPrimaryInfant" pitchFamily="2" charset="0"/>
                <a:ea typeface="Calibri" panose="020F0502020204030204" pitchFamily="34" charset="0"/>
                <a:cs typeface="Times New Roman" panose="02020603050405020304" pitchFamily="18" charset="0"/>
              </a:rPr>
              <a:t>A starter activity </a:t>
            </a:r>
            <a:r>
              <a:rPr lang="en-GB" dirty="0">
                <a:latin typeface="SassoonPrimaryInfant" pitchFamily="2" charset="0"/>
                <a:ea typeface="Calibri" panose="020F0502020204030204" pitchFamily="34" charset="0"/>
                <a:cs typeface="Times New Roman" panose="02020603050405020304" pitchFamily="18" charset="0"/>
              </a:rPr>
              <a:t>– </a:t>
            </a:r>
            <a:r>
              <a:rPr lang="en-GB" dirty="0" smtClean="0">
                <a:latin typeface="SassoonPrimaryInfant" pitchFamily="2" charset="0"/>
                <a:ea typeface="Calibri" panose="020F0502020204030204" pitchFamily="34" charset="0"/>
                <a:cs typeface="Times New Roman" panose="02020603050405020304" pitchFamily="18" charset="0"/>
              </a:rPr>
              <a:t>practice </a:t>
            </a:r>
            <a:r>
              <a:rPr lang="en-GB" dirty="0">
                <a:latin typeface="SassoonPrimaryInfant" pitchFamily="2" charset="0"/>
                <a:ea typeface="Calibri" panose="020F0502020204030204" pitchFamily="34" charset="0"/>
                <a:cs typeface="Times New Roman" panose="02020603050405020304" pitchFamily="18" charset="0"/>
              </a:rPr>
              <a:t>skills needed for main activity </a:t>
            </a:r>
            <a:r>
              <a:rPr lang="en-GB" dirty="0" smtClean="0">
                <a:latin typeface="SassoonPrimaryInfant" pitchFamily="2" charset="0"/>
                <a:ea typeface="Calibri" panose="020F0502020204030204" pitchFamily="34" charset="0"/>
                <a:cs typeface="Times New Roman" panose="02020603050405020304" pitchFamily="18" charset="0"/>
              </a:rPr>
              <a:t>and an introduction to </a:t>
            </a:r>
            <a:r>
              <a:rPr lang="en-GB" dirty="0">
                <a:latin typeface="SassoonPrimaryInfant" pitchFamily="2" charset="0"/>
                <a:ea typeface="Calibri" panose="020F0502020204030204" pitchFamily="34" charset="0"/>
                <a:cs typeface="Times New Roman" panose="02020603050405020304" pitchFamily="18" charset="0"/>
              </a:rPr>
              <a:t>key vocabulary.</a:t>
            </a:r>
          </a:p>
          <a:p>
            <a:pPr marL="342900" lvl="0" indent="-342900">
              <a:lnSpc>
                <a:spcPct val="106000"/>
              </a:lnSpc>
              <a:spcAft>
                <a:spcPts val="0"/>
              </a:spcAft>
              <a:buFont typeface="+mj-lt"/>
              <a:buAutoNum type="arabicPeriod"/>
            </a:pPr>
            <a:r>
              <a:rPr lang="en-GB" dirty="0" smtClean="0">
                <a:latin typeface="SassoonPrimaryInfant" pitchFamily="2" charset="0"/>
                <a:ea typeface="Calibri" panose="020F0502020204030204" pitchFamily="34" charset="0"/>
                <a:cs typeface="Times New Roman" panose="02020603050405020304" pitchFamily="18" charset="0"/>
              </a:rPr>
              <a:t>A range of questions which develop reasoning skills and independent use of strategies</a:t>
            </a:r>
          </a:p>
          <a:p>
            <a:pPr marL="342900" lvl="0" indent="-342900">
              <a:lnSpc>
                <a:spcPct val="106000"/>
              </a:lnSpc>
              <a:spcAft>
                <a:spcPts val="0"/>
              </a:spcAft>
              <a:buFont typeface="+mj-lt"/>
              <a:buAutoNum type="arabicPeriod"/>
            </a:pPr>
            <a:r>
              <a:rPr lang="en-GB" dirty="0" smtClean="0">
                <a:latin typeface="SassoonPrimaryInfant" pitchFamily="2" charset="0"/>
                <a:ea typeface="Calibri" panose="020F0502020204030204" pitchFamily="34" charset="0"/>
                <a:cs typeface="Times New Roman" panose="02020603050405020304" pitchFamily="18" charset="0"/>
              </a:rPr>
              <a:t>Independent </a:t>
            </a:r>
            <a:r>
              <a:rPr lang="en-GB" dirty="0">
                <a:latin typeface="SassoonPrimaryInfant" pitchFamily="2" charset="0"/>
                <a:ea typeface="Calibri" panose="020F0502020204030204" pitchFamily="34" charset="0"/>
                <a:cs typeface="Times New Roman" panose="02020603050405020304" pitchFamily="18" charset="0"/>
              </a:rPr>
              <a:t>Practice – Fluency/Reasoning and Problem Solving questions in book.</a:t>
            </a:r>
          </a:p>
          <a:p>
            <a:pPr marL="342900" lvl="0" indent="-342900">
              <a:lnSpc>
                <a:spcPct val="106000"/>
              </a:lnSpc>
              <a:spcAft>
                <a:spcPts val="0"/>
              </a:spcAft>
              <a:buFont typeface="+mj-lt"/>
              <a:buAutoNum type="arabicPeriod"/>
            </a:pPr>
            <a:r>
              <a:rPr lang="en-GB" dirty="0">
                <a:latin typeface="SassoonPrimaryInfant" pitchFamily="2" charset="0"/>
                <a:ea typeface="Calibri" panose="020F0502020204030204" pitchFamily="34" charset="0"/>
                <a:cs typeface="Times New Roman" panose="02020603050405020304" pitchFamily="18" charset="0"/>
              </a:rPr>
              <a:t>Recap of </a:t>
            </a:r>
            <a:r>
              <a:rPr lang="en-GB" dirty="0" smtClean="0">
                <a:latin typeface="SassoonPrimaryInfant" pitchFamily="2" charset="0"/>
                <a:ea typeface="Calibri" panose="020F0502020204030204" pitchFamily="34" charset="0"/>
                <a:cs typeface="Times New Roman" panose="02020603050405020304" pitchFamily="18" charset="0"/>
              </a:rPr>
              <a:t>lesson/True or False Question</a:t>
            </a:r>
            <a:r>
              <a:rPr lang="en-GB" dirty="0" smtClean="0">
                <a:latin typeface="Calibri" panose="020F0502020204030204" pitchFamily="34" charset="0"/>
                <a:ea typeface="Calibri" panose="020F0502020204030204" pitchFamily="34" charset="0"/>
                <a:cs typeface="Times New Roman" panose="02020603050405020304" pitchFamily="18" charset="0"/>
              </a:rPr>
              <a:t>.</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689955" y="395947"/>
            <a:ext cx="8711739" cy="523220"/>
          </a:xfrm>
          <a:prstGeom prst="rect">
            <a:avLst/>
          </a:prstGeom>
          <a:noFill/>
        </p:spPr>
        <p:txBody>
          <a:bodyPr wrap="square" rtlCol="0">
            <a:spAutoFit/>
          </a:bodyPr>
          <a:lstStyle/>
          <a:p>
            <a:pPr algn="ctr"/>
            <a:r>
              <a:rPr lang="en-GB" sz="2800" b="1" u="sng" dirty="0" smtClean="0">
                <a:latin typeface="SassoonPrimaryInfant" pitchFamily="2" charset="0"/>
              </a:rPr>
              <a:t>A typical Maths lesson at </a:t>
            </a:r>
            <a:r>
              <a:rPr lang="en-GB" sz="2800" b="1" u="sng" dirty="0" err="1" smtClean="0">
                <a:latin typeface="SassoonPrimaryInfant" pitchFamily="2" charset="0"/>
              </a:rPr>
              <a:t>Havannah</a:t>
            </a:r>
            <a:r>
              <a:rPr lang="en-GB" sz="2800" b="1" u="sng" dirty="0" smtClean="0">
                <a:latin typeface="SassoonPrimaryInfant" pitchFamily="2" charset="0"/>
              </a:rPr>
              <a:t> First School </a:t>
            </a:r>
            <a:endParaRPr lang="en-GB" sz="2800" b="1" u="sng" dirty="0">
              <a:latin typeface="SassoonPrimaryInfant" pitchFamily="2" charset="0"/>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10700905" y="274320"/>
            <a:ext cx="998220" cy="1070754"/>
          </a:xfrm>
          <a:prstGeom prst="rect">
            <a:avLst/>
          </a:prstGeom>
        </p:spPr>
      </p:pic>
      <p:pic>
        <p:nvPicPr>
          <p:cNvPr id="4" name="Picture 3"/>
          <p:cNvPicPr>
            <a:picLocks noChangeAspect="1"/>
          </p:cNvPicPr>
          <p:nvPr/>
        </p:nvPicPr>
        <p:blipFill>
          <a:blip r:embed="rId3"/>
          <a:stretch>
            <a:fillRect/>
          </a:stretch>
        </p:blipFill>
        <p:spPr>
          <a:xfrm>
            <a:off x="9062162" y="1630956"/>
            <a:ext cx="2919939" cy="2009723"/>
          </a:xfrm>
          <a:prstGeom prst="rect">
            <a:avLst/>
          </a:prstGeom>
        </p:spPr>
      </p:pic>
      <p:pic>
        <p:nvPicPr>
          <p:cNvPr id="5" name="Picture 4"/>
          <p:cNvPicPr>
            <a:picLocks noChangeAspect="1"/>
          </p:cNvPicPr>
          <p:nvPr/>
        </p:nvPicPr>
        <p:blipFill>
          <a:blip r:embed="rId4"/>
          <a:stretch>
            <a:fillRect/>
          </a:stretch>
        </p:blipFill>
        <p:spPr>
          <a:xfrm>
            <a:off x="8693115" y="3960403"/>
            <a:ext cx="3115707" cy="2307094"/>
          </a:xfrm>
          <a:prstGeom prst="rect">
            <a:avLst/>
          </a:prstGeom>
        </p:spPr>
      </p:pic>
      <p:pic>
        <p:nvPicPr>
          <p:cNvPr id="8" name="Picture 7"/>
          <p:cNvPicPr>
            <a:picLocks noChangeAspect="1"/>
          </p:cNvPicPr>
          <p:nvPr/>
        </p:nvPicPr>
        <p:blipFill>
          <a:blip r:embed="rId5"/>
          <a:stretch>
            <a:fillRect/>
          </a:stretch>
        </p:blipFill>
        <p:spPr>
          <a:xfrm>
            <a:off x="4962697" y="4101405"/>
            <a:ext cx="3392533" cy="2370424"/>
          </a:xfrm>
          <a:prstGeom prst="rect">
            <a:avLst/>
          </a:prstGeom>
        </p:spPr>
      </p:pic>
      <p:pic>
        <p:nvPicPr>
          <p:cNvPr id="9" name="Picture 8"/>
          <p:cNvPicPr>
            <a:picLocks noChangeAspect="1"/>
          </p:cNvPicPr>
          <p:nvPr/>
        </p:nvPicPr>
        <p:blipFill>
          <a:blip r:embed="rId6"/>
          <a:stretch>
            <a:fillRect/>
          </a:stretch>
        </p:blipFill>
        <p:spPr>
          <a:xfrm>
            <a:off x="689955" y="4101405"/>
            <a:ext cx="3465739" cy="2756595"/>
          </a:xfrm>
          <a:prstGeom prst="rect">
            <a:avLst/>
          </a:prstGeom>
        </p:spPr>
      </p:pic>
    </p:spTree>
    <p:extLst>
      <p:ext uri="{BB962C8B-B14F-4D97-AF65-F5344CB8AC3E}">
        <p14:creationId xmlns:p14="http://schemas.microsoft.com/office/powerpoint/2010/main" val="10092018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09701" y="1201991"/>
            <a:ext cx="6384175" cy="5330787"/>
          </a:xfrm>
          <a:prstGeom prst="rect">
            <a:avLst/>
          </a:prstGeom>
        </p:spPr>
      </p:pic>
      <p:sp>
        <p:nvSpPr>
          <p:cNvPr id="3" name="TextBox 2"/>
          <p:cNvSpPr txBox="1"/>
          <p:nvPr/>
        </p:nvSpPr>
        <p:spPr>
          <a:xfrm>
            <a:off x="249382" y="365760"/>
            <a:ext cx="11504814" cy="523220"/>
          </a:xfrm>
          <a:prstGeom prst="rect">
            <a:avLst/>
          </a:prstGeom>
          <a:noFill/>
        </p:spPr>
        <p:txBody>
          <a:bodyPr wrap="square" rtlCol="0">
            <a:spAutoFit/>
          </a:bodyPr>
          <a:lstStyle/>
          <a:p>
            <a:r>
              <a:rPr lang="en-GB" sz="2800" b="1" u="sng" dirty="0" smtClean="0"/>
              <a:t>Example of Year 1 – teaching strategies for adding 1-digit numbers within 10</a:t>
            </a:r>
            <a:endParaRPr lang="en-GB" sz="2800" b="1" u="sng"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1066664" y="5655758"/>
            <a:ext cx="998220" cy="1070754"/>
          </a:xfrm>
          <a:prstGeom prst="rect">
            <a:avLst/>
          </a:prstGeom>
        </p:spPr>
      </p:pic>
    </p:spTree>
    <p:extLst>
      <p:ext uri="{BB962C8B-B14F-4D97-AF65-F5344CB8AC3E}">
        <p14:creationId xmlns:p14="http://schemas.microsoft.com/office/powerpoint/2010/main" val="4298332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77773" y="265042"/>
            <a:ext cx="8854700" cy="6225838"/>
          </a:xfrm>
          <a:prstGeom prst="rect">
            <a:avLst/>
          </a:prstGeom>
        </p:spPr>
      </p:pic>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11025101" y="113161"/>
            <a:ext cx="998220" cy="1070754"/>
          </a:xfrm>
          <a:prstGeom prst="rect">
            <a:avLst/>
          </a:prstGeom>
        </p:spPr>
      </p:pic>
      <p:sp>
        <p:nvSpPr>
          <p:cNvPr id="4" name="Rectangle 3"/>
          <p:cNvSpPr/>
          <p:nvPr/>
        </p:nvSpPr>
        <p:spPr>
          <a:xfrm>
            <a:off x="8620125" y="5495925"/>
            <a:ext cx="1743075" cy="994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98395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ths | Rushey Green Primary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266" y="1222981"/>
            <a:ext cx="2619375" cy="17430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28058" y="216131"/>
            <a:ext cx="8279477" cy="954107"/>
          </a:xfrm>
          <a:prstGeom prst="rect">
            <a:avLst/>
          </a:prstGeom>
          <a:noFill/>
        </p:spPr>
        <p:txBody>
          <a:bodyPr wrap="square" rtlCol="0">
            <a:spAutoFit/>
          </a:bodyPr>
          <a:lstStyle/>
          <a:p>
            <a:pPr algn="ctr"/>
            <a:r>
              <a:rPr lang="en-GB" sz="2800" b="1" u="sng" dirty="0" smtClean="0">
                <a:latin typeface="SassoonPrimaryInfant" pitchFamily="2" charset="0"/>
              </a:rPr>
              <a:t>Manipulatives we use in school to aid our learning</a:t>
            </a:r>
            <a:endParaRPr lang="en-GB" sz="2800" b="1" u="sng" dirty="0">
              <a:latin typeface="SassoonPrimaryInfant" pitchFamily="2" charset="0"/>
            </a:endParaRPr>
          </a:p>
        </p:txBody>
      </p:sp>
      <p:pic>
        <p:nvPicPr>
          <p:cNvPr id="2056" name="Picture 8" descr="Math Manipulatives for Preschool - Teaching Ma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190" y="1138928"/>
            <a:ext cx="2181225" cy="210502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ow Nahda Academy uses manipulatives to deepen multiplication and division  skil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15" y="3110605"/>
            <a:ext cx="2962275" cy="154305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Math Manipulatives Every Classroom Should Have – Proud to be Prima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6424" y="3188910"/>
            <a:ext cx="2143125" cy="213360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10 multisensory techniques for teaching mat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951" y="5059809"/>
            <a:ext cx="28479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ow to use manipulatives to enhance primary maths lessons - Hope Blo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1090" y="1077253"/>
            <a:ext cx="23241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Choose your words and manipulatives carefully — keys for maths succes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73884" y="5059809"/>
            <a:ext cx="3933825" cy="116205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20-Bead Sensory Rekenrek - Count to 20 - Learning Resource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41451" y="5209316"/>
            <a:ext cx="3328670" cy="16486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p:nvPr/>
        </p:nvPicPr>
        <p:blipFill>
          <a:blip r:embed="rId10" cstate="print">
            <a:extLst>
              <a:ext uri="{28A0092B-C50C-407E-A947-70E740481C1C}">
                <a14:useLocalDpi xmlns:a14="http://schemas.microsoft.com/office/drawing/2010/main" val="0"/>
              </a:ext>
            </a:extLst>
          </a:blip>
          <a:stretch>
            <a:fillRect/>
          </a:stretch>
        </p:blipFill>
        <p:spPr>
          <a:xfrm>
            <a:off x="10910080" y="5589255"/>
            <a:ext cx="998220" cy="1070754"/>
          </a:xfrm>
          <a:prstGeom prst="rect">
            <a:avLst/>
          </a:prstGeom>
        </p:spPr>
      </p:pic>
      <p:pic>
        <p:nvPicPr>
          <p:cNvPr id="3" name="Picture 2"/>
          <p:cNvPicPr>
            <a:picLocks noChangeAspect="1"/>
          </p:cNvPicPr>
          <p:nvPr/>
        </p:nvPicPr>
        <p:blipFill>
          <a:blip r:embed="rId11"/>
          <a:stretch>
            <a:fillRect/>
          </a:stretch>
        </p:blipFill>
        <p:spPr>
          <a:xfrm>
            <a:off x="7853623" y="1046051"/>
            <a:ext cx="3840011" cy="3840011"/>
          </a:xfrm>
          <a:prstGeom prst="rect">
            <a:avLst/>
          </a:prstGeom>
        </p:spPr>
      </p:pic>
    </p:spTree>
    <p:extLst>
      <p:ext uri="{BB962C8B-B14F-4D97-AF65-F5344CB8AC3E}">
        <p14:creationId xmlns:p14="http://schemas.microsoft.com/office/powerpoint/2010/main" val="20309486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692" y="1430005"/>
            <a:ext cx="11878886" cy="5890843"/>
          </a:xfrm>
          <a:prstGeom prst="rect">
            <a:avLst/>
          </a:prstGeom>
        </p:spPr>
        <p:txBody>
          <a:bodyPr wrap="square">
            <a:spAutoFit/>
          </a:bodyPr>
          <a:lstStyle/>
          <a:p>
            <a:pPr marL="285750" indent="-285750">
              <a:lnSpc>
                <a:spcPct val="120000"/>
              </a:lnSpc>
              <a:buFont typeface="Arial" panose="020B0604020202020204" pitchFamily="34" charset="0"/>
              <a:buChar char="•"/>
              <a:defRPr/>
            </a:pPr>
            <a:r>
              <a:rPr lang="en-US" altLang="en-US" sz="2200" dirty="0" smtClean="0">
                <a:latin typeface="SassoonPrimaryInfant" pitchFamily="2" charset="0"/>
                <a:cs typeface="Calibri" panose="020F0502020204030204" pitchFamily="34" charset="0"/>
              </a:rPr>
              <a:t>Point </a:t>
            </a:r>
            <a:r>
              <a:rPr lang="en-US" altLang="en-US" sz="2200" dirty="0">
                <a:latin typeface="SassoonPrimaryInfant" pitchFamily="2" charset="0"/>
                <a:cs typeface="Calibri" panose="020F0502020204030204" pitchFamily="34" charset="0"/>
              </a:rPr>
              <a:t>out </a:t>
            </a:r>
            <a:r>
              <a:rPr lang="en-US" altLang="en-US" sz="2200" dirty="0" smtClean="0">
                <a:latin typeface="SassoonPrimaryInfant" pitchFamily="2" charset="0"/>
                <a:cs typeface="Calibri" panose="020F0502020204030204" pitchFamily="34" charset="0"/>
              </a:rPr>
              <a:t>that </a:t>
            </a:r>
            <a:r>
              <a:rPr lang="en-US" altLang="en-US" sz="2200" dirty="0" err="1">
                <a:latin typeface="SassoonPrimaryInfant" pitchFamily="2" charset="0"/>
                <a:cs typeface="Calibri" panose="020F0502020204030204" pitchFamily="34" charset="0"/>
              </a:rPr>
              <a:t>Maths</a:t>
            </a:r>
            <a:r>
              <a:rPr lang="en-US" altLang="en-US" sz="2200" dirty="0">
                <a:latin typeface="SassoonPrimaryInfant" pitchFamily="2" charset="0"/>
                <a:cs typeface="Calibri" panose="020F0502020204030204" pitchFamily="34" charset="0"/>
              </a:rPr>
              <a:t> </a:t>
            </a:r>
            <a:r>
              <a:rPr lang="en-US" altLang="en-US" sz="2200" dirty="0" smtClean="0">
                <a:latin typeface="SassoonPrimaryInfant" pitchFamily="2" charset="0"/>
                <a:cs typeface="Calibri" panose="020F0502020204030204" pitchFamily="34" charset="0"/>
              </a:rPr>
              <a:t>is all around us in </a:t>
            </a:r>
            <a:r>
              <a:rPr lang="en-US" altLang="en-US" sz="2200" dirty="0">
                <a:latin typeface="SassoonPrimaryInfant" pitchFamily="2" charset="0"/>
                <a:cs typeface="Calibri" panose="020F0502020204030204" pitchFamily="34" charset="0"/>
              </a:rPr>
              <a:t>everyday life. Include your child in activities involving numbers and measuring, such as shopping, cooking and </a:t>
            </a:r>
            <a:r>
              <a:rPr lang="en-US" altLang="en-US" sz="2200" dirty="0" smtClean="0">
                <a:latin typeface="SassoonPrimaryInfant" pitchFamily="2" charset="0"/>
                <a:cs typeface="Calibri" panose="020F0502020204030204" pitchFamily="34" charset="0"/>
              </a:rPr>
              <a:t>travelling – telling the time, managing money etc...</a:t>
            </a:r>
          </a:p>
          <a:p>
            <a:pPr>
              <a:lnSpc>
                <a:spcPct val="120000"/>
              </a:lnSpc>
              <a:defRPr/>
            </a:pPr>
            <a:endParaRPr lang="en-US" altLang="en-US" sz="2200" dirty="0" smtClean="0">
              <a:latin typeface="SassoonPrimaryInfant" pitchFamily="2" charset="0"/>
              <a:cs typeface="Calibri" panose="020F0502020204030204" pitchFamily="34" charset="0"/>
            </a:endParaRPr>
          </a:p>
          <a:p>
            <a:pPr marL="285750" indent="-285750">
              <a:lnSpc>
                <a:spcPct val="120000"/>
              </a:lnSpc>
              <a:buFont typeface="Arial" panose="020B0604020202020204" pitchFamily="34" charset="0"/>
              <a:buChar char="•"/>
              <a:defRPr/>
            </a:pPr>
            <a:r>
              <a:rPr lang="en-GB" sz="2200" dirty="0">
                <a:latin typeface="SassoonPrimaryInfant" pitchFamily="2" charset="0"/>
              </a:rPr>
              <a:t>When you look around, everything is made out of shapes. Children could identify car wheels as circles, windows as rectangles and even tiles as hexagons or whatever shape they may be</a:t>
            </a:r>
            <a:r>
              <a:rPr lang="en-GB" sz="2200" dirty="0" smtClean="0">
                <a:latin typeface="SassoonPrimaryInfant" pitchFamily="2" charset="0"/>
              </a:rPr>
              <a:t>!</a:t>
            </a:r>
            <a:endParaRPr lang="en-US" altLang="en-US" sz="2200" dirty="0" smtClean="0">
              <a:latin typeface="SassoonPrimaryInfant" pitchFamily="2" charset="0"/>
              <a:cs typeface="Calibri" panose="020F0502020204030204" pitchFamily="34" charset="0"/>
            </a:endParaRPr>
          </a:p>
          <a:p>
            <a:pPr>
              <a:lnSpc>
                <a:spcPct val="120000"/>
              </a:lnSpc>
              <a:defRPr/>
            </a:pPr>
            <a:r>
              <a:rPr lang="en-US" altLang="en-US" sz="2200" dirty="0" smtClean="0">
                <a:latin typeface="SassoonPrimaryInfant" pitchFamily="2" charset="0"/>
                <a:cs typeface="Calibri" panose="020F0502020204030204" pitchFamily="34" charset="0"/>
              </a:rPr>
              <a:t> </a:t>
            </a:r>
          </a:p>
          <a:p>
            <a:pPr marL="285750" indent="-285750">
              <a:lnSpc>
                <a:spcPct val="120000"/>
              </a:lnSpc>
              <a:buFont typeface="Arial" panose="020B0604020202020204" pitchFamily="34" charset="0"/>
              <a:buChar char="•"/>
              <a:defRPr/>
            </a:pPr>
            <a:r>
              <a:rPr lang="en-GB" sz="2200" dirty="0">
                <a:latin typeface="SassoonPrimaryInfant" pitchFamily="2" charset="0"/>
              </a:rPr>
              <a:t>Games are a great way to bond with your children, but also many games use mathematical and logical skills that your children will need in later life. Even a simple </a:t>
            </a:r>
            <a:r>
              <a:rPr lang="en-GB" sz="2200" dirty="0" smtClean="0">
                <a:latin typeface="SassoonPrimaryInfant" pitchFamily="2" charset="0"/>
              </a:rPr>
              <a:t>jigsaw </a:t>
            </a:r>
            <a:r>
              <a:rPr lang="en-GB" sz="2200" dirty="0">
                <a:latin typeface="SassoonPrimaryInfant" pitchFamily="2" charset="0"/>
              </a:rPr>
              <a:t>puzzle helps children to develop logical and spatial awareness skills. Furthermore, games like snakes and ladders enable children to count the rolls of the dice, which helps develop their counting </a:t>
            </a:r>
            <a:r>
              <a:rPr lang="en-GB" sz="2200" dirty="0" smtClean="0">
                <a:latin typeface="SassoonPrimaryInfant" pitchFamily="2" charset="0"/>
              </a:rPr>
              <a:t>skills.</a:t>
            </a:r>
          </a:p>
          <a:p>
            <a:pPr>
              <a:lnSpc>
                <a:spcPct val="120000"/>
              </a:lnSpc>
              <a:defRPr/>
            </a:pPr>
            <a:endParaRPr lang="en-GB" dirty="0" smtClean="0"/>
          </a:p>
          <a:p>
            <a:pPr>
              <a:lnSpc>
                <a:spcPct val="120000"/>
              </a:lnSpc>
              <a:defRPr/>
            </a:pPr>
            <a:endParaRPr lang="en-US" altLang="en-US" dirty="0">
              <a:latin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defRPr/>
            </a:pPr>
            <a:endParaRPr lang="en-US" altLang="en-US" dirty="0" smtClean="0">
              <a:latin typeface="Calibri" panose="020F0502020204030204" pitchFamily="34" charset="0"/>
              <a:cs typeface="Calibri" panose="020F0502020204030204" pitchFamily="34" charset="0"/>
            </a:endParaRPr>
          </a:p>
          <a:p>
            <a:pPr>
              <a:lnSpc>
                <a:spcPct val="120000"/>
              </a:lnSpc>
              <a:defRPr/>
            </a:pPr>
            <a:endParaRPr lang="en-US" altLang="en-US" dirty="0">
              <a:latin typeface="Calibri" panose="020F0502020204030204" pitchFamily="34" charset="0"/>
              <a:cs typeface="Calibri" panose="020F0502020204030204" pitchFamily="34" charset="0"/>
            </a:endParaRPr>
          </a:p>
        </p:txBody>
      </p:sp>
      <p:sp>
        <p:nvSpPr>
          <p:cNvPr id="6" name="Rectangle 5"/>
          <p:cNvSpPr/>
          <p:nvPr/>
        </p:nvSpPr>
        <p:spPr>
          <a:xfrm>
            <a:off x="3727858" y="339221"/>
            <a:ext cx="4958409" cy="523220"/>
          </a:xfrm>
          <a:prstGeom prst="rect">
            <a:avLst/>
          </a:prstGeom>
        </p:spPr>
        <p:txBody>
          <a:bodyPr wrap="none">
            <a:spAutoFit/>
          </a:bodyPr>
          <a:lstStyle/>
          <a:p>
            <a:pPr>
              <a:defRPr/>
            </a:pPr>
            <a:r>
              <a:rPr lang="en-GB" altLang="en-US" sz="2800" b="1" kern="0" dirty="0">
                <a:solidFill>
                  <a:schemeClr val="tx1">
                    <a:lumMod val="95000"/>
                    <a:lumOff val="5000"/>
                  </a:schemeClr>
                </a:solidFill>
                <a:latin typeface="SassoonPrimaryInfant" pitchFamily="2" charset="0"/>
              </a:rPr>
              <a:t>Helping your </a:t>
            </a:r>
            <a:r>
              <a:rPr lang="en-GB" altLang="en-US" sz="2800" b="1" kern="0" dirty="0" smtClean="0">
                <a:solidFill>
                  <a:schemeClr val="tx1">
                    <a:lumMod val="95000"/>
                    <a:lumOff val="5000"/>
                  </a:schemeClr>
                </a:solidFill>
                <a:latin typeface="SassoonPrimaryInfant" pitchFamily="2" charset="0"/>
              </a:rPr>
              <a:t>child at home</a:t>
            </a:r>
            <a:r>
              <a:rPr lang="en-GB" altLang="en-US" sz="2800" b="1" kern="0" dirty="0" smtClean="0">
                <a:solidFill>
                  <a:schemeClr val="tx1">
                    <a:lumMod val="95000"/>
                    <a:lumOff val="5000"/>
                  </a:schemeClr>
                </a:solidFill>
              </a:rPr>
              <a:t>…</a:t>
            </a:r>
            <a:endParaRPr lang="en-US" altLang="en-US" sz="2800" kern="0" dirty="0">
              <a:solidFill>
                <a:schemeClr val="tx1">
                  <a:lumMod val="95000"/>
                  <a:lumOff val="5000"/>
                </a:schemeClr>
              </a:solidFill>
            </a:endParaRPr>
          </a:p>
        </p:txBody>
      </p:sp>
      <p:pic>
        <p:nvPicPr>
          <p:cNvPr id="7" name="Picture 1"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9568" y="0"/>
            <a:ext cx="213360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10908722" y="174235"/>
            <a:ext cx="998220" cy="1070754"/>
          </a:xfrm>
          <a:prstGeom prst="rect">
            <a:avLst/>
          </a:prstGeom>
        </p:spPr>
      </p:pic>
    </p:spTree>
    <p:extLst>
      <p:ext uri="{BB962C8B-B14F-4D97-AF65-F5344CB8AC3E}">
        <p14:creationId xmlns:p14="http://schemas.microsoft.com/office/powerpoint/2010/main" val="36101795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135" y="420414"/>
            <a:ext cx="11521440" cy="5299912"/>
          </a:xfrm>
          <a:prstGeom prst="rect">
            <a:avLst/>
          </a:prstGeom>
        </p:spPr>
        <p:txBody>
          <a:bodyPr wrap="square">
            <a:spAutoFit/>
          </a:bodyPr>
          <a:lstStyle/>
          <a:p>
            <a:pPr marL="285750" indent="-285750">
              <a:lnSpc>
                <a:spcPct val="120000"/>
              </a:lnSpc>
              <a:buFont typeface="Arial" panose="020B0604020202020204" pitchFamily="34" charset="0"/>
              <a:buChar char="•"/>
              <a:defRPr/>
            </a:pPr>
            <a:endParaRPr lang="en-US" altLang="en-US" sz="2400" dirty="0">
              <a:latin typeface="SassoonPrimaryInfant" pitchFamily="2" charset="0"/>
              <a:cs typeface="Calibri" panose="020F0502020204030204" pitchFamily="34" charset="0"/>
            </a:endParaRPr>
          </a:p>
          <a:p>
            <a:pPr marL="285750" indent="-285750">
              <a:lnSpc>
                <a:spcPct val="120000"/>
              </a:lnSpc>
              <a:buFont typeface="Arial" panose="020B0604020202020204" pitchFamily="34" charset="0"/>
              <a:buChar char="•"/>
              <a:defRPr/>
            </a:pPr>
            <a:r>
              <a:rPr lang="en-US" altLang="en-US" sz="2400" dirty="0">
                <a:latin typeface="SassoonPrimaryInfant" pitchFamily="2" charset="0"/>
                <a:cs typeface="Calibri" panose="020F0502020204030204" pitchFamily="34" charset="0"/>
              </a:rPr>
              <a:t>Find out more about our work on the school website or at : </a:t>
            </a:r>
            <a:r>
              <a:rPr lang="en-US" altLang="en-US" sz="2400" dirty="0">
                <a:latin typeface="SassoonPrimaryInfant" pitchFamily="2" charset="0"/>
                <a:cs typeface="Calibri" panose="020F0502020204030204" pitchFamily="34" charset="0"/>
                <a:hlinkClick r:id="rId2"/>
              </a:rPr>
              <a:t>www.whiterosemaths.com</a:t>
            </a:r>
            <a:r>
              <a:rPr lang="en-US" altLang="en-US" sz="2400" dirty="0">
                <a:latin typeface="SassoonPrimaryInfant" pitchFamily="2" charset="0"/>
                <a:cs typeface="Calibri" panose="020F0502020204030204" pitchFamily="34" charset="0"/>
              </a:rPr>
              <a:t> </a:t>
            </a:r>
          </a:p>
          <a:p>
            <a:pPr marL="285750" indent="-285750">
              <a:lnSpc>
                <a:spcPct val="120000"/>
              </a:lnSpc>
              <a:buFont typeface="Arial" panose="020B0604020202020204" pitchFamily="34" charset="0"/>
              <a:buChar char="•"/>
              <a:defRPr/>
            </a:pPr>
            <a:endParaRPr lang="en-US" altLang="en-US" sz="2400" dirty="0">
              <a:latin typeface="SassoonPrimaryInfant" pitchFamily="2" charset="0"/>
              <a:cs typeface="Calibri" panose="020F0502020204030204" pitchFamily="34" charset="0"/>
            </a:endParaRPr>
          </a:p>
          <a:p>
            <a:pPr marL="285750" indent="-285750">
              <a:lnSpc>
                <a:spcPct val="120000"/>
              </a:lnSpc>
              <a:buFont typeface="Arial" panose="020B0604020202020204" pitchFamily="34" charset="0"/>
              <a:buChar char="•"/>
              <a:defRPr/>
            </a:pPr>
            <a:r>
              <a:rPr lang="en-US" altLang="en-US" sz="2400" dirty="0">
                <a:latin typeface="SassoonPrimaryInfant" pitchFamily="2" charset="0"/>
                <a:cs typeface="Calibri" panose="020F0502020204030204" pitchFamily="34" charset="0"/>
              </a:rPr>
              <a:t>Download the White Rose ‘1-Minute </a:t>
            </a:r>
            <a:r>
              <a:rPr lang="en-US" altLang="en-US" sz="2400" dirty="0" err="1">
                <a:latin typeface="SassoonPrimaryInfant" pitchFamily="2" charset="0"/>
                <a:cs typeface="Calibri" panose="020F0502020204030204" pitchFamily="34" charset="0"/>
              </a:rPr>
              <a:t>Maths</a:t>
            </a:r>
            <a:r>
              <a:rPr lang="en-US" altLang="en-US" sz="2400" dirty="0">
                <a:latin typeface="SassoonPrimaryInfant" pitchFamily="2" charset="0"/>
                <a:cs typeface="Calibri" panose="020F0502020204030204" pitchFamily="34" charset="0"/>
              </a:rPr>
              <a:t>’ app </a:t>
            </a:r>
          </a:p>
          <a:p>
            <a:pPr>
              <a:lnSpc>
                <a:spcPct val="120000"/>
              </a:lnSpc>
              <a:defRPr/>
            </a:pPr>
            <a:r>
              <a:rPr lang="en-US" altLang="en-US" sz="2400" dirty="0">
                <a:latin typeface="SassoonPrimaryInfant" pitchFamily="2" charset="0"/>
                <a:cs typeface="Calibri" panose="020F0502020204030204" pitchFamily="34" charset="0"/>
              </a:rPr>
              <a:t>– great for fluency in number facts and FREE. </a:t>
            </a:r>
            <a:endParaRPr lang="en-US" altLang="en-US" sz="2400" dirty="0" smtClean="0">
              <a:latin typeface="SassoonPrimaryInfant" pitchFamily="2" charset="0"/>
              <a:cs typeface="Calibri" panose="020F0502020204030204" pitchFamily="34" charset="0"/>
            </a:endParaRPr>
          </a:p>
          <a:p>
            <a:pPr>
              <a:lnSpc>
                <a:spcPct val="120000"/>
              </a:lnSpc>
              <a:defRPr/>
            </a:pPr>
            <a:endParaRPr lang="en-US" sz="2400" dirty="0" smtClean="0">
              <a:latin typeface="SassoonPrimaryInfant" pitchFamily="2" charset="0"/>
              <a:cs typeface="Calibri" panose="020F0502020204030204" pitchFamily="34" charset="0"/>
            </a:endParaRPr>
          </a:p>
          <a:p>
            <a:pPr>
              <a:lnSpc>
                <a:spcPct val="120000"/>
              </a:lnSpc>
              <a:defRPr/>
            </a:pPr>
            <a:endParaRPr lang="en-US" sz="2400" dirty="0" smtClean="0">
              <a:latin typeface="SassoonPrimaryInfant" pitchFamily="2" charset="0"/>
              <a:cs typeface="Calibri" panose="020F0502020204030204" pitchFamily="34" charset="0"/>
            </a:endParaRPr>
          </a:p>
          <a:p>
            <a:pPr>
              <a:lnSpc>
                <a:spcPct val="120000"/>
              </a:lnSpc>
              <a:defRPr/>
            </a:pPr>
            <a:r>
              <a:rPr lang="en-GB" sz="2400" dirty="0" smtClean="0">
                <a:latin typeface="SassoonPrimaryInfant" pitchFamily="2" charset="0"/>
              </a:rPr>
              <a:t>Thank </a:t>
            </a:r>
            <a:r>
              <a:rPr lang="en-GB" sz="2400" dirty="0">
                <a:latin typeface="SassoonPrimaryInfant" pitchFamily="2" charset="0"/>
              </a:rPr>
              <a:t>you for attending – if you have any questions </a:t>
            </a:r>
            <a:r>
              <a:rPr lang="en-GB" sz="2400" dirty="0" smtClean="0">
                <a:latin typeface="SassoonPrimaryInfant" pitchFamily="2" charset="0"/>
              </a:rPr>
              <a:t>then</a:t>
            </a:r>
          </a:p>
          <a:p>
            <a:pPr>
              <a:lnSpc>
                <a:spcPct val="120000"/>
              </a:lnSpc>
              <a:defRPr/>
            </a:pPr>
            <a:r>
              <a:rPr lang="en-GB" sz="2400" dirty="0" smtClean="0">
                <a:latin typeface="SassoonPrimaryInfant" pitchFamily="2" charset="0"/>
              </a:rPr>
              <a:t>please </a:t>
            </a:r>
            <a:r>
              <a:rPr lang="en-GB" sz="2400" dirty="0">
                <a:latin typeface="SassoonPrimaryInfant" pitchFamily="2" charset="0"/>
              </a:rPr>
              <a:t>do get in touch with the class teacher, Mr Burnett, </a:t>
            </a:r>
            <a:endParaRPr lang="en-GB" sz="2400" dirty="0" smtClean="0">
              <a:latin typeface="SassoonPrimaryInfant" pitchFamily="2" charset="0"/>
            </a:endParaRPr>
          </a:p>
          <a:p>
            <a:pPr>
              <a:lnSpc>
                <a:spcPct val="120000"/>
              </a:lnSpc>
              <a:defRPr/>
            </a:pPr>
            <a:r>
              <a:rPr lang="en-GB" sz="2400" dirty="0" smtClean="0">
                <a:latin typeface="SassoonPrimaryInfant" pitchFamily="2" charset="0"/>
              </a:rPr>
              <a:t>our </a:t>
            </a:r>
            <a:r>
              <a:rPr lang="en-GB" sz="2400" dirty="0">
                <a:latin typeface="SassoonPrimaryInfant" pitchFamily="2" charset="0"/>
              </a:rPr>
              <a:t>Maths Lead or visit the curriculum section on </a:t>
            </a:r>
            <a:r>
              <a:rPr lang="en-GB" sz="2400" dirty="0" smtClean="0">
                <a:latin typeface="SassoonPrimaryInfant" pitchFamily="2" charset="0"/>
              </a:rPr>
              <a:t>our</a:t>
            </a:r>
          </a:p>
          <a:p>
            <a:pPr>
              <a:lnSpc>
                <a:spcPct val="120000"/>
              </a:lnSpc>
              <a:defRPr/>
            </a:pPr>
            <a:r>
              <a:rPr lang="en-GB" sz="2400" dirty="0" smtClean="0">
                <a:latin typeface="SassoonPrimaryInfant" pitchFamily="2" charset="0"/>
              </a:rPr>
              <a:t>website </a:t>
            </a:r>
            <a:r>
              <a:rPr lang="en-GB" sz="2400" dirty="0">
                <a:latin typeface="SassoonPrimaryInfant" pitchFamily="2" charset="0"/>
              </a:rPr>
              <a:t>and follow the links to maths</a:t>
            </a:r>
            <a:r>
              <a:rPr lang="en-GB" dirty="0"/>
              <a:t>.</a:t>
            </a:r>
          </a:p>
          <a:p>
            <a:pPr>
              <a:lnSpc>
                <a:spcPct val="120000"/>
              </a:lnSpc>
              <a:defRPr/>
            </a:pPr>
            <a:endParaRPr lang="en-US" altLang="en-US"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9872" y="2104655"/>
            <a:ext cx="1200495" cy="107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10552" y="1432649"/>
            <a:ext cx="1271847" cy="70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11083289" y="5722260"/>
            <a:ext cx="998220" cy="107075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8043678" y="3566952"/>
            <a:ext cx="3115491" cy="2336618"/>
          </a:xfrm>
          <a:prstGeom prst="rect">
            <a:avLst/>
          </a:prstGeom>
        </p:spPr>
      </p:pic>
    </p:spTree>
    <p:extLst>
      <p:ext uri="{BB962C8B-B14F-4D97-AF65-F5344CB8AC3E}">
        <p14:creationId xmlns:p14="http://schemas.microsoft.com/office/powerpoint/2010/main" val="2895327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latin typeface="SassoonPrimaryInfant" pitchFamily="2" charset="0"/>
              </a:rPr>
              <a:t>Mastery – What is it?</a:t>
            </a:r>
            <a:endParaRPr lang="en-GB" b="1" u="sng" dirty="0">
              <a:latin typeface="SassoonPrimaryInfant" pitchFamily="2" charset="0"/>
            </a:endParaRPr>
          </a:p>
        </p:txBody>
      </p:sp>
      <p:sp>
        <p:nvSpPr>
          <p:cNvPr id="3" name="Content Placeholder 2"/>
          <p:cNvSpPr>
            <a:spLocks noGrp="1"/>
          </p:cNvSpPr>
          <p:nvPr>
            <p:ph idx="1"/>
          </p:nvPr>
        </p:nvSpPr>
        <p:spPr/>
        <p:txBody>
          <a:bodyPr/>
          <a:lstStyle/>
          <a:p>
            <a:pPr marL="0" indent="0">
              <a:buNone/>
            </a:pPr>
            <a:r>
              <a:rPr lang="en-GB" dirty="0" smtClean="0">
                <a:latin typeface="SassoonPrimaryInfant" pitchFamily="2" charset="0"/>
              </a:rPr>
              <a:t>Mastery in Maths is being able to understand and apply knowledge to different contexts and situations. </a:t>
            </a:r>
          </a:p>
          <a:p>
            <a:pPr marL="0" indent="0">
              <a:buNone/>
            </a:pPr>
            <a:endParaRPr lang="en-GB" dirty="0" smtClean="0">
              <a:latin typeface="SassoonPrimaryInfant" pitchFamily="2" charset="0"/>
            </a:endParaRPr>
          </a:p>
          <a:p>
            <a:pPr marL="0" indent="0">
              <a:buNone/>
            </a:pPr>
            <a:r>
              <a:rPr lang="en-GB" dirty="0" smtClean="0">
                <a:latin typeface="SassoonPrimaryInfant" pitchFamily="2" charset="0"/>
              </a:rPr>
              <a:t>It can also be explaining thought processes, as well as, proving and giving reasons for answers. </a:t>
            </a:r>
          </a:p>
          <a:p>
            <a:pPr marL="0" indent="0">
              <a:buNone/>
            </a:pPr>
            <a:endParaRPr lang="en-GB" dirty="0" smtClean="0">
              <a:latin typeface="SassoonPrimaryInfant" pitchFamily="2" charset="0"/>
            </a:endParaRPr>
          </a:p>
          <a:p>
            <a:pPr marL="0" indent="0">
              <a:buNone/>
            </a:pPr>
            <a:r>
              <a:rPr lang="en-GB" dirty="0" smtClean="0">
                <a:latin typeface="SassoonPrimaryInfant" pitchFamily="2" charset="0"/>
              </a:rPr>
              <a:t>This approach aims to broaden children’s understanding of a concept, enabling them to use what they know in new situations. </a:t>
            </a:r>
            <a:endParaRPr lang="en-GB" dirty="0">
              <a:latin typeface="SassoonPrimaryInfant" pitchFamily="2"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1058352" y="152026"/>
            <a:ext cx="998220" cy="1070754"/>
          </a:xfrm>
          <a:prstGeom prst="rect">
            <a:avLst/>
          </a:prstGeom>
        </p:spPr>
      </p:pic>
    </p:spTree>
    <p:extLst>
      <p:ext uri="{BB962C8B-B14F-4D97-AF65-F5344CB8AC3E}">
        <p14:creationId xmlns:p14="http://schemas.microsoft.com/office/powerpoint/2010/main" val="3022787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latin typeface="SassoonPrimaryInfant" pitchFamily="2" charset="0"/>
              </a:rPr>
              <a:t>Stages of Mastery</a:t>
            </a:r>
            <a:endParaRPr lang="en-GB" b="1" u="sng" dirty="0">
              <a:latin typeface="SassoonPrimaryInfant" pitchFamily="2" charset="0"/>
            </a:endParaRPr>
          </a:p>
        </p:txBody>
      </p:sp>
      <p:sp>
        <p:nvSpPr>
          <p:cNvPr id="3" name="Content Placeholder 2"/>
          <p:cNvSpPr>
            <a:spLocks noGrp="1"/>
          </p:cNvSpPr>
          <p:nvPr>
            <p:ph idx="1"/>
          </p:nvPr>
        </p:nvSpPr>
        <p:spPr/>
        <p:txBody>
          <a:bodyPr/>
          <a:lstStyle/>
          <a:p>
            <a:r>
              <a:rPr lang="en-GB" b="1" dirty="0" smtClean="0">
                <a:latin typeface="SassoonPrimaryInfant" pitchFamily="2" charset="0"/>
              </a:rPr>
              <a:t>Fluency </a:t>
            </a:r>
            <a:r>
              <a:rPr lang="en-GB" dirty="0" smtClean="0">
                <a:latin typeface="SassoonPrimaryInfant" pitchFamily="2" charset="0"/>
              </a:rPr>
              <a:t>in Maths happens when children can answer questions accurately using recall of Mathematical facts.</a:t>
            </a:r>
            <a:endParaRPr lang="en-GB" b="1" dirty="0" smtClean="0">
              <a:latin typeface="SassoonPrimaryInfant" pitchFamily="2" charset="0"/>
            </a:endParaRPr>
          </a:p>
          <a:p>
            <a:pPr marL="0" indent="0">
              <a:buNone/>
            </a:pPr>
            <a:endParaRPr lang="en-GB" dirty="0" smtClean="0">
              <a:latin typeface="SassoonPrimaryInfant" pitchFamily="2" charset="0"/>
            </a:endParaRPr>
          </a:p>
          <a:p>
            <a:r>
              <a:rPr lang="en-GB" b="1" dirty="0" smtClean="0">
                <a:latin typeface="SassoonPrimaryInfant" pitchFamily="2" charset="0"/>
              </a:rPr>
              <a:t>Reasoning </a:t>
            </a:r>
            <a:r>
              <a:rPr lang="en-GB" dirty="0" smtClean="0">
                <a:latin typeface="SassoonPrimaryInfant" pitchFamily="2" charset="0"/>
              </a:rPr>
              <a:t>is when a child can explain what they have done and why, or prove that something is or isn’t correct.</a:t>
            </a:r>
            <a:endParaRPr lang="en-GB" b="1" dirty="0" smtClean="0">
              <a:latin typeface="SassoonPrimaryInfant" pitchFamily="2" charset="0"/>
            </a:endParaRPr>
          </a:p>
          <a:p>
            <a:pPr marL="0" indent="0">
              <a:buNone/>
            </a:pPr>
            <a:endParaRPr lang="en-GB" dirty="0" smtClean="0">
              <a:latin typeface="SassoonPrimaryInfant" pitchFamily="2" charset="0"/>
            </a:endParaRPr>
          </a:p>
          <a:p>
            <a:r>
              <a:rPr lang="en-GB" b="1" dirty="0" smtClean="0">
                <a:latin typeface="SassoonPrimaryInfant" pitchFamily="2" charset="0"/>
              </a:rPr>
              <a:t>Problem solving </a:t>
            </a:r>
            <a:r>
              <a:rPr lang="en-GB" dirty="0" smtClean="0">
                <a:latin typeface="SassoonPrimaryInfant" pitchFamily="2" charset="0"/>
              </a:rPr>
              <a:t>is applying their knowledge and understanding to multi-step problems.</a:t>
            </a:r>
            <a:endParaRPr lang="en-GB" b="1" dirty="0">
              <a:latin typeface="SassoonPrimaryInfant" pitchFamily="2"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1033413" y="152026"/>
            <a:ext cx="998220" cy="1070754"/>
          </a:xfrm>
          <a:prstGeom prst="rect">
            <a:avLst/>
          </a:prstGeom>
        </p:spPr>
      </p:pic>
    </p:spTree>
    <p:extLst>
      <p:ext uri="{BB962C8B-B14F-4D97-AF65-F5344CB8AC3E}">
        <p14:creationId xmlns:p14="http://schemas.microsoft.com/office/powerpoint/2010/main" val="417400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latin typeface="SassoonPrimaryInfant" pitchFamily="2" charset="0"/>
              </a:rPr>
              <a:t>Stages of Teaching</a:t>
            </a:r>
            <a:endParaRPr lang="en-GB" b="1" u="sng" dirty="0">
              <a:latin typeface="SassoonPrimaryInfant" pitchFamily="2" charset="0"/>
            </a:endParaRPr>
          </a:p>
        </p:txBody>
      </p:sp>
      <p:sp>
        <p:nvSpPr>
          <p:cNvPr id="3" name="Content Placeholder 2"/>
          <p:cNvSpPr>
            <a:spLocks noGrp="1"/>
          </p:cNvSpPr>
          <p:nvPr>
            <p:ph idx="1"/>
          </p:nvPr>
        </p:nvSpPr>
        <p:spPr/>
        <p:txBody>
          <a:bodyPr/>
          <a:lstStyle/>
          <a:p>
            <a:r>
              <a:rPr lang="en-GB" dirty="0" smtClean="0">
                <a:latin typeface="SassoonPrimaryInfant" pitchFamily="2" charset="0"/>
              </a:rPr>
              <a:t>Maths learning should follow a process, moving through each stage when the child is ready.</a:t>
            </a:r>
          </a:p>
          <a:p>
            <a:r>
              <a:rPr lang="en-GB" dirty="0" smtClean="0">
                <a:latin typeface="SassoonPrimaryInfant" pitchFamily="2" charset="0"/>
              </a:rPr>
              <a:t>If the child is moved too quickly through the concrete and pictorial stage of their learning, this could affect understanding in later years. </a:t>
            </a:r>
            <a:endParaRPr lang="en-GB" dirty="0">
              <a:latin typeface="SassoonPrimaryInfant" pitchFamily="2" charset="0"/>
            </a:endParaRPr>
          </a:p>
        </p:txBody>
      </p:sp>
      <p:sp>
        <p:nvSpPr>
          <p:cNvPr id="4" name="Oval 3"/>
          <p:cNvSpPr/>
          <p:nvPr/>
        </p:nvSpPr>
        <p:spPr>
          <a:xfrm>
            <a:off x="2390503" y="3918857"/>
            <a:ext cx="1737360" cy="18157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5227320" y="3918856"/>
            <a:ext cx="1737360" cy="18157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8064137" y="3918855"/>
            <a:ext cx="1737360" cy="18157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534194" y="4635523"/>
            <a:ext cx="1449978" cy="369332"/>
          </a:xfrm>
          <a:prstGeom prst="rect">
            <a:avLst/>
          </a:prstGeom>
          <a:noFill/>
        </p:spPr>
        <p:txBody>
          <a:bodyPr wrap="square" rtlCol="0">
            <a:spAutoFit/>
          </a:bodyPr>
          <a:lstStyle/>
          <a:p>
            <a:pPr algn="ctr"/>
            <a:r>
              <a:rPr lang="en-GB" dirty="0" smtClean="0"/>
              <a:t>Concrete</a:t>
            </a:r>
            <a:endParaRPr lang="en-GB" dirty="0"/>
          </a:p>
        </p:txBody>
      </p:sp>
      <p:sp>
        <p:nvSpPr>
          <p:cNvPr id="8" name="TextBox 7"/>
          <p:cNvSpPr txBox="1"/>
          <p:nvPr/>
        </p:nvSpPr>
        <p:spPr>
          <a:xfrm>
            <a:off x="5371011" y="4642057"/>
            <a:ext cx="1449978" cy="369332"/>
          </a:xfrm>
          <a:prstGeom prst="rect">
            <a:avLst/>
          </a:prstGeom>
          <a:noFill/>
        </p:spPr>
        <p:txBody>
          <a:bodyPr wrap="square" rtlCol="0">
            <a:spAutoFit/>
          </a:bodyPr>
          <a:lstStyle/>
          <a:p>
            <a:pPr algn="ctr"/>
            <a:r>
              <a:rPr lang="en-GB" dirty="0" smtClean="0"/>
              <a:t>Pictorial</a:t>
            </a:r>
            <a:endParaRPr lang="en-GB" dirty="0"/>
          </a:p>
        </p:txBody>
      </p:sp>
      <p:sp>
        <p:nvSpPr>
          <p:cNvPr id="9" name="TextBox 8"/>
          <p:cNvSpPr txBox="1"/>
          <p:nvPr/>
        </p:nvSpPr>
        <p:spPr>
          <a:xfrm>
            <a:off x="8207828" y="4635523"/>
            <a:ext cx="1449978" cy="369332"/>
          </a:xfrm>
          <a:prstGeom prst="rect">
            <a:avLst/>
          </a:prstGeom>
          <a:noFill/>
        </p:spPr>
        <p:txBody>
          <a:bodyPr wrap="square" rtlCol="0">
            <a:spAutoFit/>
          </a:bodyPr>
          <a:lstStyle/>
          <a:p>
            <a:pPr algn="ctr"/>
            <a:r>
              <a:rPr lang="en-GB" dirty="0" smtClean="0"/>
              <a:t>Abstract</a:t>
            </a:r>
            <a:endParaRPr lang="en-GB" dirty="0"/>
          </a:p>
        </p:txBody>
      </p:sp>
      <p:sp>
        <p:nvSpPr>
          <p:cNvPr id="10" name="Right Arrow 9"/>
          <p:cNvSpPr/>
          <p:nvPr/>
        </p:nvSpPr>
        <p:spPr>
          <a:xfrm>
            <a:off x="4127863" y="4642057"/>
            <a:ext cx="1099457" cy="3984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Right Arrow 10"/>
          <p:cNvSpPr/>
          <p:nvPr/>
        </p:nvSpPr>
        <p:spPr>
          <a:xfrm>
            <a:off x="6964680" y="4627513"/>
            <a:ext cx="1099457" cy="3984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2" name="Picture 11"/>
          <p:cNvPicPr/>
          <p:nvPr/>
        </p:nvPicPr>
        <p:blipFill>
          <a:blip r:embed="rId2" cstate="print">
            <a:extLst>
              <a:ext uri="{28A0092B-C50C-407E-A947-70E740481C1C}">
                <a14:useLocalDpi xmlns:a14="http://schemas.microsoft.com/office/drawing/2010/main" val="0"/>
              </a:ext>
            </a:extLst>
          </a:blip>
          <a:stretch>
            <a:fillRect/>
          </a:stretch>
        </p:blipFill>
        <p:spPr>
          <a:xfrm>
            <a:off x="10991850" y="152026"/>
            <a:ext cx="998220" cy="1070754"/>
          </a:xfrm>
          <a:prstGeom prst="rect">
            <a:avLst/>
          </a:prstGeom>
        </p:spPr>
      </p:pic>
    </p:spTree>
    <p:extLst>
      <p:ext uri="{BB962C8B-B14F-4D97-AF65-F5344CB8AC3E}">
        <p14:creationId xmlns:p14="http://schemas.microsoft.com/office/powerpoint/2010/main" val="880709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382" y="302359"/>
            <a:ext cx="11504814" cy="3847207"/>
          </a:xfrm>
          <a:prstGeom prst="rect">
            <a:avLst/>
          </a:prstGeom>
        </p:spPr>
        <p:txBody>
          <a:bodyPr wrap="square">
            <a:spAutoFit/>
          </a:bodyPr>
          <a:lstStyle/>
          <a:p>
            <a:pPr marL="285750" indent="-285750">
              <a:buFont typeface="Arial" panose="020B0604020202020204" pitchFamily="34" charset="0"/>
              <a:buChar char="•"/>
            </a:pPr>
            <a:r>
              <a:rPr lang="en-GB" sz="2400" b="1" u="sng" dirty="0" smtClean="0">
                <a:latin typeface="SassoonPrimaryInfant" pitchFamily="2" charset="0"/>
                <a:ea typeface="Calibri" panose="020F0502020204030204" pitchFamily="34" charset="0"/>
              </a:rPr>
              <a:t>How Maths is taught at </a:t>
            </a:r>
            <a:r>
              <a:rPr lang="en-GB" sz="2400" b="1" u="sng" dirty="0" err="1" smtClean="0">
                <a:latin typeface="SassoonPrimaryInfant" pitchFamily="2" charset="0"/>
                <a:ea typeface="Calibri" panose="020F0502020204030204" pitchFamily="34" charset="0"/>
              </a:rPr>
              <a:t>Havannah</a:t>
            </a:r>
            <a:r>
              <a:rPr lang="en-GB" sz="2400" b="1" u="sng" dirty="0" smtClean="0">
                <a:latin typeface="SassoonPrimaryInfant" pitchFamily="2" charset="0"/>
                <a:ea typeface="Calibri" panose="020F0502020204030204" pitchFamily="34" charset="0"/>
              </a:rPr>
              <a:t> </a:t>
            </a:r>
          </a:p>
          <a:p>
            <a:pPr marL="285750" indent="-285750">
              <a:buFont typeface="Arial" panose="020B0604020202020204" pitchFamily="34" charset="0"/>
              <a:buChar char="•"/>
            </a:pPr>
            <a:endParaRPr lang="en-GB" sz="2400" dirty="0">
              <a:latin typeface="SassoonPrimaryInfant" pitchFamily="2" charset="0"/>
              <a:ea typeface="Calibri" panose="020F0502020204030204" pitchFamily="34" charset="0"/>
            </a:endParaRPr>
          </a:p>
          <a:p>
            <a:pPr marL="285750" indent="-285750">
              <a:buFont typeface="Arial" panose="020B0604020202020204" pitchFamily="34" charset="0"/>
              <a:buChar char="•"/>
            </a:pPr>
            <a:r>
              <a:rPr lang="en-GB" sz="2400" dirty="0" smtClean="0">
                <a:latin typeface="SassoonPrimaryInfant" pitchFamily="2" charset="0"/>
                <a:ea typeface="Calibri" panose="020F0502020204030204" pitchFamily="34" charset="0"/>
              </a:rPr>
              <a:t>In KS1 </a:t>
            </a:r>
            <a:r>
              <a:rPr lang="en-GB" sz="2400" dirty="0">
                <a:latin typeface="SassoonPrimaryInfant" pitchFamily="2" charset="0"/>
                <a:ea typeface="Calibri" panose="020F0502020204030204" pitchFamily="34" charset="0"/>
              </a:rPr>
              <a:t>and 2, Maths is taught 5 times in a week. </a:t>
            </a:r>
            <a:endParaRPr lang="en-GB" sz="2400" dirty="0" smtClean="0">
              <a:latin typeface="SassoonPrimaryInfant" pitchFamily="2" charset="0"/>
              <a:ea typeface="Calibri" panose="020F0502020204030204" pitchFamily="34" charset="0"/>
            </a:endParaRPr>
          </a:p>
          <a:p>
            <a:pPr marL="285750" indent="-285750">
              <a:buFont typeface="Arial" panose="020B0604020202020204" pitchFamily="34" charset="0"/>
              <a:buChar char="•"/>
            </a:pPr>
            <a:r>
              <a:rPr lang="en-GB" sz="2400" dirty="0" smtClean="0">
                <a:latin typeface="SassoonPrimaryInfant" pitchFamily="2" charset="0"/>
                <a:ea typeface="Calibri" panose="020F0502020204030204" pitchFamily="34" charset="0"/>
              </a:rPr>
              <a:t>Schemes </a:t>
            </a:r>
            <a:r>
              <a:rPr lang="en-GB" sz="2400" dirty="0">
                <a:latin typeface="SassoonPrimaryInfant" pitchFamily="2" charset="0"/>
                <a:ea typeface="Calibri" panose="020F0502020204030204" pitchFamily="34" charset="0"/>
              </a:rPr>
              <a:t>of learning are based on the White Rose Maths Schemes of Work and support our school’s mastery approach to teaching and learning and are consistent with the aims and objectives of the National Curriculum. </a:t>
            </a:r>
          </a:p>
          <a:p>
            <a:pPr marL="285750" indent="-285750">
              <a:buFont typeface="Arial" panose="020B0604020202020204" pitchFamily="34" charset="0"/>
              <a:buChar char="•"/>
            </a:pPr>
            <a:r>
              <a:rPr lang="en-GB" sz="2400" dirty="0" smtClean="0">
                <a:latin typeface="SassoonPrimaryInfant" pitchFamily="2" charset="0"/>
                <a:ea typeface="Calibri" panose="020F0502020204030204" pitchFamily="34" charset="0"/>
              </a:rPr>
              <a:t>Number </a:t>
            </a:r>
            <a:r>
              <a:rPr lang="en-GB" sz="2400" dirty="0">
                <a:latin typeface="SassoonPrimaryInfant" pitchFamily="2" charset="0"/>
                <a:ea typeface="Calibri" panose="020F0502020204030204" pitchFamily="34" charset="0"/>
              </a:rPr>
              <a:t>is at the heart of our schemes of learning and a significant amount of time is spent reinforcing number in order to build </a:t>
            </a:r>
            <a:r>
              <a:rPr lang="en-GB" sz="2400" dirty="0" smtClean="0">
                <a:latin typeface="SassoonPrimaryInfant" pitchFamily="2" charset="0"/>
                <a:ea typeface="Calibri" panose="020F0502020204030204" pitchFamily="34" charset="0"/>
              </a:rPr>
              <a:t>competency and </a:t>
            </a:r>
            <a:r>
              <a:rPr lang="en-GB" sz="2400" dirty="0">
                <a:latin typeface="SassoonPrimaryInfant" pitchFamily="2" charset="0"/>
                <a:ea typeface="Calibri" panose="020F0502020204030204" pitchFamily="34" charset="0"/>
              </a:rPr>
              <a:t>ensure children can confidently access the rest of the curriculum.  </a:t>
            </a:r>
            <a:endParaRPr lang="en-GB" sz="2400" dirty="0" smtClean="0">
              <a:latin typeface="SassoonPrimaryInfant" pitchFamily="2" charset="0"/>
              <a:ea typeface="Calibri" panose="020F0502020204030204" pitchFamily="34" charset="0"/>
            </a:endParaRPr>
          </a:p>
          <a:p>
            <a:pPr marL="285750" indent="-285750">
              <a:buFont typeface="Arial" panose="020B0604020202020204" pitchFamily="34" charset="0"/>
              <a:buChar char="•"/>
            </a:pPr>
            <a:endParaRPr lang="en-GB" sz="2800"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10933661" y="136106"/>
            <a:ext cx="998220" cy="107075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3875" y="3278710"/>
            <a:ext cx="4447269" cy="3335452"/>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29432"/>
          <a:stretch/>
        </p:blipFill>
        <p:spPr>
          <a:xfrm>
            <a:off x="615405" y="3929745"/>
            <a:ext cx="5010332" cy="2651760"/>
          </a:xfrm>
          <a:prstGeom prst="rect">
            <a:avLst/>
          </a:prstGeom>
        </p:spPr>
      </p:pic>
    </p:spTree>
    <p:extLst>
      <p:ext uri="{BB962C8B-B14F-4D97-AF65-F5344CB8AC3E}">
        <p14:creationId xmlns:p14="http://schemas.microsoft.com/office/powerpoint/2010/main" val="3019127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699" t="6317" r="13143" b="24942"/>
          <a:stretch/>
        </p:blipFill>
        <p:spPr>
          <a:xfrm rot="5400000">
            <a:off x="6097919" y="2654431"/>
            <a:ext cx="4807133" cy="3016532"/>
          </a:xfrm>
          <a:prstGeom prst="rect">
            <a:avLst/>
          </a:prstGeom>
        </p:spPr>
      </p:pic>
      <p:sp>
        <p:nvSpPr>
          <p:cNvPr id="2" name="Rectangle 1"/>
          <p:cNvSpPr/>
          <p:nvPr/>
        </p:nvSpPr>
        <p:spPr>
          <a:xfrm>
            <a:off x="404132" y="684856"/>
            <a:ext cx="6392092" cy="5262979"/>
          </a:xfrm>
          <a:prstGeom prst="rect">
            <a:avLst/>
          </a:prstGeom>
        </p:spPr>
        <p:txBody>
          <a:bodyPr wrap="square">
            <a:spAutoFit/>
          </a:bodyPr>
          <a:lstStyle/>
          <a:p>
            <a:pPr marL="285750" indent="-285750">
              <a:buFont typeface="Arial" panose="020B0604020202020204" pitchFamily="34" charset="0"/>
              <a:buChar char="•"/>
            </a:pPr>
            <a:r>
              <a:rPr lang="en-GB" sz="2400" dirty="0">
                <a:latin typeface="SassoonPrimaryInfant" pitchFamily="2" charset="0"/>
                <a:ea typeface="Calibri" panose="020F0502020204030204" pitchFamily="34" charset="0"/>
              </a:rPr>
              <a:t>C</a:t>
            </a:r>
            <a:r>
              <a:rPr lang="en-GB" sz="2400" dirty="0" smtClean="0">
                <a:latin typeface="SassoonPrimaryInfant" pitchFamily="2" charset="0"/>
                <a:ea typeface="Calibri" panose="020F0502020204030204" pitchFamily="34" charset="0"/>
              </a:rPr>
              <a:t>hildren stay </a:t>
            </a:r>
            <a:r>
              <a:rPr lang="en-GB" sz="2400" dirty="0">
                <a:latin typeface="SassoonPrimaryInfant" pitchFamily="2" charset="0"/>
                <a:ea typeface="Calibri" panose="020F0502020204030204" pitchFamily="34" charset="0"/>
              </a:rPr>
              <a:t>within the required </a:t>
            </a:r>
            <a:r>
              <a:rPr lang="en-GB" sz="2400" dirty="0" smtClean="0">
                <a:latin typeface="SassoonPrimaryInfant" pitchFamily="2" charset="0"/>
                <a:ea typeface="Calibri" panose="020F0502020204030204" pitchFamily="34" charset="0"/>
              </a:rPr>
              <a:t>year group so </a:t>
            </a:r>
            <a:r>
              <a:rPr lang="en-GB" sz="2400" dirty="0">
                <a:latin typeface="SassoonPrimaryInfant" pitchFamily="2" charset="0"/>
                <a:ea typeface="Calibri" panose="020F0502020204030204" pitchFamily="34" charset="0"/>
              </a:rPr>
              <a:t>that </a:t>
            </a:r>
            <a:r>
              <a:rPr lang="en-GB" sz="2400" dirty="0" smtClean="0">
                <a:latin typeface="SassoonPrimaryInfant" pitchFamily="2" charset="0"/>
                <a:ea typeface="Calibri" panose="020F0502020204030204" pitchFamily="34" charset="0"/>
              </a:rPr>
              <a:t>they </a:t>
            </a:r>
            <a:r>
              <a:rPr lang="en-GB" sz="2400" dirty="0">
                <a:latin typeface="SassoonPrimaryInfant" pitchFamily="2" charset="0"/>
                <a:ea typeface="Calibri" panose="020F0502020204030204" pitchFamily="34" charset="0"/>
              </a:rPr>
              <a:t>acquire depth of knowledge in each topic.  </a:t>
            </a:r>
          </a:p>
          <a:p>
            <a:pPr marL="285750" indent="-285750">
              <a:buFont typeface="Arial" panose="020B0604020202020204" pitchFamily="34" charset="0"/>
              <a:buChar char="•"/>
            </a:pPr>
            <a:r>
              <a:rPr lang="en-GB" sz="2400" dirty="0" smtClean="0">
                <a:latin typeface="SassoonPrimaryInfant" pitchFamily="2" charset="0"/>
                <a:ea typeface="Calibri" panose="020F0502020204030204" pitchFamily="34" charset="0"/>
                <a:cs typeface="Times New Roman" panose="02020603050405020304" pitchFamily="18" charset="0"/>
              </a:rPr>
              <a:t>Children </a:t>
            </a:r>
            <a:r>
              <a:rPr lang="en-GB" sz="2400" dirty="0">
                <a:latin typeface="SassoonPrimaryInfant" pitchFamily="2" charset="0"/>
                <a:ea typeface="Calibri" panose="020F0502020204030204" pitchFamily="34" charset="0"/>
                <a:cs typeface="Times New Roman" panose="02020603050405020304" pitchFamily="18" charset="0"/>
              </a:rPr>
              <a:t>progress through schemes of learning as a whole group, encouraging children of all abilities to support each other in their learning.</a:t>
            </a:r>
          </a:p>
          <a:p>
            <a:pPr marL="285750" indent="-285750">
              <a:buFont typeface="Arial" panose="020B0604020202020204" pitchFamily="34" charset="0"/>
              <a:buChar char="•"/>
            </a:pPr>
            <a:r>
              <a:rPr lang="en-GB" sz="2400" dirty="0">
                <a:latin typeface="SassoonPrimaryInfant" pitchFamily="2" charset="0"/>
              </a:rPr>
              <a:t>The vast majority of children progress through the curriculum at a similar pace. </a:t>
            </a:r>
            <a:endParaRPr lang="en-GB" sz="2400" dirty="0" smtClean="0">
              <a:latin typeface="SassoonPrimaryInfant" pitchFamily="2" charset="0"/>
            </a:endParaRPr>
          </a:p>
          <a:p>
            <a:endParaRPr lang="en-GB" sz="2400" dirty="0" smtClean="0">
              <a:latin typeface="SassoonPrimaryInfant" pitchFamily="2" charset="0"/>
            </a:endParaRPr>
          </a:p>
          <a:p>
            <a:endParaRPr lang="en-GB" sz="2400" dirty="0">
              <a:latin typeface="SassoonPrimaryInfant" pitchFamily="2" charset="0"/>
            </a:endParaRPr>
          </a:p>
          <a:p>
            <a:pPr marL="285750" indent="-285750">
              <a:buFont typeface="Arial" panose="020B0604020202020204" pitchFamily="34" charset="0"/>
              <a:buChar char="•"/>
            </a:pPr>
            <a:r>
              <a:rPr lang="en-GB" sz="2400" dirty="0">
                <a:latin typeface="SassoonPrimaryInfant" pitchFamily="2" charset="0"/>
              </a:rPr>
              <a:t>Questioning, marking and feedback of work helps to identify those children who need further </a:t>
            </a:r>
            <a:r>
              <a:rPr lang="en-GB" sz="2400" dirty="0" smtClean="0">
                <a:latin typeface="SassoonPrimaryInfant" pitchFamily="2" charset="0"/>
              </a:rPr>
              <a:t>support/to </a:t>
            </a:r>
            <a:r>
              <a:rPr lang="en-GB" sz="2400" dirty="0">
                <a:latin typeface="SassoonPrimaryInfant" pitchFamily="2" charset="0"/>
              </a:rPr>
              <a:t>address </a:t>
            </a:r>
            <a:r>
              <a:rPr lang="en-GB" sz="2400" dirty="0" smtClean="0">
                <a:latin typeface="SassoonPrimaryInfant" pitchFamily="2" charset="0"/>
              </a:rPr>
              <a:t>misconceptions/make corrections. </a:t>
            </a:r>
            <a:endParaRPr lang="en-GB" sz="2400" dirty="0">
              <a:latin typeface="SassoonPrimaryInfant" pitchFamily="2"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6349" r="18984"/>
          <a:stretch/>
        </p:blipFill>
        <p:spPr>
          <a:xfrm rot="5400000">
            <a:off x="8720410" y="226839"/>
            <a:ext cx="3292786" cy="3307486"/>
          </a:xfrm>
          <a:prstGeom prst="rect">
            <a:avLst/>
          </a:prstGeom>
        </p:spPr>
      </p:pic>
    </p:spTree>
    <p:extLst>
      <p:ext uri="{BB962C8B-B14F-4D97-AF65-F5344CB8AC3E}">
        <p14:creationId xmlns:p14="http://schemas.microsoft.com/office/powerpoint/2010/main" val="2164891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78429" y="282633"/>
            <a:ext cx="8030095" cy="523220"/>
          </a:xfrm>
          <a:prstGeom prst="rect">
            <a:avLst/>
          </a:prstGeom>
          <a:noFill/>
        </p:spPr>
        <p:txBody>
          <a:bodyPr wrap="square" rtlCol="0">
            <a:spAutoFit/>
          </a:bodyPr>
          <a:lstStyle/>
          <a:p>
            <a:pPr algn="ctr"/>
            <a:r>
              <a:rPr lang="en-GB" sz="2800" b="1" u="sng" dirty="0" smtClean="0"/>
              <a:t>Long Term Plan for Maths</a:t>
            </a:r>
            <a:endParaRPr lang="en-GB" sz="2800" b="1" u="sng"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11000162" y="110346"/>
            <a:ext cx="998220" cy="1070754"/>
          </a:xfrm>
          <a:prstGeom prst="rect">
            <a:avLst/>
          </a:prstGeom>
        </p:spPr>
      </p:pic>
      <p:pic>
        <p:nvPicPr>
          <p:cNvPr id="2" name="Picture 1"/>
          <p:cNvPicPr>
            <a:picLocks noChangeAspect="1"/>
          </p:cNvPicPr>
          <p:nvPr/>
        </p:nvPicPr>
        <p:blipFill>
          <a:blip r:embed="rId3"/>
          <a:stretch>
            <a:fillRect/>
          </a:stretch>
        </p:blipFill>
        <p:spPr>
          <a:xfrm>
            <a:off x="1385961" y="805853"/>
            <a:ext cx="9430085" cy="5929749"/>
          </a:xfrm>
          <a:prstGeom prst="rect">
            <a:avLst/>
          </a:prstGeom>
        </p:spPr>
      </p:pic>
    </p:spTree>
    <p:extLst>
      <p:ext uri="{BB962C8B-B14F-4D97-AF65-F5344CB8AC3E}">
        <p14:creationId xmlns:p14="http://schemas.microsoft.com/office/powerpoint/2010/main" val="297860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36750" y="136525"/>
            <a:ext cx="7805766" cy="523220"/>
          </a:xfrm>
          <a:prstGeom prst="rect">
            <a:avLst/>
          </a:prstGeom>
          <a:noFill/>
        </p:spPr>
        <p:txBody>
          <a:bodyPr wrap="square" rtlCol="0">
            <a:spAutoFit/>
          </a:bodyPr>
          <a:lstStyle/>
          <a:p>
            <a:pPr algn="ctr"/>
            <a:r>
              <a:rPr lang="en-GB" sz="2800" b="1" u="sng" dirty="0" smtClean="0"/>
              <a:t>Small Steps in Maths</a:t>
            </a:r>
            <a:endParaRPr lang="en-GB" sz="2800" b="1" u="sng" dirty="0"/>
          </a:p>
        </p:txBody>
      </p:sp>
      <p:pic>
        <p:nvPicPr>
          <p:cNvPr id="14" name="Picture 13"/>
          <p:cNvPicPr/>
          <p:nvPr/>
        </p:nvPicPr>
        <p:blipFill>
          <a:blip r:embed="rId2" cstate="print">
            <a:extLst>
              <a:ext uri="{28A0092B-C50C-407E-A947-70E740481C1C}">
                <a14:useLocalDpi xmlns:a14="http://schemas.microsoft.com/office/drawing/2010/main" val="0"/>
              </a:ext>
            </a:extLst>
          </a:blip>
          <a:stretch>
            <a:fillRect/>
          </a:stretch>
        </p:blipFill>
        <p:spPr>
          <a:xfrm>
            <a:off x="10933660" y="148835"/>
            <a:ext cx="998220" cy="1070754"/>
          </a:xfrm>
          <a:prstGeom prst="rect">
            <a:avLst/>
          </a:prstGeom>
        </p:spPr>
      </p:pic>
      <p:pic>
        <p:nvPicPr>
          <p:cNvPr id="2" name="Picture 1"/>
          <p:cNvPicPr>
            <a:picLocks noChangeAspect="1"/>
          </p:cNvPicPr>
          <p:nvPr/>
        </p:nvPicPr>
        <p:blipFill>
          <a:blip r:embed="rId3"/>
          <a:stretch>
            <a:fillRect/>
          </a:stretch>
        </p:blipFill>
        <p:spPr>
          <a:xfrm>
            <a:off x="1828056" y="684212"/>
            <a:ext cx="8771463" cy="5181011"/>
          </a:xfrm>
          <a:prstGeom prst="rect">
            <a:avLst/>
          </a:prstGeom>
        </p:spPr>
      </p:pic>
    </p:spTree>
    <p:extLst>
      <p:ext uri="{BB962C8B-B14F-4D97-AF65-F5344CB8AC3E}">
        <p14:creationId xmlns:p14="http://schemas.microsoft.com/office/powerpoint/2010/main" val="2236958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34296" y="333647"/>
            <a:ext cx="2847703" cy="769441"/>
          </a:xfrm>
          <a:prstGeom prst="rect">
            <a:avLst/>
          </a:prstGeom>
          <a:noFill/>
        </p:spPr>
        <p:txBody>
          <a:bodyPr wrap="square" rtlCol="0">
            <a:spAutoFit/>
          </a:bodyPr>
          <a:lstStyle/>
          <a:p>
            <a:r>
              <a:rPr lang="en-GB" sz="4400" dirty="0" smtClean="0">
                <a:latin typeface="SassoonPrimaryInfant" pitchFamily="2" charset="0"/>
              </a:rPr>
              <a:t>Vocabulary</a:t>
            </a:r>
            <a:endParaRPr lang="en-GB" sz="4400" dirty="0">
              <a:latin typeface="SassoonPrimaryInfant" pitchFamily="2" charset="0"/>
            </a:endParaRPr>
          </a:p>
        </p:txBody>
      </p:sp>
      <p:sp>
        <p:nvSpPr>
          <p:cNvPr id="4" name="TextBox 3"/>
          <p:cNvSpPr txBox="1"/>
          <p:nvPr/>
        </p:nvSpPr>
        <p:spPr>
          <a:xfrm>
            <a:off x="510540" y="1103088"/>
            <a:ext cx="11403873" cy="5509200"/>
          </a:xfrm>
          <a:prstGeom prst="rect">
            <a:avLst/>
          </a:prstGeom>
          <a:noFill/>
        </p:spPr>
        <p:txBody>
          <a:bodyPr wrap="square" rtlCol="0">
            <a:spAutoFit/>
          </a:bodyPr>
          <a:lstStyle/>
          <a:p>
            <a:r>
              <a:rPr lang="en-GB" sz="3200" b="1" u="sng" dirty="0">
                <a:latin typeface="SassoonPrimaryInfant" pitchFamily="2" charset="0"/>
              </a:rPr>
              <a:t>Number and Place value</a:t>
            </a:r>
            <a:r>
              <a:rPr lang="en-GB" sz="3200" dirty="0">
                <a:latin typeface="SassoonPrimaryInfant" pitchFamily="2" charset="0"/>
              </a:rPr>
              <a:t>: 20-100 count (on/up/to/from/ down), least, fewest, smallest, greater, lesser, equal to, odd, even, units, tens, ten more/less, digit, numeral, figure(s), compare (In) order/a different order, size, value, between, halfway between, above, below</a:t>
            </a:r>
            <a:r>
              <a:rPr lang="en-GB" sz="3200" dirty="0" smtClean="0">
                <a:latin typeface="SassoonPrimaryInfant" pitchFamily="2" charset="0"/>
              </a:rPr>
              <a:t>.</a:t>
            </a:r>
          </a:p>
          <a:p>
            <a:endParaRPr lang="en-GB" sz="3200" dirty="0">
              <a:latin typeface="SassoonPrimaryInfant" pitchFamily="2" charset="0"/>
            </a:endParaRPr>
          </a:p>
          <a:p>
            <a:r>
              <a:rPr lang="en-GB" sz="3200" b="1" u="sng" dirty="0">
                <a:latin typeface="SassoonPrimaryInfant" pitchFamily="2" charset="0"/>
              </a:rPr>
              <a:t>Addition and subtraction</a:t>
            </a:r>
            <a:r>
              <a:rPr lang="en-GB" sz="3200" dirty="0">
                <a:latin typeface="SassoonPrimaryInfant" pitchFamily="2" charset="0"/>
              </a:rPr>
              <a:t>: number bonds, addition, plus, sum, greater, inverse, near double, halve, is the same as, (including equals sign), difference between, how many more to make..?, how, many more is…than..?, how much more is..? subtract, minus, how many fewer is…than..?, how much less is</a:t>
            </a:r>
            <a:r>
              <a:rPr lang="en-GB" sz="3200" dirty="0" smtClean="0">
                <a:latin typeface="SassoonPrimaryInfant" pitchFamily="2" charset="0"/>
              </a:rPr>
              <a:t>..?</a:t>
            </a:r>
            <a:endParaRPr lang="en-GB" sz="3200" dirty="0">
              <a:latin typeface="SassoonPrimaryInfant" pitchFamily="2" charset="0"/>
            </a:endParaRPr>
          </a:p>
        </p:txBody>
      </p:sp>
    </p:spTree>
    <p:extLst>
      <p:ext uri="{BB962C8B-B14F-4D97-AF65-F5344CB8AC3E}">
        <p14:creationId xmlns:p14="http://schemas.microsoft.com/office/powerpoint/2010/main" val="19976716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4498</TotalTime>
  <Words>903</Words>
  <Application>Microsoft Office PowerPoint</Application>
  <PresentationFormat>Widescreen</PresentationFormat>
  <Paragraphs>74</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SassoonPrimaryInfant</vt:lpstr>
      <vt:lpstr>Segoe Script</vt:lpstr>
      <vt:lpstr>Times New Roman</vt:lpstr>
      <vt:lpstr>Office Theme</vt:lpstr>
      <vt:lpstr>Maths at Havannah First School</vt:lpstr>
      <vt:lpstr>Mastery – What is it?</vt:lpstr>
      <vt:lpstr>Stages of Mastery</vt:lpstr>
      <vt:lpstr>Stages of Teaching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 and 2 Maths Workshop</dc:title>
  <dc:creator>Lauren Wright</dc:creator>
  <cp:lastModifiedBy>Burnett, Gary</cp:lastModifiedBy>
  <cp:revision>43</cp:revision>
  <cp:lastPrinted>2023-11-27T16:08:52Z</cp:lastPrinted>
  <dcterms:created xsi:type="dcterms:W3CDTF">2017-11-13T16:05:30Z</dcterms:created>
  <dcterms:modified xsi:type="dcterms:W3CDTF">2023-11-29T10:01:46Z</dcterms:modified>
</cp:coreProperties>
</file>