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0" r:id="rId3"/>
    <p:sldId id="261" r:id="rId4"/>
    <p:sldId id="264" r:id="rId5"/>
    <p:sldId id="272" r:id="rId6"/>
    <p:sldId id="270" r:id="rId7"/>
    <p:sldId id="271" r:id="rId8"/>
    <p:sldId id="265" r:id="rId9"/>
    <p:sldId id="269" r:id="rId10"/>
    <p:sldId id="273" r:id="rId11"/>
    <p:sldId id="274" r:id="rId12"/>
    <p:sldId id="275" r:id="rId13"/>
    <p:sldId id="276" r:id="rId14"/>
    <p:sldId id="281" r:id="rId15"/>
    <p:sldId id="266" r:id="rId16"/>
    <p:sldId id="279" r:id="rId17"/>
    <p:sldId id="268" r:id="rId18"/>
    <p:sldId id="277" r:id="rId19"/>
    <p:sldId id="280" r:id="rId20"/>
    <p:sldId id="278" r:id="rId2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112" d="100"/>
          <a:sy n="112" d="100"/>
        </p:scale>
        <p:origin x="3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7098094-69F1-4824-A22F-F7F3942A085B}" type="datetimeFigureOut">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530399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7098094-69F1-4824-A22F-F7F3942A085B}" type="datetimeFigureOut">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302249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7098094-69F1-4824-A22F-F7F3942A085B}" type="datetimeFigureOut">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1334980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7098094-69F1-4824-A22F-F7F3942A085B}" type="datetimeFigureOut">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900700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098094-69F1-4824-A22F-F7F3942A085B}" type="datetimeFigureOut">
              <a:rPr lang="en-GB" smtClean="0"/>
              <a:t>04/12/2025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4023341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7098094-69F1-4824-A22F-F7F3942A085B}" type="datetimeFigureOut">
              <a:rPr lang="en-GB" smtClean="0"/>
              <a:t>04/12/2025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423585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7098094-69F1-4824-A22F-F7F3942A085B}" type="datetimeFigureOut">
              <a:rPr lang="en-GB" smtClean="0"/>
              <a:t>04/12/2025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2774893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7098094-69F1-4824-A22F-F7F3942A085B}" type="datetimeFigureOut">
              <a:rPr lang="en-GB" smtClean="0"/>
              <a:t>04/12/2025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1834674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098094-69F1-4824-A22F-F7F3942A085B}" type="datetimeFigureOut">
              <a:rPr lang="en-GB" smtClean="0"/>
              <a:t>04/12/2025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3914280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098094-69F1-4824-A22F-F7F3942A085B}" type="datetimeFigureOut">
              <a:rPr lang="en-GB" smtClean="0"/>
              <a:t>04/12/2025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1893794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098094-69F1-4824-A22F-F7F3942A085B}" type="datetimeFigureOut">
              <a:rPr lang="en-GB" smtClean="0"/>
              <a:t>04/12/2025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678DAB-CBFD-48B2-9EDC-11D5B4B3EDB4}" type="slidenum">
              <a:rPr lang="en-GB" smtClean="0"/>
              <a:t>‹#›</a:t>
            </a:fld>
            <a:endParaRPr lang="en-GB"/>
          </a:p>
        </p:txBody>
      </p:sp>
    </p:spTree>
    <p:extLst>
      <p:ext uri="{BB962C8B-B14F-4D97-AF65-F5344CB8AC3E}">
        <p14:creationId xmlns:p14="http://schemas.microsoft.com/office/powerpoint/2010/main" val="571308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098094-69F1-4824-A22F-F7F3942A085B}" type="datetimeFigureOut">
              <a:rPr lang="en-GB" smtClean="0"/>
              <a:t>04/12/2025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678DAB-CBFD-48B2-9EDC-11D5B4B3EDB4}" type="slidenum">
              <a:rPr lang="en-GB" smtClean="0"/>
              <a:t>‹#›</a:t>
            </a:fld>
            <a:endParaRPr lang="en-GB"/>
          </a:p>
        </p:txBody>
      </p:sp>
    </p:spTree>
    <p:extLst>
      <p:ext uri="{BB962C8B-B14F-4D97-AF65-F5344CB8AC3E}">
        <p14:creationId xmlns:p14="http://schemas.microsoft.com/office/powerpoint/2010/main" val="157326495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image" Target="../media/image12.jpeg"/><Relationship Id="rId1" Type="http://schemas.openxmlformats.org/officeDocument/2006/relationships/slideLayout" Target="../slideLayouts/slideLayout7.xml"/><Relationship Id="rId6" Type="http://schemas.openxmlformats.org/officeDocument/2006/relationships/image" Target="../media/image16.jpeg"/><Relationship Id="rId11" Type="http://schemas.openxmlformats.org/officeDocument/2006/relationships/image" Target="../media/image1.png"/><Relationship Id="rId5" Type="http://schemas.openxmlformats.org/officeDocument/2006/relationships/image" Target="../media/image15.png"/><Relationship Id="rId10" Type="http://schemas.openxmlformats.org/officeDocument/2006/relationships/image" Target="../media/image20.jpeg"/><Relationship Id="rId4" Type="http://schemas.openxmlformats.org/officeDocument/2006/relationships/image" Target="../media/image14.jpeg"/><Relationship Id="rId9" Type="http://schemas.openxmlformats.org/officeDocument/2006/relationships/image" Target="../media/image19.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hyperlink" Target="http://www.whiterosemaths.com/" TargetMode="Externa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4.png"/><Relationship Id="rId4" Type="http://schemas.openxmlformats.org/officeDocument/2006/relationships/image" Target="../media/image23.jpeg"/></Relationships>
</file>

<file path=ppt/slides/_rels/slide19.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3455" y="1122363"/>
            <a:ext cx="10548850" cy="1787092"/>
          </a:xfrm>
        </p:spPr>
        <p:txBody>
          <a:bodyPr>
            <a:normAutofit/>
          </a:bodyPr>
          <a:lstStyle/>
          <a:p>
            <a:r>
              <a:rPr lang="en-GB" b="1" dirty="0"/>
              <a:t>Maths at </a:t>
            </a:r>
            <a:r>
              <a:rPr lang="en-GB" b="1" dirty="0" err="1"/>
              <a:t>Havannah</a:t>
            </a:r>
            <a:r>
              <a:rPr lang="en-GB" b="1" dirty="0"/>
              <a:t> First School</a:t>
            </a:r>
          </a:p>
        </p:txBody>
      </p:sp>
      <p:pic>
        <p:nvPicPr>
          <p:cNvPr id="3" name="Picture 2"/>
          <p:cNvPicPr/>
          <p:nvPr/>
        </p:nvPicPr>
        <p:blipFill>
          <a:blip r:embed="rId2" cstate="print">
            <a:extLst>
              <a:ext uri="{28A0092B-C50C-407E-A947-70E740481C1C}">
                <a14:useLocalDpi xmlns:a14="http://schemas.microsoft.com/office/drawing/2010/main" val="0"/>
              </a:ext>
            </a:extLst>
          </a:blip>
          <a:stretch>
            <a:fillRect/>
          </a:stretch>
        </p:blipFill>
        <p:spPr>
          <a:xfrm>
            <a:off x="5580264" y="210921"/>
            <a:ext cx="998220" cy="1070754"/>
          </a:xfrm>
          <a:prstGeom prst="rect">
            <a:avLst/>
          </a:prstGeom>
        </p:spPr>
      </p:pic>
      <p:sp>
        <p:nvSpPr>
          <p:cNvPr id="4" name="Rectangle 3"/>
          <p:cNvSpPr/>
          <p:nvPr/>
        </p:nvSpPr>
        <p:spPr>
          <a:xfrm>
            <a:off x="3854818" y="1409319"/>
            <a:ext cx="4615366" cy="369332"/>
          </a:xfrm>
          <a:prstGeom prst="rect">
            <a:avLst/>
          </a:prstGeom>
        </p:spPr>
        <p:txBody>
          <a:bodyPr wrap="none">
            <a:spAutoFit/>
          </a:bodyPr>
          <a:lstStyle/>
          <a:p>
            <a:r>
              <a:rPr lang="en-GB" dirty="0">
                <a:solidFill>
                  <a:srgbClr val="00B050"/>
                </a:solidFill>
                <a:effectLst>
                  <a:outerShdw blurRad="38100" dist="25400" dir="5400000" algn="ctr">
                    <a:srgbClr val="6E747A">
                      <a:alpha val="43000"/>
                    </a:srgbClr>
                  </a:outerShdw>
                </a:effectLst>
                <a:latin typeface="Segoe Script" panose="030B0504020000000003" pitchFamily="66" charset="0"/>
                <a:ea typeface="Calibri" panose="020F0502020204030204" pitchFamily="34" charset="0"/>
                <a:cs typeface="Times New Roman" panose="02020603050405020304" pitchFamily="18" charset="0"/>
              </a:rPr>
              <a:t>Challenge, Equality &amp; Opportunity</a:t>
            </a:r>
            <a:endParaRPr lang="en-GB" dirty="0"/>
          </a:p>
        </p:txBody>
      </p:sp>
    </p:spTree>
    <p:extLst>
      <p:ext uri="{BB962C8B-B14F-4D97-AF65-F5344CB8AC3E}">
        <p14:creationId xmlns:p14="http://schemas.microsoft.com/office/powerpoint/2010/main" val="822599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809701" y="1201991"/>
            <a:ext cx="6384175" cy="5330787"/>
          </a:xfrm>
          <a:prstGeom prst="rect">
            <a:avLst/>
          </a:prstGeom>
        </p:spPr>
      </p:pic>
      <p:sp>
        <p:nvSpPr>
          <p:cNvPr id="3" name="TextBox 2"/>
          <p:cNvSpPr txBox="1"/>
          <p:nvPr/>
        </p:nvSpPr>
        <p:spPr>
          <a:xfrm>
            <a:off x="249382" y="365760"/>
            <a:ext cx="11504814" cy="523220"/>
          </a:xfrm>
          <a:prstGeom prst="rect">
            <a:avLst/>
          </a:prstGeom>
          <a:noFill/>
        </p:spPr>
        <p:txBody>
          <a:bodyPr wrap="square" rtlCol="0">
            <a:spAutoFit/>
          </a:bodyPr>
          <a:lstStyle/>
          <a:p>
            <a:r>
              <a:rPr lang="en-GB" sz="2800" b="1" u="sng" dirty="0"/>
              <a:t>Example of Year 1 – teaching strategies for adding 1-digit numbers within 10</a:t>
            </a: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11066664" y="5655758"/>
            <a:ext cx="998220" cy="1070754"/>
          </a:xfrm>
          <a:prstGeom prst="rect">
            <a:avLst/>
          </a:prstGeom>
        </p:spPr>
      </p:pic>
    </p:spTree>
    <p:extLst>
      <p:ext uri="{BB962C8B-B14F-4D97-AF65-F5344CB8AC3E}">
        <p14:creationId xmlns:p14="http://schemas.microsoft.com/office/powerpoint/2010/main" val="429833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1797" y="213006"/>
            <a:ext cx="11474334" cy="523220"/>
          </a:xfrm>
          <a:prstGeom prst="rect">
            <a:avLst/>
          </a:prstGeom>
        </p:spPr>
        <p:txBody>
          <a:bodyPr wrap="square">
            <a:spAutoFit/>
          </a:bodyPr>
          <a:lstStyle/>
          <a:p>
            <a:r>
              <a:rPr lang="en-GB" sz="2800" b="1" u="sng" dirty="0"/>
              <a:t>Example of Year 2 – teaching strategies for adding three 1-digit numbers</a:t>
            </a:r>
          </a:p>
        </p:txBody>
      </p:sp>
      <p:pic>
        <p:nvPicPr>
          <p:cNvPr id="3" name="Picture 2"/>
          <p:cNvPicPr>
            <a:picLocks noChangeAspect="1"/>
          </p:cNvPicPr>
          <p:nvPr/>
        </p:nvPicPr>
        <p:blipFill>
          <a:blip r:embed="rId2"/>
          <a:stretch>
            <a:fillRect/>
          </a:stretch>
        </p:blipFill>
        <p:spPr>
          <a:xfrm>
            <a:off x="2705359" y="995189"/>
            <a:ext cx="6172633" cy="5100463"/>
          </a:xfrm>
          <a:prstGeom prst="rect">
            <a:avLst/>
          </a:prstGeom>
        </p:spPr>
      </p:pic>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11025101" y="5560275"/>
            <a:ext cx="998220" cy="1070754"/>
          </a:xfrm>
          <a:prstGeom prst="rect">
            <a:avLst/>
          </a:prstGeom>
        </p:spPr>
      </p:pic>
    </p:spTree>
    <p:extLst>
      <p:ext uri="{BB962C8B-B14F-4D97-AF65-F5344CB8AC3E}">
        <p14:creationId xmlns:p14="http://schemas.microsoft.com/office/powerpoint/2010/main" val="646212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065145" y="1380000"/>
            <a:ext cx="5987415" cy="4974392"/>
          </a:xfrm>
          <a:prstGeom prst="rect">
            <a:avLst/>
          </a:prstGeom>
        </p:spPr>
      </p:pic>
      <p:sp>
        <p:nvSpPr>
          <p:cNvPr id="3" name="Rectangle 2"/>
          <p:cNvSpPr/>
          <p:nvPr/>
        </p:nvSpPr>
        <p:spPr>
          <a:xfrm>
            <a:off x="224444" y="612016"/>
            <a:ext cx="11820698" cy="523220"/>
          </a:xfrm>
          <a:prstGeom prst="rect">
            <a:avLst/>
          </a:prstGeom>
        </p:spPr>
        <p:txBody>
          <a:bodyPr wrap="square">
            <a:spAutoFit/>
          </a:bodyPr>
          <a:lstStyle/>
          <a:p>
            <a:pPr algn="ctr"/>
            <a:r>
              <a:rPr lang="en-GB" sz="2800" b="1" u="sng" dirty="0"/>
              <a:t>Example of Year 3 – add numbers with up to 3 digits</a:t>
            </a: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10975224" y="185983"/>
            <a:ext cx="998220" cy="1070754"/>
          </a:xfrm>
          <a:prstGeom prst="rect">
            <a:avLst/>
          </a:prstGeom>
        </p:spPr>
      </p:pic>
    </p:spTree>
    <p:extLst>
      <p:ext uri="{BB962C8B-B14F-4D97-AF65-F5344CB8AC3E}">
        <p14:creationId xmlns:p14="http://schemas.microsoft.com/office/powerpoint/2010/main" val="1259223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909452" y="1346662"/>
            <a:ext cx="5752407" cy="4668621"/>
          </a:xfrm>
          <a:prstGeom prst="rect">
            <a:avLst/>
          </a:prstGeom>
        </p:spPr>
      </p:pic>
      <p:sp>
        <p:nvSpPr>
          <p:cNvPr id="3" name="Rectangle 2"/>
          <p:cNvSpPr/>
          <p:nvPr/>
        </p:nvSpPr>
        <p:spPr>
          <a:xfrm>
            <a:off x="1834382" y="617513"/>
            <a:ext cx="7902549" cy="523220"/>
          </a:xfrm>
          <a:prstGeom prst="rect">
            <a:avLst/>
          </a:prstGeom>
        </p:spPr>
        <p:txBody>
          <a:bodyPr wrap="none">
            <a:spAutoFit/>
          </a:bodyPr>
          <a:lstStyle/>
          <a:p>
            <a:pPr algn="ctr"/>
            <a:r>
              <a:rPr lang="en-GB" sz="2800" b="1" u="sng" dirty="0"/>
              <a:t>Example of Year 4 – add numbers with up to 4 digits</a:t>
            </a: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10925348" y="210921"/>
            <a:ext cx="998220" cy="1070754"/>
          </a:xfrm>
          <a:prstGeom prst="rect">
            <a:avLst/>
          </a:prstGeom>
        </p:spPr>
      </p:pic>
    </p:spTree>
    <p:extLst>
      <p:ext uri="{BB962C8B-B14F-4D97-AF65-F5344CB8AC3E}">
        <p14:creationId xmlns:p14="http://schemas.microsoft.com/office/powerpoint/2010/main" val="362992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64200" y="617513"/>
            <a:ext cx="2242922" cy="523220"/>
          </a:xfrm>
          <a:prstGeom prst="rect">
            <a:avLst/>
          </a:prstGeom>
        </p:spPr>
        <p:txBody>
          <a:bodyPr wrap="none">
            <a:spAutoFit/>
          </a:bodyPr>
          <a:lstStyle/>
          <a:p>
            <a:pPr algn="ctr"/>
            <a:r>
              <a:rPr lang="en-GB" sz="2800" b="1" u="sng" dirty="0"/>
              <a:t>Let’s practise!</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10925348" y="210921"/>
            <a:ext cx="998220" cy="1070754"/>
          </a:xfrm>
          <a:prstGeom prst="rect">
            <a:avLst/>
          </a:prstGeom>
        </p:spPr>
      </p:pic>
      <p:sp>
        <p:nvSpPr>
          <p:cNvPr id="5" name="TextBox 4"/>
          <p:cNvSpPr txBox="1"/>
          <p:nvPr/>
        </p:nvSpPr>
        <p:spPr>
          <a:xfrm>
            <a:off x="527861" y="1658983"/>
            <a:ext cx="10515600" cy="4401205"/>
          </a:xfrm>
          <a:prstGeom prst="rect">
            <a:avLst/>
          </a:prstGeom>
          <a:noFill/>
        </p:spPr>
        <p:txBody>
          <a:bodyPr wrap="square" rtlCol="0">
            <a:spAutoFit/>
          </a:bodyPr>
          <a:lstStyle/>
          <a:p>
            <a:pPr algn="ctr"/>
            <a:r>
              <a:rPr lang="en-GB" sz="4000" dirty="0"/>
              <a:t>3724 + 2419</a:t>
            </a:r>
          </a:p>
          <a:p>
            <a:pPr algn="ctr"/>
            <a:endParaRPr lang="en-GB" sz="4000" dirty="0"/>
          </a:p>
          <a:p>
            <a:pPr algn="ctr"/>
            <a:r>
              <a:rPr lang="en-GB" sz="4000" dirty="0"/>
              <a:t>8063 – 3527</a:t>
            </a:r>
          </a:p>
          <a:p>
            <a:pPr algn="ctr"/>
            <a:endParaRPr lang="en-GB" sz="4000" dirty="0"/>
          </a:p>
          <a:p>
            <a:pPr algn="ctr"/>
            <a:r>
              <a:rPr lang="en-GB" sz="4000" dirty="0"/>
              <a:t>47 x 4</a:t>
            </a:r>
          </a:p>
          <a:p>
            <a:pPr algn="ctr"/>
            <a:endParaRPr lang="en-GB" sz="4000" dirty="0"/>
          </a:p>
          <a:p>
            <a:pPr algn="ctr"/>
            <a:r>
              <a:rPr lang="en-GB" sz="4000" dirty="0"/>
              <a:t>97 ÷ 4</a:t>
            </a:r>
          </a:p>
        </p:txBody>
      </p:sp>
    </p:spTree>
    <p:extLst>
      <p:ext uri="{BB962C8B-B14F-4D97-AF65-F5344CB8AC3E}">
        <p14:creationId xmlns:p14="http://schemas.microsoft.com/office/powerpoint/2010/main" val="3345116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09575" y="166687"/>
            <a:ext cx="11372850" cy="6524625"/>
          </a:xfrm>
          <a:prstGeom prst="rect">
            <a:avLst/>
          </a:prstGeom>
        </p:spPr>
      </p:pic>
      <p:pic>
        <p:nvPicPr>
          <p:cNvPr id="3" name="Picture 2"/>
          <p:cNvPicPr/>
          <p:nvPr/>
        </p:nvPicPr>
        <p:blipFill>
          <a:blip r:embed="rId3" cstate="print">
            <a:extLst>
              <a:ext uri="{28A0092B-C50C-407E-A947-70E740481C1C}">
                <a14:useLocalDpi xmlns:a14="http://schemas.microsoft.com/office/drawing/2010/main" val="0"/>
              </a:ext>
            </a:extLst>
          </a:blip>
          <a:stretch>
            <a:fillRect/>
          </a:stretch>
        </p:blipFill>
        <p:spPr>
          <a:xfrm>
            <a:off x="11033413" y="96535"/>
            <a:ext cx="998220" cy="1070754"/>
          </a:xfrm>
          <a:prstGeom prst="rect">
            <a:avLst/>
          </a:prstGeom>
        </p:spPr>
      </p:pic>
    </p:spTree>
    <p:extLst>
      <p:ext uri="{BB962C8B-B14F-4D97-AF65-F5344CB8AC3E}">
        <p14:creationId xmlns:p14="http://schemas.microsoft.com/office/powerpoint/2010/main" val="1691063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Maths | Rushey Green Primary Scho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266" y="1222981"/>
            <a:ext cx="2619375" cy="174307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128058" y="216131"/>
            <a:ext cx="8279477" cy="523220"/>
          </a:xfrm>
          <a:prstGeom prst="rect">
            <a:avLst/>
          </a:prstGeom>
          <a:noFill/>
        </p:spPr>
        <p:txBody>
          <a:bodyPr wrap="square" rtlCol="0">
            <a:spAutoFit/>
          </a:bodyPr>
          <a:lstStyle/>
          <a:p>
            <a:pPr algn="ctr"/>
            <a:r>
              <a:rPr lang="en-GB" sz="2800" b="1" u="sng" dirty="0"/>
              <a:t>Manipulatives we use in school to aid our learning</a:t>
            </a:r>
          </a:p>
        </p:txBody>
      </p:sp>
      <p:pic>
        <p:nvPicPr>
          <p:cNvPr id="2054" name="Picture 6" descr="Cuisenaire Rod Manipulatives: Learning Key Math Concepts | hand2mi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1153" y="1124296"/>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Math Manipulatives for Preschool - Teaching Mam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59230" y="1138929"/>
            <a:ext cx="2181225" cy="2105026"/>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How Nahda Academy uses manipulatives to deepen multiplication and division  skill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815" y="3110605"/>
            <a:ext cx="2962275" cy="1543051"/>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Math Manipulatives Every Classroom Should Have – Proud to be Primary"/>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4559" y="3110605"/>
            <a:ext cx="2143125" cy="2133601"/>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10 multisensory techniques for teaching math"/>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4015" y="3377305"/>
            <a:ext cx="2847975" cy="1600200"/>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How to use manipulatives to enhance primary maths lessons - Hope Blo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1090" y="1077253"/>
            <a:ext cx="2324100" cy="1962150"/>
          </a:xfrm>
          <a:prstGeom prst="rect">
            <a:avLst/>
          </a:prstGeom>
          <a:noFill/>
          <a:extLst>
            <a:ext uri="{909E8E84-426E-40DD-AFC4-6F175D3DCCD1}">
              <a14:hiddenFill xmlns:a14="http://schemas.microsoft.com/office/drawing/2010/main">
                <a:solidFill>
                  <a:srgbClr val="FFFFFF"/>
                </a:solidFill>
              </a14:hiddenFill>
            </a:ext>
          </a:extLst>
        </p:spPr>
      </p:pic>
      <p:pic>
        <p:nvPicPr>
          <p:cNvPr id="2066" name="Picture 18" descr="Choose your words and manipulatives carefully — keys for maths success"/>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69292" y="3377305"/>
            <a:ext cx="3933825" cy="1162050"/>
          </a:xfrm>
          <a:prstGeom prst="rect">
            <a:avLst/>
          </a:prstGeom>
          <a:noFill/>
          <a:extLst>
            <a:ext uri="{909E8E84-426E-40DD-AFC4-6F175D3DCCD1}">
              <a14:hiddenFill xmlns:a14="http://schemas.microsoft.com/office/drawing/2010/main">
                <a:solidFill>
                  <a:srgbClr val="FFFFFF"/>
                </a:solidFill>
              </a14:hiddenFill>
            </a:ext>
          </a:extLst>
        </p:spPr>
      </p:pic>
      <p:pic>
        <p:nvPicPr>
          <p:cNvPr id="2070" name="Picture 22" descr="CHILD'S 1-100 BEAD STRING » Autopress Education"/>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17043" y="1362051"/>
            <a:ext cx="2186074" cy="1392553"/>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p:nvPr/>
        </p:nvPicPr>
        <p:blipFill>
          <a:blip r:embed="rId11" cstate="print">
            <a:extLst>
              <a:ext uri="{28A0092B-C50C-407E-A947-70E740481C1C}">
                <a14:useLocalDpi xmlns:a14="http://schemas.microsoft.com/office/drawing/2010/main" val="0"/>
              </a:ext>
            </a:extLst>
          </a:blip>
          <a:stretch>
            <a:fillRect/>
          </a:stretch>
        </p:blipFill>
        <p:spPr>
          <a:xfrm>
            <a:off x="10910080" y="5589255"/>
            <a:ext cx="998220" cy="1070754"/>
          </a:xfrm>
          <a:prstGeom prst="rect">
            <a:avLst/>
          </a:prstGeom>
        </p:spPr>
      </p:pic>
    </p:spTree>
    <p:extLst>
      <p:ext uri="{BB962C8B-B14F-4D97-AF65-F5344CB8AC3E}">
        <p14:creationId xmlns:p14="http://schemas.microsoft.com/office/powerpoint/2010/main" val="2030948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692" y="1430005"/>
            <a:ext cx="11878886" cy="6407908"/>
          </a:xfrm>
          <a:prstGeom prst="rect">
            <a:avLst/>
          </a:prstGeom>
        </p:spPr>
        <p:txBody>
          <a:bodyPr wrap="square">
            <a:spAutoFit/>
          </a:bodyPr>
          <a:lstStyle/>
          <a:p>
            <a:pPr marL="285750" indent="-285750">
              <a:lnSpc>
                <a:spcPct val="120000"/>
              </a:lnSpc>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Have a positive mindset about </a:t>
            </a:r>
            <a:r>
              <a:rPr lang="en-US" altLang="en-US" dirty="0" err="1">
                <a:latin typeface="Calibri" panose="020F0502020204030204" pitchFamily="34" charset="0"/>
                <a:cs typeface="Calibri" panose="020F0502020204030204" pitchFamily="34" charset="0"/>
              </a:rPr>
              <a:t>Maths</a:t>
            </a:r>
            <a:r>
              <a:rPr lang="en-US" altLang="en-US" dirty="0">
                <a:latin typeface="Calibri" panose="020F0502020204030204" pitchFamily="34" charset="0"/>
                <a:cs typeface="Calibri" panose="020F0502020204030204" pitchFamily="34" charset="0"/>
              </a:rPr>
              <a:t>! </a:t>
            </a:r>
          </a:p>
          <a:p>
            <a:pPr marL="285750" indent="-285750">
              <a:lnSpc>
                <a:spcPct val="120000"/>
              </a:lnSpc>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Use </a:t>
            </a:r>
            <a:r>
              <a:rPr lang="en-US" altLang="en-US" dirty="0" err="1">
                <a:latin typeface="Calibri" panose="020F0502020204030204" pitchFamily="34" charset="0"/>
                <a:cs typeface="Calibri" panose="020F0502020204030204" pitchFamily="34" charset="0"/>
              </a:rPr>
              <a:t>maths</a:t>
            </a:r>
            <a:r>
              <a:rPr lang="en-US" altLang="en-US" dirty="0">
                <a:latin typeface="Calibri" panose="020F0502020204030204" pitchFamily="34" charset="0"/>
                <a:cs typeface="Calibri" panose="020F0502020204030204" pitchFamily="34" charset="0"/>
              </a:rPr>
              <a:t> talk everyday – t</a:t>
            </a:r>
            <a:r>
              <a:rPr lang="en-GB" dirty="0"/>
              <a:t>wo easy concepts to develop with your children are doubling/halving and adding/subtracting. Again, you could use physical objects such as food to reinforce this. It’s as simple as asking your child to count the number of chicken nuggets or peas (or any other food!) on their plate at dinner time. and then you can ask them things like: </a:t>
            </a:r>
          </a:p>
          <a:p>
            <a:pPr marL="285750" indent="-285750">
              <a:lnSpc>
                <a:spcPct val="120000"/>
              </a:lnSpc>
              <a:buFont typeface="Arial" panose="020B0604020202020204" pitchFamily="34" charset="0"/>
              <a:buChar char="•"/>
              <a:defRPr/>
            </a:pPr>
            <a:r>
              <a:rPr lang="en-GB" dirty="0"/>
              <a:t>“If I doubled the number of chicken nuggets on your plate right now, how many would you have?” </a:t>
            </a:r>
          </a:p>
          <a:p>
            <a:pPr marL="285750" indent="-285750">
              <a:lnSpc>
                <a:spcPct val="120000"/>
              </a:lnSpc>
              <a:buFont typeface="Arial" panose="020B0604020202020204" pitchFamily="34" charset="0"/>
              <a:buChar char="•"/>
              <a:defRPr/>
            </a:pPr>
            <a:r>
              <a:rPr lang="en-GB" dirty="0"/>
              <a:t>“If I ate half the peas on your plate for you, how many would you have left?” </a:t>
            </a:r>
          </a:p>
          <a:p>
            <a:pPr marL="285750" indent="-285750">
              <a:lnSpc>
                <a:spcPct val="120000"/>
              </a:lnSpc>
              <a:buFont typeface="Arial" panose="020B0604020202020204" pitchFamily="34" charset="0"/>
              <a:buChar char="•"/>
              <a:defRPr/>
            </a:pPr>
            <a:r>
              <a:rPr lang="en-GB" dirty="0"/>
              <a:t>“If we added all of my chicken nuggets to your chicken nuggets, how many would we have altogether?” </a:t>
            </a:r>
            <a:endParaRPr lang="en-US" altLang="en-US" dirty="0">
              <a:latin typeface="Calibri" panose="020F0502020204030204" pitchFamily="34" charset="0"/>
              <a:cs typeface="Calibri" panose="020F0502020204030204" pitchFamily="34" charset="0"/>
            </a:endParaRPr>
          </a:p>
          <a:p>
            <a:pPr marL="285750" indent="-285750">
              <a:lnSpc>
                <a:spcPct val="120000"/>
              </a:lnSpc>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Point out the </a:t>
            </a:r>
            <a:r>
              <a:rPr lang="en-US" altLang="en-US" dirty="0" err="1">
                <a:latin typeface="Calibri" panose="020F0502020204030204" pitchFamily="34" charset="0"/>
                <a:cs typeface="Calibri" panose="020F0502020204030204" pitchFamily="34" charset="0"/>
              </a:rPr>
              <a:t>Maths</a:t>
            </a:r>
            <a:r>
              <a:rPr lang="en-US" altLang="en-US" dirty="0">
                <a:latin typeface="Calibri" panose="020F0502020204030204" pitchFamily="34" charset="0"/>
                <a:cs typeface="Calibri" panose="020F0502020204030204" pitchFamily="34" charset="0"/>
              </a:rPr>
              <a:t> is all around us in everyday life. Include your child in activities involving numbers and measuring, such as shopping, cooking and travelling – telling the time, managing money etc... </a:t>
            </a:r>
          </a:p>
          <a:p>
            <a:pPr marL="285750" indent="-285750">
              <a:lnSpc>
                <a:spcPct val="120000"/>
              </a:lnSpc>
              <a:buFont typeface="Arial" panose="020B0604020202020204" pitchFamily="34" charset="0"/>
              <a:buChar char="•"/>
              <a:defRPr/>
            </a:pPr>
            <a:r>
              <a:rPr lang="en-GB" dirty="0"/>
              <a:t>Games are a great way to bond with your children, but also many games use mathematical and logical skills that your children will need in later life. Even a simple jigsaw puzzle helps children to develop logical and spatial awareness skills. Furthermore, games like snakes and ladders enable children to count the rolls of the dice, which helps develop their counting skills</a:t>
            </a:r>
          </a:p>
          <a:p>
            <a:pPr marL="285750" indent="-285750">
              <a:lnSpc>
                <a:spcPct val="120000"/>
              </a:lnSpc>
              <a:buFont typeface="Arial" panose="020B0604020202020204" pitchFamily="34" charset="0"/>
              <a:buChar char="•"/>
              <a:defRPr/>
            </a:pPr>
            <a:r>
              <a:rPr lang="en-GB" dirty="0"/>
              <a:t>When you look around, everything is made out of shapes. So why not encourage your children to learn the names of shapes when you’re out and about to entertain them? They could identify car wheels as circles, windows as rectangles and even tiles as hexagons or whatever shape they may be!</a:t>
            </a:r>
            <a:endParaRPr lang="en-US" altLang="en-US" dirty="0">
              <a:latin typeface="Calibri" panose="020F0502020204030204" pitchFamily="34" charset="0"/>
              <a:cs typeface="Calibri" panose="020F0502020204030204" pitchFamily="34" charset="0"/>
            </a:endParaRPr>
          </a:p>
          <a:p>
            <a:pPr marL="285750" indent="-285750">
              <a:lnSpc>
                <a:spcPct val="120000"/>
              </a:lnSpc>
              <a:buFont typeface="Arial" panose="020B0604020202020204" pitchFamily="34" charset="0"/>
              <a:buChar char="•"/>
              <a:defRPr/>
            </a:pPr>
            <a:endParaRPr lang="en-US" altLang="en-US" dirty="0">
              <a:latin typeface="Calibri" panose="020F0502020204030204" pitchFamily="34" charset="0"/>
              <a:cs typeface="Calibri" panose="020F0502020204030204" pitchFamily="34" charset="0"/>
            </a:endParaRPr>
          </a:p>
          <a:p>
            <a:pPr marL="285750" indent="-285750">
              <a:lnSpc>
                <a:spcPct val="120000"/>
              </a:lnSpc>
              <a:buFont typeface="Arial" panose="020B0604020202020204" pitchFamily="34" charset="0"/>
              <a:buChar char="•"/>
              <a:defRPr/>
            </a:pPr>
            <a:endParaRPr lang="en-US" altLang="en-US" dirty="0">
              <a:latin typeface="Calibri" panose="020F0502020204030204" pitchFamily="34" charset="0"/>
              <a:cs typeface="Calibri" panose="020F0502020204030204" pitchFamily="34" charset="0"/>
            </a:endParaRPr>
          </a:p>
          <a:p>
            <a:pPr>
              <a:lnSpc>
                <a:spcPct val="120000"/>
              </a:lnSpc>
              <a:defRPr/>
            </a:pPr>
            <a:endParaRPr lang="en-US" altLang="en-US" dirty="0">
              <a:latin typeface="Calibri" panose="020F0502020204030204" pitchFamily="34" charset="0"/>
              <a:cs typeface="Calibri" panose="020F0502020204030204" pitchFamily="34" charset="0"/>
            </a:endParaRPr>
          </a:p>
        </p:txBody>
      </p:sp>
      <p:sp>
        <p:nvSpPr>
          <p:cNvPr id="6" name="Rectangle 5"/>
          <p:cNvSpPr/>
          <p:nvPr/>
        </p:nvSpPr>
        <p:spPr>
          <a:xfrm>
            <a:off x="3727858" y="339221"/>
            <a:ext cx="4459875" cy="523220"/>
          </a:xfrm>
          <a:prstGeom prst="rect">
            <a:avLst/>
          </a:prstGeom>
        </p:spPr>
        <p:txBody>
          <a:bodyPr wrap="none">
            <a:spAutoFit/>
          </a:bodyPr>
          <a:lstStyle/>
          <a:p>
            <a:pPr>
              <a:defRPr/>
            </a:pPr>
            <a:r>
              <a:rPr lang="en-GB" altLang="en-US" sz="2800" b="1" kern="0" dirty="0">
                <a:solidFill>
                  <a:schemeClr val="tx1">
                    <a:lumMod val="95000"/>
                    <a:lumOff val="5000"/>
                  </a:schemeClr>
                </a:solidFill>
              </a:rPr>
              <a:t>Helping your child at home…</a:t>
            </a:r>
            <a:endParaRPr lang="en-US" altLang="en-US" sz="2800" kern="0" dirty="0">
              <a:solidFill>
                <a:schemeClr val="tx1">
                  <a:lumMod val="95000"/>
                  <a:lumOff val="5000"/>
                </a:schemeClr>
              </a:solidFill>
            </a:endParaRPr>
          </a:p>
        </p:txBody>
      </p:sp>
      <p:pic>
        <p:nvPicPr>
          <p:cNvPr id="7" name="Picture 1" descr="Screen Clippi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59568" y="0"/>
            <a:ext cx="2133600"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p:nvPr/>
        </p:nvPicPr>
        <p:blipFill>
          <a:blip r:embed="rId3" cstate="print">
            <a:extLst>
              <a:ext uri="{28A0092B-C50C-407E-A947-70E740481C1C}">
                <a14:useLocalDpi xmlns:a14="http://schemas.microsoft.com/office/drawing/2010/main" val="0"/>
              </a:ext>
            </a:extLst>
          </a:blip>
          <a:stretch>
            <a:fillRect/>
          </a:stretch>
        </p:blipFill>
        <p:spPr>
          <a:xfrm>
            <a:off x="10908722" y="174235"/>
            <a:ext cx="998220" cy="1070754"/>
          </a:xfrm>
          <a:prstGeom prst="rect">
            <a:avLst/>
          </a:prstGeom>
        </p:spPr>
      </p:pic>
    </p:spTree>
    <p:extLst>
      <p:ext uri="{BB962C8B-B14F-4D97-AF65-F5344CB8AC3E}">
        <p14:creationId xmlns:p14="http://schemas.microsoft.com/office/powerpoint/2010/main" val="3610179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3135" y="420414"/>
            <a:ext cx="11521440" cy="6075509"/>
          </a:xfrm>
          <a:prstGeom prst="rect">
            <a:avLst/>
          </a:prstGeom>
        </p:spPr>
        <p:txBody>
          <a:bodyPr wrap="square">
            <a:spAutoFit/>
          </a:bodyPr>
          <a:lstStyle/>
          <a:p>
            <a:pPr marL="285750" indent="-285750">
              <a:lnSpc>
                <a:spcPct val="120000"/>
              </a:lnSpc>
              <a:buFont typeface="Arial" panose="020B0604020202020204" pitchFamily="34" charset="0"/>
              <a:buChar char="•"/>
              <a:defRPr/>
            </a:pPr>
            <a:r>
              <a:rPr lang="en-GB" altLang="en-US" dirty="0">
                <a:latin typeface="Calibri" panose="020F0502020204030204" pitchFamily="34" charset="0"/>
                <a:cs typeface="Calibri" panose="020F0502020204030204" pitchFamily="34" charset="0"/>
              </a:rPr>
              <a:t>Encourage your child to use the computer for educational purposes – have a look on our school website for suggested websites to visit.</a:t>
            </a:r>
            <a:endParaRPr lang="en-US" altLang="en-US" dirty="0">
              <a:latin typeface="Calibri" panose="020F0502020204030204" pitchFamily="34" charset="0"/>
              <a:cs typeface="Calibri" panose="020F0502020204030204" pitchFamily="34" charset="0"/>
            </a:endParaRPr>
          </a:p>
          <a:p>
            <a:pPr marL="285750" indent="-285750">
              <a:lnSpc>
                <a:spcPct val="120000"/>
              </a:lnSpc>
              <a:buFont typeface="Arial" panose="020B0604020202020204" pitchFamily="34" charset="0"/>
              <a:buChar char="•"/>
              <a:defRPr/>
            </a:pPr>
            <a:endParaRPr lang="en-US" altLang="en-US" dirty="0">
              <a:latin typeface="Calibri" panose="020F0502020204030204" pitchFamily="34" charset="0"/>
              <a:cs typeface="Calibri" panose="020F0502020204030204" pitchFamily="34" charset="0"/>
            </a:endParaRPr>
          </a:p>
          <a:p>
            <a:pPr marL="285750" indent="-285750">
              <a:lnSpc>
                <a:spcPct val="120000"/>
              </a:lnSpc>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Find out more about our work on the school website or at : </a:t>
            </a:r>
            <a:r>
              <a:rPr lang="en-US" altLang="en-US" dirty="0">
                <a:latin typeface="Calibri" panose="020F0502020204030204" pitchFamily="34" charset="0"/>
                <a:cs typeface="Calibri" panose="020F0502020204030204" pitchFamily="34" charset="0"/>
                <a:hlinkClick r:id="rId2"/>
              </a:rPr>
              <a:t>www.whiterosemaths.com</a:t>
            </a:r>
            <a:r>
              <a:rPr lang="en-US" altLang="en-US" dirty="0">
                <a:latin typeface="Calibri" panose="020F0502020204030204" pitchFamily="34" charset="0"/>
                <a:cs typeface="Calibri" panose="020F0502020204030204" pitchFamily="34" charset="0"/>
              </a:rPr>
              <a:t> </a:t>
            </a:r>
          </a:p>
          <a:p>
            <a:pPr marL="285750" indent="-285750">
              <a:lnSpc>
                <a:spcPct val="120000"/>
              </a:lnSpc>
              <a:buFont typeface="Arial" panose="020B0604020202020204" pitchFamily="34" charset="0"/>
              <a:buChar char="•"/>
              <a:defRPr/>
            </a:pPr>
            <a:endParaRPr lang="en-US" altLang="en-US" dirty="0">
              <a:latin typeface="Calibri" panose="020F0502020204030204" pitchFamily="34" charset="0"/>
              <a:cs typeface="Calibri" panose="020F0502020204030204" pitchFamily="34" charset="0"/>
            </a:endParaRPr>
          </a:p>
          <a:p>
            <a:pPr marL="285750" indent="-285750">
              <a:lnSpc>
                <a:spcPct val="120000"/>
              </a:lnSpc>
              <a:buFont typeface="Arial" panose="020B0604020202020204" pitchFamily="34" charset="0"/>
              <a:buChar char="•"/>
              <a:defRPr/>
            </a:pPr>
            <a:r>
              <a:rPr lang="en-US" altLang="en-US" dirty="0">
                <a:latin typeface="Calibri" panose="020F0502020204030204" pitchFamily="34" charset="0"/>
                <a:cs typeface="Calibri" panose="020F0502020204030204" pitchFamily="34" charset="0"/>
              </a:rPr>
              <a:t>Download the White Rose ‘1-Minute </a:t>
            </a:r>
            <a:r>
              <a:rPr lang="en-US" altLang="en-US" dirty="0" err="1">
                <a:latin typeface="Calibri" panose="020F0502020204030204" pitchFamily="34" charset="0"/>
                <a:cs typeface="Calibri" panose="020F0502020204030204" pitchFamily="34" charset="0"/>
              </a:rPr>
              <a:t>Maths</a:t>
            </a:r>
            <a:r>
              <a:rPr lang="en-US" altLang="en-US" dirty="0">
                <a:latin typeface="Calibri" panose="020F0502020204030204" pitchFamily="34" charset="0"/>
                <a:cs typeface="Calibri" panose="020F0502020204030204" pitchFamily="34" charset="0"/>
              </a:rPr>
              <a:t>’ app </a:t>
            </a:r>
          </a:p>
          <a:p>
            <a:pPr>
              <a:lnSpc>
                <a:spcPct val="120000"/>
              </a:lnSpc>
              <a:defRPr/>
            </a:pPr>
            <a:r>
              <a:rPr lang="en-US" altLang="en-US" dirty="0">
                <a:latin typeface="Calibri" panose="020F0502020204030204" pitchFamily="34" charset="0"/>
                <a:cs typeface="Calibri" panose="020F0502020204030204" pitchFamily="34" charset="0"/>
              </a:rPr>
              <a:t>– great for fluency in number facts and FREE. </a:t>
            </a:r>
          </a:p>
          <a:p>
            <a:pPr>
              <a:lnSpc>
                <a:spcPct val="120000"/>
              </a:lnSpc>
              <a:defRPr/>
            </a:pPr>
            <a:endParaRPr lang="en-US" dirty="0">
              <a:latin typeface="Calibri" panose="020F0502020204030204" pitchFamily="34" charset="0"/>
              <a:cs typeface="Calibri" panose="020F0502020204030204" pitchFamily="34" charset="0"/>
            </a:endParaRPr>
          </a:p>
          <a:p>
            <a:pPr marL="285750" indent="-285750">
              <a:lnSpc>
                <a:spcPct val="120000"/>
              </a:lnSpc>
              <a:buFont typeface="Arial" panose="020B0604020202020204" pitchFamily="34" charset="0"/>
              <a:buChar char="•"/>
              <a:defRPr/>
            </a:pPr>
            <a:r>
              <a:rPr lang="en-US" dirty="0">
                <a:latin typeface="Calibri" panose="020F0502020204030204" pitchFamily="34" charset="0"/>
                <a:cs typeface="Calibri" panose="020F0502020204030204" pitchFamily="34" charset="0"/>
              </a:rPr>
              <a:t>A</a:t>
            </a:r>
            <a:r>
              <a:rPr lang="en-GB" dirty="0"/>
              <a:t>s everybody knows, it’s essential for children to learn their times tables in order to access harder maths questions. This is an easy thing for parents to practise with their children - sneak it in when they’re bored! Make car journeys go by faster or distract them on the bus by asking times tables questions. Challenge them to say their times tables backwards if they get bored of reciting them.</a:t>
            </a:r>
            <a:r>
              <a:rPr lang="en-US" dirty="0">
                <a:latin typeface="Calibri" panose="020F0502020204030204" pitchFamily="34" charset="0"/>
                <a:cs typeface="Calibri" panose="020F0502020204030204" pitchFamily="34" charset="0"/>
              </a:rPr>
              <a:t>  </a:t>
            </a:r>
          </a:p>
          <a:p>
            <a:pPr marL="285750" indent="-285750">
              <a:lnSpc>
                <a:spcPct val="120000"/>
              </a:lnSpc>
              <a:buFont typeface="Arial" panose="020B0604020202020204" pitchFamily="34" charset="0"/>
              <a:buChar char="•"/>
              <a:defRPr/>
            </a:pPr>
            <a:r>
              <a:rPr lang="en-US" dirty="0">
                <a:latin typeface="Calibri" panose="020F0502020204030204" pitchFamily="34" charset="0"/>
                <a:cs typeface="Calibri" panose="020F0502020204030204" pitchFamily="34" charset="0"/>
              </a:rPr>
              <a:t>Access </a:t>
            </a:r>
            <a:r>
              <a:rPr lang="en-US" altLang="en-US" dirty="0">
                <a:latin typeface="Calibri" panose="020F0502020204030204" pitchFamily="34" charset="0"/>
                <a:cs typeface="Calibri" panose="020F0502020204030204" pitchFamily="34" charset="0"/>
              </a:rPr>
              <a:t>Times Tables </a:t>
            </a:r>
            <a:r>
              <a:rPr lang="en-US" altLang="en-US" dirty="0" err="1">
                <a:latin typeface="Calibri" panose="020F0502020204030204" pitchFamily="34" charset="0"/>
                <a:cs typeface="Calibri" panose="020F0502020204030204" pitchFamily="34" charset="0"/>
              </a:rPr>
              <a:t>Rockstars</a:t>
            </a:r>
            <a:r>
              <a:rPr lang="en-US" altLang="en-US" dirty="0">
                <a:latin typeface="Calibri" panose="020F0502020204030204" pitchFamily="34" charset="0"/>
                <a:cs typeface="Calibri" panose="020F0502020204030204" pitchFamily="34" charset="0"/>
              </a:rPr>
              <a:t> in Years 3 and 4 </a:t>
            </a:r>
          </a:p>
          <a:p>
            <a:pPr>
              <a:lnSpc>
                <a:spcPct val="120000"/>
              </a:lnSpc>
              <a:defRPr/>
            </a:pPr>
            <a:endParaRPr lang="en-GB" dirty="0"/>
          </a:p>
          <a:p>
            <a:pPr marL="285750" indent="-285750">
              <a:lnSpc>
                <a:spcPct val="120000"/>
              </a:lnSpc>
              <a:buFont typeface="Arial" panose="020B0604020202020204" pitchFamily="34" charset="0"/>
              <a:buChar char="•"/>
              <a:defRPr/>
            </a:pPr>
            <a:endParaRPr lang="en-GB" dirty="0"/>
          </a:p>
          <a:p>
            <a:pPr marL="285750" indent="-285750">
              <a:lnSpc>
                <a:spcPct val="120000"/>
              </a:lnSpc>
              <a:buFont typeface="Arial" panose="020B0604020202020204" pitchFamily="34" charset="0"/>
              <a:buChar char="•"/>
              <a:defRPr/>
            </a:pPr>
            <a:r>
              <a:rPr lang="en-GB" dirty="0"/>
              <a:t>If you find that your child needs to challenge themselves more, or gets bored easily. Explore websites such as NRICH (http:// nrich.maths.org/) or </a:t>
            </a:r>
            <a:r>
              <a:rPr lang="en-GB" dirty="0" err="1"/>
              <a:t>Transum</a:t>
            </a:r>
            <a:r>
              <a:rPr lang="en-GB" dirty="0"/>
              <a:t> (http://www.transum.org/).</a:t>
            </a:r>
            <a:endParaRPr lang="en-GB" altLang="en-US" dirty="0">
              <a:latin typeface="Calibri" panose="020F0502020204030204" pitchFamily="34" charset="0"/>
              <a:cs typeface="Calibri" panose="020F0502020204030204" pitchFamily="34" charset="0"/>
            </a:endParaRPr>
          </a:p>
          <a:p>
            <a:pPr>
              <a:lnSpc>
                <a:spcPct val="120000"/>
              </a:lnSpc>
              <a:defRPr/>
            </a:pPr>
            <a:r>
              <a:rPr lang="en-US" altLang="en-US" dirty="0">
                <a:latin typeface="Calibri" panose="020F0502020204030204" pitchFamily="34" charset="0"/>
                <a:cs typeface="Calibri" panose="020F0502020204030204" pitchFamily="34" charset="0"/>
              </a:rPr>
              <a:t> </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421" y="2033918"/>
            <a:ext cx="1200495" cy="1072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descr="Times Tables Rock Stars - John Clifford Schoo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745" y="4124158"/>
            <a:ext cx="2704522" cy="100959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081014" y="1328146"/>
            <a:ext cx="1271847" cy="70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6" cstate="print">
            <a:extLst>
              <a:ext uri="{28A0092B-C50C-407E-A947-70E740481C1C}">
                <a14:useLocalDpi xmlns:a14="http://schemas.microsoft.com/office/drawing/2010/main" val="0"/>
              </a:ext>
            </a:extLst>
          </a:blip>
          <a:stretch>
            <a:fillRect/>
          </a:stretch>
        </p:blipFill>
        <p:spPr>
          <a:xfrm>
            <a:off x="11083289" y="5722260"/>
            <a:ext cx="998220" cy="1070754"/>
          </a:xfrm>
          <a:prstGeom prst="rect">
            <a:avLst/>
          </a:prstGeom>
        </p:spPr>
      </p:pic>
    </p:spTree>
    <p:extLst>
      <p:ext uri="{BB962C8B-B14F-4D97-AF65-F5344CB8AC3E}">
        <p14:creationId xmlns:p14="http://schemas.microsoft.com/office/powerpoint/2010/main" val="2895327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11083289" y="5722260"/>
            <a:ext cx="998220" cy="1070754"/>
          </a:xfrm>
          <a:prstGeom prst="rect">
            <a:avLst/>
          </a:prstGeom>
        </p:spPr>
      </p:pic>
      <p:sp>
        <p:nvSpPr>
          <p:cNvPr id="7" name="Rectangle 6"/>
          <p:cNvSpPr/>
          <p:nvPr/>
        </p:nvSpPr>
        <p:spPr>
          <a:xfrm>
            <a:off x="3606993" y="313095"/>
            <a:ext cx="4514377" cy="523220"/>
          </a:xfrm>
          <a:prstGeom prst="rect">
            <a:avLst/>
          </a:prstGeom>
        </p:spPr>
        <p:txBody>
          <a:bodyPr wrap="none">
            <a:spAutoFit/>
          </a:bodyPr>
          <a:lstStyle/>
          <a:p>
            <a:pPr>
              <a:defRPr/>
            </a:pPr>
            <a:r>
              <a:rPr lang="en-GB" altLang="en-US" sz="2800" b="1" kern="0" dirty="0">
                <a:solidFill>
                  <a:schemeClr val="tx1">
                    <a:lumMod val="95000"/>
                    <a:lumOff val="5000"/>
                  </a:schemeClr>
                </a:solidFill>
              </a:rPr>
              <a:t>Multiplication Tables Check…</a:t>
            </a:r>
            <a:endParaRPr lang="en-US" altLang="en-US" sz="2800" kern="0" dirty="0">
              <a:solidFill>
                <a:schemeClr val="tx1">
                  <a:lumMod val="95000"/>
                  <a:lumOff val="5000"/>
                </a:schemeClr>
              </a:solidFill>
            </a:endParaRPr>
          </a:p>
        </p:txBody>
      </p:sp>
      <p:sp>
        <p:nvSpPr>
          <p:cNvPr id="9" name="TextBox 8"/>
          <p:cNvSpPr txBox="1"/>
          <p:nvPr/>
        </p:nvSpPr>
        <p:spPr>
          <a:xfrm>
            <a:off x="653143" y="901630"/>
            <a:ext cx="11051177" cy="1477328"/>
          </a:xfrm>
          <a:prstGeom prst="rect">
            <a:avLst/>
          </a:prstGeom>
          <a:noFill/>
        </p:spPr>
        <p:txBody>
          <a:bodyPr wrap="square" rtlCol="0">
            <a:spAutoFit/>
          </a:bodyPr>
          <a:lstStyle/>
          <a:p>
            <a:r>
              <a:rPr lang="en-GB" dirty="0"/>
              <a:t>In the first couple of weeks of June, most children will be completing the multiplication tables check. Therefore, we would be extremely grateful if you could practise multiplication tables up to 12 x 12 with your child at home as often as possible. In the check, there will be 25 times table questions and children will get 6 seconds to answer each question. We’d recommend using Times Table </a:t>
            </a:r>
            <a:r>
              <a:rPr lang="en-GB" dirty="0" err="1"/>
              <a:t>Rockstars</a:t>
            </a:r>
            <a:r>
              <a:rPr lang="en-GB" dirty="0"/>
              <a:t>, Hit the Button and Maths Frame daily!</a:t>
            </a:r>
          </a:p>
          <a:p>
            <a:endParaRPr lang="en-GB" dirty="0"/>
          </a:p>
        </p:txBody>
      </p:sp>
      <p:pic>
        <p:nvPicPr>
          <p:cNvPr id="10" name="Picture 9"/>
          <p:cNvPicPr>
            <a:picLocks noChangeAspect="1"/>
          </p:cNvPicPr>
          <p:nvPr/>
        </p:nvPicPr>
        <p:blipFill>
          <a:blip r:embed="rId3"/>
          <a:stretch>
            <a:fillRect/>
          </a:stretch>
        </p:blipFill>
        <p:spPr>
          <a:xfrm>
            <a:off x="3054628" y="2284118"/>
            <a:ext cx="5619109" cy="4339079"/>
          </a:xfrm>
          <a:prstGeom prst="rect">
            <a:avLst/>
          </a:prstGeom>
        </p:spPr>
      </p:pic>
    </p:spTree>
    <p:extLst>
      <p:ext uri="{BB962C8B-B14F-4D97-AF65-F5344CB8AC3E}">
        <p14:creationId xmlns:p14="http://schemas.microsoft.com/office/powerpoint/2010/main" val="1699797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Mastery – What is it?</a:t>
            </a:r>
          </a:p>
        </p:txBody>
      </p:sp>
      <p:sp>
        <p:nvSpPr>
          <p:cNvPr id="3" name="Content Placeholder 2"/>
          <p:cNvSpPr>
            <a:spLocks noGrp="1"/>
          </p:cNvSpPr>
          <p:nvPr>
            <p:ph idx="1"/>
          </p:nvPr>
        </p:nvSpPr>
        <p:spPr/>
        <p:txBody>
          <a:bodyPr/>
          <a:lstStyle/>
          <a:p>
            <a:pPr marL="0" indent="0">
              <a:buNone/>
            </a:pPr>
            <a:r>
              <a:rPr lang="en-GB" dirty="0"/>
              <a:t>Mastery in Maths is being able to understand and apply knowledge to different contexts and situations. </a:t>
            </a:r>
          </a:p>
          <a:p>
            <a:pPr marL="0" indent="0">
              <a:buNone/>
            </a:pPr>
            <a:endParaRPr lang="en-GB" dirty="0"/>
          </a:p>
          <a:p>
            <a:pPr marL="0" indent="0">
              <a:buNone/>
            </a:pPr>
            <a:r>
              <a:rPr lang="en-GB" dirty="0"/>
              <a:t>It can also be explaining thought processes, as well as, proving and giving reasons for answers. </a:t>
            </a:r>
          </a:p>
          <a:p>
            <a:pPr marL="0" indent="0">
              <a:buNone/>
            </a:pPr>
            <a:endParaRPr lang="en-GB" dirty="0"/>
          </a:p>
          <a:p>
            <a:pPr marL="0" indent="0">
              <a:buNone/>
            </a:pPr>
            <a:r>
              <a:rPr lang="en-GB" dirty="0"/>
              <a:t>This approach aims to broaden children’s understanding of a concept, enabling them to use what they know in new situations. </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11058352" y="152026"/>
            <a:ext cx="998220" cy="1070754"/>
          </a:xfrm>
          <a:prstGeom prst="rect">
            <a:avLst/>
          </a:prstGeom>
        </p:spPr>
      </p:pic>
    </p:spTree>
    <p:extLst>
      <p:ext uri="{BB962C8B-B14F-4D97-AF65-F5344CB8AC3E}">
        <p14:creationId xmlns:p14="http://schemas.microsoft.com/office/powerpoint/2010/main" val="30227873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1353" y="798022"/>
            <a:ext cx="9966960" cy="2862322"/>
          </a:xfrm>
          <a:prstGeom prst="rect">
            <a:avLst/>
          </a:prstGeom>
          <a:noFill/>
        </p:spPr>
        <p:txBody>
          <a:bodyPr wrap="square" rtlCol="0">
            <a:spAutoFit/>
          </a:bodyPr>
          <a:lstStyle/>
          <a:p>
            <a:r>
              <a:rPr lang="en-GB" sz="3600" dirty="0"/>
              <a:t>Thank you for attending – if you have any questions then please do get in touch with the class teacher, Mr Burnett, our Maths Lead or visit the curriculum section on our website and follow the links to maths.</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10939203" y="5647444"/>
            <a:ext cx="998220" cy="1070754"/>
          </a:xfrm>
          <a:prstGeom prst="rect">
            <a:avLst/>
          </a:prstGeom>
        </p:spPr>
      </p:pic>
      <p:pic>
        <p:nvPicPr>
          <p:cNvPr id="1028" name="Picture 4" descr="I Love Maths Green Badge - Kool Badges">
            <a:extLst>
              <a:ext uri="{FF2B5EF4-FFF2-40B4-BE49-F238E27FC236}">
                <a16:creationId xmlns:a16="http://schemas.microsoft.com/office/drawing/2014/main" id="{F1F881EE-D016-8F95-1389-62B51ADEE6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9833" y="3048000"/>
            <a:ext cx="38100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8580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Stages of Mastery</a:t>
            </a:r>
          </a:p>
        </p:txBody>
      </p:sp>
      <p:sp>
        <p:nvSpPr>
          <p:cNvPr id="3" name="Content Placeholder 2"/>
          <p:cNvSpPr>
            <a:spLocks noGrp="1"/>
          </p:cNvSpPr>
          <p:nvPr>
            <p:ph idx="1"/>
          </p:nvPr>
        </p:nvSpPr>
        <p:spPr/>
        <p:txBody>
          <a:bodyPr/>
          <a:lstStyle/>
          <a:p>
            <a:r>
              <a:rPr lang="en-GB" b="1" dirty="0"/>
              <a:t>Fluency </a:t>
            </a:r>
            <a:r>
              <a:rPr lang="en-GB" dirty="0"/>
              <a:t>in Maths happens when children can answer questions accurately using recall of Mathematical facts.</a:t>
            </a:r>
            <a:endParaRPr lang="en-GB" b="1" dirty="0"/>
          </a:p>
          <a:p>
            <a:pPr marL="0" indent="0">
              <a:buNone/>
            </a:pPr>
            <a:endParaRPr lang="en-GB" dirty="0"/>
          </a:p>
          <a:p>
            <a:r>
              <a:rPr lang="en-GB" b="1" dirty="0"/>
              <a:t>Reasoning </a:t>
            </a:r>
            <a:r>
              <a:rPr lang="en-GB" dirty="0"/>
              <a:t>is when a child can explain what they have done and why, or prove that something is or isn’t correct.</a:t>
            </a:r>
            <a:endParaRPr lang="en-GB" b="1" dirty="0"/>
          </a:p>
          <a:p>
            <a:pPr marL="0" indent="0">
              <a:buNone/>
            </a:pPr>
            <a:endParaRPr lang="en-GB" dirty="0"/>
          </a:p>
          <a:p>
            <a:r>
              <a:rPr lang="en-GB" b="1" dirty="0"/>
              <a:t>Problem solving </a:t>
            </a:r>
            <a:r>
              <a:rPr lang="en-GB" dirty="0"/>
              <a:t>is applying their knowledge and understanding to multi-step problems.</a:t>
            </a:r>
            <a:endParaRPr lang="en-GB" b="1"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11033413" y="152026"/>
            <a:ext cx="998220" cy="1070754"/>
          </a:xfrm>
          <a:prstGeom prst="rect">
            <a:avLst/>
          </a:prstGeom>
        </p:spPr>
      </p:pic>
    </p:spTree>
    <p:extLst>
      <p:ext uri="{BB962C8B-B14F-4D97-AF65-F5344CB8AC3E}">
        <p14:creationId xmlns:p14="http://schemas.microsoft.com/office/powerpoint/2010/main" val="417400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Stages of Teaching</a:t>
            </a:r>
          </a:p>
        </p:txBody>
      </p:sp>
      <p:sp>
        <p:nvSpPr>
          <p:cNvPr id="3" name="Content Placeholder 2"/>
          <p:cNvSpPr>
            <a:spLocks noGrp="1"/>
          </p:cNvSpPr>
          <p:nvPr>
            <p:ph idx="1"/>
          </p:nvPr>
        </p:nvSpPr>
        <p:spPr/>
        <p:txBody>
          <a:bodyPr/>
          <a:lstStyle/>
          <a:p>
            <a:r>
              <a:rPr lang="en-GB" dirty="0"/>
              <a:t>Maths learning should follow a process, moving through each stage when the child is ready.</a:t>
            </a:r>
          </a:p>
          <a:p>
            <a:r>
              <a:rPr lang="en-GB" dirty="0"/>
              <a:t>If the child is moved too quickly through the concrete and pictorial stage of their learning, this could affect understanding in later years. </a:t>
            </a:r>
          </a:p>
        </p:txBody>
      </p:sp>
      <p:sp>
        <p:nvSpPr>
          <p:cNvPr id="4" name="Oval 3"/>
          <p:cNvSpPr/>
          <p:nvPr/>
        </p:nvSpPr>
        <p:spPr>
          <a:xfrm>
            <a:off x="2390503" y="3918857"/>
            <a:ext cx="1737360" cy="18157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p:cNvSpPr/>
          <p:nvPr/>
        </p:nvSpPr>
        <p:spPr>
          <a:xfrm>
            <a:off x="5227320" y="3918856"/>
            <a:ext cx="1737360" cy="18157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8064137" y="3918855"/>
            <a:ext cx="1737360" cy="18157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34194" y="4635523"/>
            <a:ext cx="1449978" cy="369332"/>
          </a:xfrm>
          <a:prstGeom prst="rect">
            <a:avLst/>
          </a:prstGeom>
          <a:noFill/>
        </p:spPr>
        <p:txBody>
          <a:bodyPr wrap="square" rtlCol="0">
            <a:spAutoFit/>
          </a:bodyPr>
          <a:lstStyle/>
          <a:p>
            <a:pPr algn="ctr"/>
            <a:r>
              <a:rPr lang="en-GB" dirty="0"/>
              <a:t>Concrete</a:t>
            </a:r>
          </a:p>
        </p:txBody>
      </p:sp>
      <p:sp>
        <p:nvSpPr>
          <p:cNvPr id="8" name="TextBox 7"/>
          <p:cNvSpPr txBox="1"/>
          <p:nvPr/>
        </p:nvSpPr>
        <p:spPr>
          <a:xfrm>
            <a:off x="5371011" y="4642057"/>
            <a:ext cx="1449978" cy="369332"/>
          </a:xfrm>
          <a:prstGeom prst="rect">
            <a:avLst/>
          </a:prstGeom>
          <a:noFill/>
        </p:spPr>
        <p:txBody>
          <a:bodyPr wrap="square" rtlCol="0">
            <a:spAutoFit/>
          </a:bodyPr>
          <a:lstStyle/>
          <a:p>
            <a:pPr algn="ctr"/>
            <a:r>
              <a:rPr lang="en-GB" dirty="0"/>
              <a:t>Pictorial</a:t>
            </a:r>
          </a:p>
        </p:txBody>
      </p:sp>
      <p:sp>
        <p:nvSpPr>
          <p:cNvPr id="9" name="TextBox 8"/>
          <p:cNvSpPr txBox="1"/>
          <p:nvPr/>
        </p:nvSpPr>
        <p:spPr>
          <a:xfrm>
            <a:off x="8207828" y="4635523"/>
            <a:ext cx="1449978" cy="369332"/>
          </a:xfrm>
          <a:prstGeom prst="rect">
            <a:avLst/>
          </a:prstGeom>
          <a:noFill/>
        </p:spPr>
        <p:txBody>
          <a:bodyPr wrap="square" rtlCol="0">
            <a:spAutoFit/>
          </a:bodyPr>
          <a:lstStyle/>
          <a:p>
            <a:pPr algn="ctr"/>
            <a:r>
              <a:rPr lang="en-GB" dirty="0"/>
              <a:t>Abstract</a:t>
            </a:r>
          </a:p>
        </p:txBody>
      </p:sp>
      <p:sp>
        <p:nvSpPr>
          <p:cNvPr id="10" name="Right Arrow 9"/>
          <p:cNvSpPr/>
          <p:nvPr/>
        </p:nvSpPr>
        <p:spPr>
          <a:xfrm>
            <a:off x="4127863" y="4642057"/>
            <a:ext cx="1099457" cy="39842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1" name="Right Arrow 10"/>
          <p:cNvSpPr/>
          <p:nvPr/>
        </p:nvSpPr>
        <p:spPr>
          <a:xfrm>
            <a:off x="6964680" y="4627513"/>
            <a:ext cx="1099457" cy="39842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12" name="Picture 11"/>
          <p:cNvPicPr/>
          <p:nvPr/>
        </p:nvPicPr>
        <p:blipFill>
          <a:blip r:embed="rId2" cstate="print">
            <a:extLst>
              <a:ext uri="{28A0092B-C50C-407E-A947-70E740481C1C}">
                <a14:useLocalDpi xmlns:a14="http://schemas.microsoft.com/office/drawing/2010/main" val="0"/>
              </a:ext>
            </a:extLst>
          </a:blip>
          <a:stretch>
            <a:fillRect/>
          </a:stretch>
        </p:blipFill>
        <p:spPr>
          <a:xfrm>
            <a:off x="10991850" y="152026"/>
            <a:ext cx="998220" cy="1070754"/>
          </a:xfrm>
          <a:prstGeom prst="rect">
            <a:avLst/>
          </a:prstGeom>
        </p:spPr>
      </p:pic>
    </p:spTree>
    <p:extLst>
      <p:ext uri="{BB962C8B-B14F-4D97-AF65-F5344CB8AC3E}">
        <p14:creationId xmlns:p14="http://schemas.microsoft.com/office/powerpoint/2010/main" val="880709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382" y="302359"/>
            <a:ext cx="11504814" cy="6370975"/>
          </a:xfrm>
          <a:prstGeom prst="rect">
            <a:avLst/>
          </a:prstGeom>
        </p:spPr>
        <p:txBody>
          <a:bodyPr wrap="square">
            <a:spAutoFit/>
          </a:bodyPr>
          <a:lstStyle/>
          <a:p>
            <a:pPr marL="285750" indent="-285750">
              <a:buFont typeface="Arial" panose="020B0604020202020204" pitchFamily="34" charset="0"/>
              <a:buChar char="•"/>
            </a:pPr>
            <a:r>
              <a:rPr lang="en-GB" sz="2000" b="1" u="sng" dirty="0">
                <a:latin typeface="Calibri" panose="020F0502020204030204" pitchFamily="34" charset="0"/>
                <a:ea typeface="Calibri" panose="020F0502020204030204" pitchFamily="34" charset="0"/>
              </a:rPr>
              <a:t>How Maths is taught at </a:t>
            </a:r>
            <a:r>
              <a:rPr lang="en-GB" sz="2000" b="1" u="sng" dirty="0" err="1">
                <a:latin typeface="Calibri" panose="020F0502020204030204" pitchFamily="34" charset="0"/>
                <a:ea typeface="Calibri" panose="020F0502020204030204" pitchFamily="34" charset="0"/>
              </a:rPr>
              <a:t>Havannah</a:t>
            </a:r>
            <a:r>
              <a:rPr lang="en-GB" sz="2000" b="1" u="sng" dirty="0">
                <a:latin typeface="Calibri" panose="020F0502020204030204" pitchFamily="34" charset="0"/>
                <a:ea typeface="Calibri" panose="020F0502020204030204" pitchFamily="34" charset="0"/>
              </a:rPr>
              <a:t> </a:t>
            </a:r>
          </a:p>
          <a:p>
            <a:pPr marL="285750" indent="-285750">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n-GB" sz="2000" dirty="0">
                <a:latin typeface="Calibri" panose="020F0502020204030204" pitchFamily="34" charset="0"/>
                <a:ea typeface="Calibri" panose="020F0502020204030204" pitchFamily="34" charset="0"/>
              </a:rPr>
              <a:t>In Key Stage Two, Maths is taught 5 times in a week. </a:t>
            </a:r>
          </a:p>
          <a:p>
            <a:pPr marL="285750" indent="-285750">
              <a:buFont typeface="Arial" panose="020B0604020202020204" pitchFamily="34" charset="0"/>
              <a:buChar char="•"/>
            </a:pPr>
            <a:r>
              <a:rPr lang="en-GB" sz="2000" dirty="0">
                <a:latin typeface="Calibri" panose="020F0502020204030204" pitchFamily="34" charset="0"/>
                <a:ea typeface="Calibri" panose="020F0502020204030204" pitchFamily="34" charset="0"/>
              </a:rPr>
              <a:t>Schemes of learning are based on the White Rose Maths Schemes of Work and support our school’s mastery approach to teaching and learning and are consistent with the aims and objectives of the National Curriculum. </a:t>
            </a:r>
          </a:p>
          <a:p>
            <a:pPr marL="285750" indent="-285750">
              <a:buFont typeface="Arial" panose="020B0604020202020204" pitchFamily="34" charset="0"/>
              <a:buChar char="•"/>
            </a:pPr>
            <a:r>
              <a:rPr lang="en-GB" sz="2000" dirty="0">
                <a:latin typeface="Calibri" panose="020F0502020204030204" pitchFamily="34" charset="0"/>
                <a:ea typeface="Calibri" panose="020F0502020204030204" pitchFamily="34" charset="0"/>
              </a:rPr>
              <a:t>Number is at the heart of our schemes of learning and a significant amount of time is spent reinforcing number in order to build competency and allow and ensure children can confidently access the rest of the curriculum.  </a:t>
            </a:r>
          </a:p>
          <a:p>
            <a:pPr marL="285750" indent="-285750">
              <a:buFont typeface="Arial" panose="020B0604020202020204" pitchFamily="34" charset="0"/>
              <a:buChar char="•"/>
            </a:pPr>
            <a:r>
              <a:rPr lang="en-GB" sz="2000" dirty="0">
                <a:latin typeface="Calibri" panose="020F0502020204030204" pitchFamily="34" charset="0"/>
                <a:ea typeface="Calibri" panose="020F0502020204030204" pitchFamily="34" charset="0"/>
              </a:rPr>
              <a:t>We aim for children to stay within the required Key Stage so that children acquire depth of knowledge in each topic.  </a:t>
            </a:r>
          </a:p>
          <a:p>
            <a:pPr marL="285750" indent="-285750">
              <a:buFont typeface="Arial" panose="020B0604020202020204" pitchFamily="34" charset="0"/>
              <a:buChar char="•"/>
            </a:pPr>
            <a:r>
              <a:rPr lang="en-GB" sz="2000" dirty="0">
                <a:latin typeface="Calibri" panose="020F0502020204030204" pitchFamily="34" charset="0"/>
                <a:ea typeface="Calibri" panose="020F0502020204030204" pitchFamily="34" charset="0"/>
              </a:rPr>
              <a:t>Opportunities to re-visit previously learnt skills are built into planning. </a:t>
            </a:r>
          </a:p>
          <a:p>
            <a:pPr marL="285750" indent="-285750">
              <a:buFont typeface="Arial" panose="020B0604020202020204" pitchFamily="34" charset="0"/>
              <a:buChar char="•"/>
            </a:pPr>
            <a:r>
              <a:rPr lang="en-GB" sz="2000" dirty="0">
                <a:latin typeface="Calibri" panose="020F0502020204030204" pitchFamily="34" charset="0"/>
                <a:ea typeface="Calibri" panose="020F0502020204030204" pitchFamily="34" charset="0"/>
                <a:cs typeface="Times New Roman" panose="02020603050405020304" pitchFamily="18" charset="0"/>
              </a:rPr>
              <a:t>Children can progress through schemes of learning as a whole group, encouraging children of all abilities to support each other in their learning.</a:t>
            </a:r>
          </a:p>
          <a:p>
            <a:pPr marL="285750" indent="-285750">
              <a:buFont typeface="Arial" panose="020B0604020202020204" pitchFamily="34" charset="0"/>
              <a:buChar char="•"/>
            </a:pPr>
            <a:r>
              <a:rPr lang="en-GB" sz="2000" dirty="0"/>
              <a:t>The vast majority of children progress through the curriculum at a similar pace. </a:t>
            </a:r>
          </a:p>
          <a:p>
            <a:pPr marL="285750" indent="-285750">
              <a:buFont typeface="Arial" panose="020B0604020202020204" pitchFamily="34" charset="0"/>
              <a:buChar char="•"/>
            </a:pPr>
            <a:r>
              <a:rPr lang="en-GB" sz="2000" dirty="0"/>
              <a:t>Questioning, marking and feedback of work helps to identify those children who need further support, provides opportunities to address misconceptions and also allows children to make corrections or complete next step challenges. This allows the vast majority of children to continue to work at a similar pace.  </a:t>
            </a:r>
          </a:p>
          <a:p>
            <a:pPr marL="285750" indent="-285750">
              <a:buFont typeface="Arial" panose="020B0604020202020204" pitchFamily="34" charset="0"/>
              <a:buChar char="•"/>
            </a:pPr>
            <a:endParaRPr lang="en-GB" sz="2800" dirty="0"/>
          </a:p>
        </p:txBody>
      </p:sp>
      <p:pic>
        <p:nvPicPr>
          <p:cNvPr id="3" name="Picture 2"/>
          <p:cNvPicPr/>
          <p:nvPr/>
        </p:nvPicPr>
        <p:blipFill>
          <a:blip r:embed="rId2" cstate="print">
            <a:extLst>
              <a:ext uri="{28A0092B-C50C-407E-A947-70E740481C1C}">
                <a14:useLocalDpi xmlns:a14="http://schemas.microsoft.com/office/drawing/2010/main" val="0"/>
              </a:ext>
            </a:extLst>
          </a:blip>
          <a:stretch>
            <a:fillRect/>
          </a:stretch>
        </p:blipFill>
        <p:spPr>
          <a:xfrm>
            <a:off x="10933661" y="136106"/>
            <a:ext cx="998220" cy="1070754"/>
          </a:xfrm>
          <a:prstGeom prst="rect">
            <a:avLst/>
          </a:prstGeom>
        </p:spPr>
      </p:pic>
    </p:spTree>
    <p:extLst>
      <p:ext uri="{BB962C8B-B14F-4D97-AF65-F5344CB8AC3E}">
        <p14:creationId xmlns:p14="http://schemas.microsoft.com/office/powerpoint/2010/main" val="3019127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78429" y="282633"/>
            <a:ext cx="8030095" cy="523220"/>
          </a:xfrm>
          <a:prstGeom prst="rect">
            <a:avLst/>
          </a:prstGeom>
          <a:noFill/>
        </p:spPr>
        <p:txBody>
          <a:bodyPr wrap="square" rtlCol="0">
            <a:spAutoFit/>
          </a:bodyPr>
          <a:lstStyle/>
          <a:p>
            <a:pPr algn="ctr"/>
            <a:r>
              <a:rPr lang="en-GB" sz="2800" b="1" u="sng" dirty="0"/>
              <a:t>Long Term Plan for Maths</a:t>
            </a:r>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11000162" y="110346"/>
            <a:ext cx="998220" cy="1070754"/>
          </a:xfrm>
          <a:prstGeom prst="rect">
            <a:avLst/>
          </a:prstGeom>
        </p:spPr>
      </p:pic>
      <p:pic>
        <p:nvPicPr>
          <p:cNvPr id="8" name="Picture 7"/>
          <p:cNvPicPr>
            <a:picLocks noChangeAspect="1"/>
          </p:cNvPicPr>
          <p:nvPr/>
        </p:nvPicPr>
        <p:blipFill>
          <a:blip r:embed="rId3"/>
          <a:stretch>
            <a:fillRect/>
          </a:stretch>
        </p:blipFill>
        <p:spPr>
          <a:xfrm>
            <a:off x="178407" y="1465449"/>
            <a:ext cx="11630138" cy="4585728"/>
          </a:xfrm>
          <a:prstGeom prst="rect">
            <a:avLst/>
          </a:prstGeom>
        </p:spPr>
      </p:pic>
    </p:spTree>
    <p:extLst>
      <p:ext uri="{BB962C8B-B14F-4D97-AF65-F5344CB8AC3E}">
        <p14:creationId xmlns:p14="http://schemas.microsoft.com/office/powerpoint/2010/main" val="297860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36750" y="136525"/>
            <a:ext cx="7805766" cy="523220"/>
          </a:xfrm>
          <a:prstGeom prst="rect">
            <a:avLst/>
          </a:prstGeom>
          <a:noFill/>
        </p:spPr>
        <p:txBody>
          <a:bodyPr wrap="square" rtlCol="0">
            <a:spAutoFit/>
          </a:bodyPr>
          <a:lstStyle/>
          <a:p>
            <a:pPr algn="ctr"/>
            <a:r>
              <a:rPr lang="en-GB" sz="2800" b="1" u="sng" dirty="0"/>
              <a:t>Small Steps in Maths</a:t>
            </a:r>
          </a:p>
        </p:txBody>
      </p:sp>
      <p:pic>
        <p:nvPicPr>
          <p:cNvPr id="14" name="Picture 13"/>
          <p:cNvPicPr/>
          <p:nvPr/>
        </p:nvPicPr>
        <p:blipFill>
          <a:blip r:embed="rId2" cstate="print">
            <a:extLst>
              <a:ext uri="{28A0092B-C50C-407E-A947-70E740481C1C}">
                <a14:useLocalDpi xmlns:a14="http://schemas.microsoft.com/office/drawing/2010/main" val="0"/>
              </a:ext>
            </a:extLst>
          </a:blip>
          <a:stretch>
            <a:fillRect/>
          </a:stretch>
        </p:blipFill>
        <p:spPr>
          <a:xfrm>
            <a:off x="10933660" y="148835"/>
            <a:ext cx="998220" cy="1070754"/>
          </a:xfrm>
          <a:prstGeom prst="rect">
            <a:avLst/>
          </a:prstGeom>
        </p:spPr>
      </p:pic>
      <p:pic>
        <p:nvPicPr>
          <p:cNvPr id="4" name="Picture 3">
            <a:extLst>
              <a:ext uri="{FF2B5EF4-FFF2-40B4-BE49-F238E27FC236}">
                <a16:creationId xmlns:a16="http://schemas.microsoft.com/office/drawing/2014/main" id="{B3D25BCB-2F14-47D3-A75C-B6908201BAE3}"/>
              </a:ext>
            </a:extLst>
          </p:cNvPr>
          <p:cNvPicPr>
            <a:picLocks noChangeAspect="1"/>
          </p:cNvPicPr>
          <p:nvPr/>
        </p:nvPicPr>
        <p:blipFill>
          <a:blip r:embed="rId3"/>
          <a:stretch>
            <a:fillRect/>
          </a:stretch>
        </p:blipFill>
        <p:spPr>
          <a:xfrm>
            <a:off x="1522332" y="598997"/>
            <a:ext cx="9147335" cy="6122478"/>
          </a:xfrm>
          <a:prstGeom prst="rect">
            <a:avLst/>
          </a:prstGeom>
        </p:spPr>
      </p:pic>
    </p:spTree>
    <p:extLst>
      <p:ext uri="{BB962C8B-B14F-4D97-AF65-F5344CB8AC3E}">
        <p14:creationId xmlns:p14="http://schemas.microsoft.com/office/powerpoint/2010/main" val="2236958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0880" y="271195"/>
            <a:ext cx="6096000" cy="954107"/>
          </a:xfrm>
          <a:prstGeom prst="rect">
            <a:avLst/>
          </a:prstGeom>
        </p:spPr>
        <p:txBody>
          <a:bodyPr>
            <a:spAutoFit/>
          </a:bodyPr>
          <a:lstStyle/>
          <a:p>
            <a:pPr algn="ctr">
              <a:defRPr/>
            </a:pPr>
            <a:r>
              <a:rPr lang="en-GB" altLang="en-US" sz="2800" b="1" u="sng" kern="0" dirty="0">
                <a:solidFill>
                  <a:schemeClr val="tx1">
                    <a:lumMod val="95000"/>
                    <a:lumOff val="5000"/>
                  </a:schemeClr>
                </a:solidFill>
                <a:cs typeface="Calibri Light" panose="020F0302020204030204" pitchFamily="34" charset="0"/>
              </a:rPr>
              <a:t>What does Maths Mastery look </a:t>
            </a:r>
          </a:p>
          <a:p>
            <a:pPr algn="ctr">
              <a:defRPr/>
            </a:pPr>
            <a:r>
              <a:rPr lang="en-GB" altLang="en-US" sz="2800" b="1" u="sng" kern="0" dirty="0">
                <a:solidFill>
                  <a:schemeClr val="tx1">
                    <a:lumMod val="95000"/>
                    <a:lumOff val="5000"/>
                  </a:schemeClr>
                </a:solidFill>
                <a:cs typeface="Calibri Light" panose="020F0302020204030204" pitchFamily="34" charset="0"/>
              </a:rPr>
              <a:t>like in our lessons? </a:t>
            </a:r>
            <a:endParaRPr lang="en-US" altLang="en-US" sz="2800" u="sng" kern="0" dirty="0">
              <a:solidFill>
                <a:schemeClr val="tx1">
                  <a:lumMod val="95000"/>
                  <a:lumOff val="5000"/>
                </a:schemeClr>
              </a:solidFill>
              <a:cs typeface="Calibri Light" panose="020F0302020204030204" pitchFamily="34" charset="0"/>
            </a:endParaRPr>
          </a:p>
        </p:txBody>
      </p:sp>
      <p:sp>
        <p:nvSpPr>
          <p:cNvPr id="3" name="Rectangle 2"/>
          <p:cNvSpPr/>
          <p:nvPr/>
        </p:nvSpPr>
        <p:spPr>
          <a:xfrm>
            <a:off x="1003068" y="1244060"/>
            <a:ext cx="10742815" cy="3970318"/>
          </a:xfrm>
          <a:prstGeom prst="rect">
            <a:avLst/>
          </a:prstGeom>
        </p:spPr>
        <p:txBody>
          <a:bodyPr wrap="square">
            <a:spAutoFit/>
          </a:bodyPr>
          <a:lstStyle/>
          <a:p>
            <a:pPr marL="285750" indent="-285750">
              <a:buFont typeface="Arial" panose="020B0604020202020204" pitchFamily="34" charset="0"/>
              <a:buChar char="•"/>
            </a:pPr>
            <a:endParaRPr lang="en-GB" altLang="en-US" sz="2800" dirty="0">
              <a:cs typeface="Calibri Light" panose="020F0302020204030204" pitchFamily="34" charset="0"/>
            </a:endParaRPr>
          </a:p>
          <a:p>
            <a:pPr marL="285750" indent="-285750">
              <a:buFont typeface="Arial" panose="020B0604020202020204" pitchFamily="34" charset="0"/>
              <a:buChar char="•"/>
            </a:pPr>
            <a:r>
              <a:rPr lang="en-GB" altLang="en-US" sz="2800" dirty="0">
                <a:cs typeface="Calibri Light" panose="020F0302020204030204" pitchFamily="34" charset="0"/>
              </a:rPr>
              <a:t>We break the learning down into ‘thinkable’ chunks or </a:t>
            </a:r>
            <a:r>
              <a:rPr lang="en-GB" altLang="en-US" sz="2800" b="1" dirty="0">
                <a:solidFill>
                  <a:srgbClr val="7030A0"/>
                </a:solidFill>
                <a:cs typeface="Calibri Light" panose="020F0302020204030204" pitchFamily="34" charset="0"/>
              </a:rPr>
              <a:t>small steps</a:t>
            </a:r>
            <a:r>
              <a:rPr lang="en-GB" altLang="en-US" sz="2800" dirty="0">
                <a:cs typeface="Calibri Light" panose="020F0302020204030204" pitchFamily="34" charset="0"/>
              </a:rPr>
              <a:t>. We ensure that each step is mastered before moving on.</a:t>
            </a:r>
          </a:p>
          <a:p>
            <a:pPr marL="285750" indent="-285750">
              <a:buFont typeface="Arial" panose="020B0604020202020204" pitchFamily="34" charset="0"/>
              <a:buChar char="•"/>
            </a:pPr>
            <a:r>
              <a:rPr lang="en-GB" altLang="en-US" sz="2800" dirty="0">
                <a:cs typeface="Calibri Light" panose="020F0302020204030204" pitchFamily="34" charset="0"/>
              </a:rPr>
              <a:t>We </a:t>
            </a:r>
            <a:r>
              <a:rPr lang="en-GB" altLang="en-US" sz="2800" b="1" dirty="0">
                <a:solidFill>
                  <a:srgbClr val="7030A0"/>
                </a:solidFill>
                <a:cs typeface="Calibri Light" panose="020F0302020204030204" pitchFamily="34" charset="0"/>
              </a:rPr>
              <a:t>revisit</a:t>
            </a:r>
            <a:r>
              <a:rPr lang="en-GB" altLang="en-US" sz="2800" dirty="0">
                <a:cs typeface="Calibri Light" panose="020F0302020204030204" pitchFamily="34" charset="0"/>
              </a:rPr>
              <a:t> and </a:t>
            </a:r>
            <a:r>
              <a:rPr lang="en-GB" altLang="en-US" sz="2800" b="1" dirty="0">
                <a:solidFill>
                  <a:srgbClr val="7030A0"/>
                </a:solidFill>
                <a:cs typeface="Calibri Light" panose="020F0302020204030204" pitchFamily="34" charset="0"/>
              </a:rPr>
              <a:t>build</a:t>
            </a:r>
            <a:r>
              <a:rPr lang="en-GB" altLang="en-US" sz="2800" dirty="0">
                <a:cs typeface="Calibri Light" panose="020F0302020204030204" pitchFamily="34" charset="0"/>
              </a:rPr>
              <a:t> on </a:t>
            </a:r>
            <a:r>
              <a:rPr lang="en-GB" altLang="en-US" sz="2800" b="1" dirty="0">
                <a:solidFill>
                  <a:srgbClr val="7030A0"/>
                </a:solidFill>
                <a:cs typeface="Calibri Light" panose="020F0302020204030204" pitchFamily="34" charset="0"/>
              </a:rPr>
              <a:t>previous</a:t>
            </a:r>
            <a:r>
              <a:rPr lang="en-GB" altLang="en-US" sz="2800" dirty="0">
                <a:cs typeface="Calibri Light" panose="020F0302020204030204" pitchFamily="34" charset="0"/>
              </a:rPr>
              <a:t> learning, developing </a:t>
            </a:r>
            <a:r>
              <a:rPr lang="en-GB" altLang="en-US" sz="2800" b="1" dirty="0">
                <a:solidFill>
                  <a:srgbClr val="7030A0"/>
                </a:solidFill>
                <a:cs typeface="Calibri Light" panose="020F0302020204030204" pitchFamily="34" charset="0"/>
              </a:rPr>
              <a:t>fluency</a:t>
            </a:r>
            <a:r>
              <a:rPr lang="en-GB" altLang="en-US" sz="2800" dirty="0">
                <a:cs typeface="Calibri Light" panose="020F0302020204030204" pitchFamily="34" charset="0"/>
              </a:rPr>
              <a:t>. </a:t>
            </a:r>
          </a:p>
          <a:p>
            <a:pPr marL="285750" indent="-285750">
              <a:buFont typeface="Arial" panose="020B0604020202020204" pitchFamily="34" charset="0"/>
              <a:buChar char="•"/>
            </a:pPr>
            <a:r>
              <a:rPr lang="en-GB" altLang="en-US" sz="2800" dirty="0">
                <a:cs typeface="Calibri Light" panose="020F0302020204030204" pitchFamily="34" charset="0"/>
              </a:rPr>
              <a:t>We use </a:t>
            </a:r>
            <a:r>
              <a:rPr lang="en-GB" altLang="en-US" sz="2800" b="1" dirty="0">
                <a:solidFill>
                  <a:srgbClr val="7030A0"/>
                </a:solidFill>
                <a:cs typeface="Calibri Light" panose="020F0302020204030204" pitchFamily="34" charset="0"/>
              </a:rPr>
              <a:t>representations </a:t>
            </a:r>
            <a:r>
              <a:rPr lang="en-GB" altLang="en-US" sz="2800" b="1" dirty="0">
                <a:cs typeface="Calibri Light" panose="020F0302020204030204" pitchFamily="34" charset="0"/>
              </a:rPr>
              <a:t>and</a:t>
            </a:r>
            <a:r>
              <a:rPr lang="en-GB" altLang="en-US" sz="2800" b="1" dirty="0">
                <a:solidFill>
                  <a:srgbClr val="7030A0"/>
                </a:solidFill>
                <a:cs typeface="Calibri Light" panose="020F0302020204030204" pitchFamily="34" charset="0"/>
              </a:rPr>
              <a:t> equipment</a:t>
            </a:r>
            <a:r>
              <a:rPr lang="en-GB" altLang="en-US" sz="2800" dirty="0">
                <a:cs typeface="Calibri Light" panose="020F0302020204030204" pitchFamily="34" charset="0"/>
              </a:rPr>
              <a:t> to draw out mathematical understanding. </a:t>
            </a:r>
          </a:p>
          <a:p>
            <a:pPr marL="285750" indent="-285750">
              <a:buFont typeface="Arial" panose="020B0604020202020204" pitchFamily="34" charset="0"/>
              <a:buChar char="•"/>
            </a:pPr>
            <a:r>
              <a:rPr lang="en-GB" altLang="en-US" sz="2800" dirty="0">
                <a:cs typeface="Calibri Light" panose="020F0302020204030204" pitchFamily="34" charset="0"/>
              </a:rPr>
              <a:t>We provide opportunities to </a:t>
            </a:r>
            <a:r>
              <a:rPr lang="en-GB" altLang="en-US" sz="2800" b="1" dirty="0">
                <a:solidFill>
                  <a:srgbClr val="7030A0"/>
                </a:solidFill>
                <a:cs typeface="Calibri Light" panose="020F0302020204030204" pitchFamily="34" charset="0"/>
              </a:rPr>
              <a:t>reason</a:t>
            </a:r>
            <a:r>
              <a:rPr lang="en-GB" altLang="en-US" sz="2800" dirty="0">
                <a:cs typeface="Calibri Light" panose="020F0302020204030204" pitchFamily="34" charset="0"/>
              </a:rPr>
              <a:t> and make </a:t>
            </a:r>
            <a:r>
              <a:rPr lang="en-GB" altLang="en-US" sz="2800" b="1" dirty="0">
                <a:solidFill>
                  <a:srgbClr val="7030A0"/>
                </a:solidFill>
                <a:cs typeface="Calibri Light" panose="020F0302020204030204" pitchFamily="34" charset="0"/>
              </a:rPr>
              <a:t>connections</a:t>
            </a:r>
            <a:r>
              <a:rPr lang="en-GB" altLang="en-US" sz="2800" dirty="0">
                <a:cs typeface="Calibri Light" panose="020F0302020204030204" pitchFamily="34" charset="0"/>
              </a:rPr>
              <a:t> – this helps pupils to </a:t>
            </a:r>
            <a:r>
              <a:rPr lang="en-GB" altLang="en-US" sz="2800" dirty="0">
                <a:solidFill>
                  <a:srgbClr val="7030A0"/>
                </a:solidFill>
                <a:cs typeface="Calibri Light" panose="020F0302020204030204" pitchFamily="34" charset="0"/>
              </a:rPr>
              <a:t>remember</a:t>
            </a:r>
            <a:r>
              <a:rPr lang="en-GB" altLang="en-US" sz="2800" dirty="0">
                <a:cs typeface="Calibri Light" panose="020F0302020204030204" pitchFamily="34" charset="0"/>
              </a:rPr>
              <a:t>. </a:t>
            </a:r>
          </a:p>
          <a:p>
            <a:pPr marL="285750" indent="-285750">
              <a:buFont typeface="Arial" panose="020B0604020202020204" pitchFamily="34" charset="0"/>
              <a:buChar char="•"/>
            </a:pPr>
            <a:r>
              <a:rPr lang="en-GB" altLang="en-US" sz="2800" dirty="0">
                <a:cs typeface="Calibri Light" panose="020F0302020204030204" pitchFamily="34" charset="0"/>
              </a:rPr>
              <a:t>We </a:t>
            </a:r>
            <a:r>
              <a:rPr lang="en-GB" altLang="en-US" sz="2800" b="1" dirty="0">
                <a:solidFill>
                  <a:srgbClr val="7030A0"/>
                </a:solidFill>
                <a:cs typeface="Calibri Light" panose="020F0302020204030204" pitchFamily="34" charset="0"/>
              </a:rPr>
              <a:t>include</a:t>
            </a:r>
            <a:r>
              <a:rPr lang="en-GB" altLang="en-US" sz="2800" dirty="0">
                <a:cs typeface="Calibri Light" panose="020F0302020204030204" pitchFamily="34" charset="0"/>
              </a:rPr>
              <a:t> </a:t>
            </a:r>
            <a:r>
              <a:rPr lang="en-GB" altLang="en-US" sz="2800" u="sng" dirty="0">
                <a:cs typeface="Calibri Light" panose="020F0302020204030204" pitchFamily="34" charset="0"/>
              </a:rPr>
              <a:t>all</a:t>
            </a:r>
            <a:r>
              <a:rPr lang="en-GB" altLang="en-US" sz="2800" dirty="0">
                <a:cs typeface="Calibri Light" panose="020F0302020204030204" pitchFamily="34" charset="0"/>
              </a:rPr>
              <a:t> learners.</a:t>
            </a:r>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11033413" y="154548"/>
            <a:ext cx="998220" cy="1070754"/>
          </a:xfrm>
          <a:prstGeom prst="rect">
            <a:avLst/>
          </a:prstGeom>
        </p:spPr>
      </p:pic>
    </p:spTree>
    <p:extLst>
      <p:ext uri="{BB962C8B-B14F-4D97-AF65-F5344CB8AC3E}">
        <p14:creationId xmlns:p14="http://schemas.microsoft.com/office/powerpoint/2010/main" val="3565752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9955" y="1221970"/>
            <a:ext cx="8545485" cy="5294334"/>
          </a:xfrm>
          <a:prstGeom prst="rect">
            <a:avLst/>
          </a:prstGeom>
        </p:spPr>
        <p:txBody>
          <a:bodyPr wrap="square">
            <a:spAutoFit/>
          </a:bodyPr>
          <a:lstStyle/>
          <a:p>
            <a:pPr>
              <a:lnSpc>
                <a:spcPct val="107000"/>
              </a:lnSpc>
              <a:spcAft>
                <a:spcPts val="800"/>
              </a:spcAft>
            </a:pPr>
            <a:r>
              <a:rPr lang="en-GB" b="1" dirty="0">
                <a:latin typeface="Calibri" panose="020F0502020204030204" pitchFamily="34" charset="0"/>
                <a:ea typeface="Calibri" panose="020F0502020204030204" pitchFamily="34" charset="0"/>
                <a:cs typeface="Times New Roman" panose="02020603050405020304" pitchFamily="18" charset="0"/>
              </a:rPr>
              <a:t>Each KS1 and 2 lesson typically follows the following format:</a:t>
            </a:r>
            <a:endParaRPr lang="en-GB"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b="1" dirty="0">
                <a:latin typeface="Calibri" panose="020F0502020204030204" pitchFamily="34" charset="0"/>
                <a:ea typeface="Calibri" panose="020F0502020204030204" pitchFamily="34" charset="0"/>
                <a:cs typeface="Times New Roman" panose="02020603050405020304" pitchFamily="18" charset="0"/>
              </a:rPr>
              <a:t> </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Flashback 4 (Daily retrieval – questions based on last lesson, last week, two weeks ago and further back)</a:t>
            </a:r>
          </a:p>
          <a:p>
            <a:pPr marL="342900" lvl="0" indent="-342900">
              <a:lnSpc>
                <a:spcPct val="106000"/>
              </a:lnSpc>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A starter activity – practice skills needed for main activity and an introduction to key vocabulary.</a:t>
            </a:r>
          </a:p>
          <a:p>
            <a:pPr marL="342900" lvl="0" indent="-342900">
              <a:lnSpc>
                <a:spcPct val="106000"/>
              </a:lnSpc>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A talk activity – what do the children know. Building on previous knowledge.</a:t>
            </a:r>
          </a:p>
          <a:p>
            <a:pPr marL="342900" lvl="0" indent="-342900">
              <a:lnSpc>
                <a:spcPct val="106000"/>
              </a:lnSpc>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An open questioning task -  to engage all  learners (discussion of strategies)</a:t>
            </a:r>
          </a:p>
          <a:p>
            <a:pPr marL="342900" lvl="0" indent="-342900">
              <a:lnSpc>
                <a:spcPct val="106000"/>
              </a:lnSpc>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A misconception question – a question that shows a common misconception related to the small step.</a:t>
            </a:r>
          </a:p>
          <a:p>
            <a:pPr marL="342900" lvl="0" indent="-342900">
              <a:lnSpc>
                <a:spcPct val="106000"/>
              </a:lnSpc>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A range of questions which encourages reasoning/strategies – e.g. How do you know? What’s the same and what’s different, missing lengths or representations, True or False etc…</a:t>
            </a:r>
          </a:p>
          <a:p>
            <a:pPr marL="342900" lvl="0" indent="-342900">
              <a:lnSpc>
                <a:spcPct val="106000"/>
              </a:lnSpc>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Independent Practice – Fluency/Reasoning and Problem Solving questions in book.</a:t>
            </a:r>
          </a:p>
          <a:p>
            <a:pPr marL="342900" lvl="0" indent="-342900">
              <a:lnSpc>
                <a:spcPct val="106000"/>
              </a:lnSpc>
              <a:spcAft>
                <a:spcPts val="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Recap of lesson/Self marking and discussions.</a:t>
            </a:r>
          </a:p>
          <a:p>
            <a:pPr marL="342900" lvl="0" indent="-342900">
              <a:lnSpc>
                <a:spcPct val="106000"/>
              </a:lnSpc>
              <a:spcAft>
                <a:spcPts val="800"/>
              </a:spcAft>
              <a:buFont typeface="+mj-lt"/>
              <a:buAutoNum type="arabicPeriod"/>
            </a:pPr>
            <a:r>
              <a:rPr lang="en-GB" dirty="0">
                <a:latin typeface="Calibri" panose="020F0502020204030204" pitchFamily="34" charset="0"/>
                <a:ea typeface="Calibri" panose="020F0502020204030204" pitchFamily="34" charset="0"/>
                <a:cs typeface="Times New Roman" panose="02020603050405020304" pitchFamily="18" charset="0"/>
              </a:rPr>
              <a:t>Maths Blast (KS2) - Fast recall (retrieval) of previous term’s content (knowledge and skills). </a:t>
            </a:r>
          </a:p>
        </p:txBody>
      </p:sp>
      <p:sp>
        <p:nvSpPr>
          <p:cNvPr id="3" name="TextBox 2"/>
          <p:cNvSpPr txBox="1"/>
          <p:nvPr/>
        </p:nvSpPr>
        <p:spPr>
          <a:xfrm>
            <a:off x="689955" y="395947"/>
            <a:ext cx="8711739" cy="523220"/>
          </a:xfrm>
          <a:prstGeom prst="rect">
            <a:avLst/>
          </a:prstGeom>
          <a:noFill/>
        </p:spPr>
        <p:txBody>
          <a:bodyPr wrap="square" rtlCol="0">
            <a:spAutoFit/>
          </a:bodyPr>
          <a:lstStyle/>
          <a:p>
            <a:pPr algn="ctr"/>
            <a:r>
              <a:rPr lang="en-GB" sz="2800" b="1" u="sng" dirty="0"/>
              <a:t>A typical Maths lesson at </a:t>
            </a:r>
            <a:r>
              <a:rPr lang="en-GB" sz="2800" b="1" u="sng" dirty="0" err="1"/>
              <a:t>Havannah</a:t>
            </a:r>
            <a:r>
              <a:rPr lang="en-GB" sz="2800" b="1" u="sng" dirty="0"/>
              <a:t> First School </a:t>
            </a:r>
          </a:p>
        </p:txBody>
      </p:sp>
      <p:pic>
        <p:nvPicPr>
          <p:cNvPr id="6146" name="Picture 2" descr="White Rose Education - It's International Friendship Day today! 👭 Tiny has  a new friend, Bee! We're excited to see what they get up to! #ComingSoon  #BeeNumble | Facebo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47702" y="4886877"/>
            <a:ext cx="2344298" cy="1971123"/>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 The next set of Year 2 Flashback... - White Rose Education | Facebo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86966" y="1706949"/>
            <a:ext cx="2405034" cy="167190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p:nvPr/>
        </p:nvPicPr>
        <p:blipFill>
          <a:blip r:embed="rId4" cstate="print">
            <a:extLst>
              <a:ext uri="{28A0092B-C50C-407E-A947-70E740481C1C}">
                <a14:useLocalDpi xmlns:a14="http://schemas.microsoft.com/office/drawing/2010/main" val="0"/>
              </a:ext>
            </a:extLst>
          </a:blip>
          <a:stretch>
            <a:fillRect/>
          </a:stretch>
        </p:blipFill>
        <p:spPr>
          <a:xfrm>
            <a:off x="10700905" y="274320"/>
            <a:ext cx="998220" cy="1070754"/>
          </a:xfrm>
          <a:prstGeom prst="rect">
            <a:avLst/>
          </a:prstGeom>
        </p:spPr>
      </p:pic>
      <p:pic>
        <p:nvPicPr>
          <p:cNvPr id="7" name="Picture 61" descr="Place Value Clipar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83062" y="3378851"/>
            <a:ext cx="2412841" cy="1508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92018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3631</TotalTime>
  <Words>1366</Words>
  <Application>Microsoft Office PowerPoint</Application>
  <PresentationFormat>Widescreen</PresentationFormat>
  <Paragraphs>91</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Segoe Script</vt:lpstr>
      <vt:lpstr>Office Theme</vt:lpstr>
      <vt:lpstr>Maths at Havannah First School</vt:lpstr>
      <vt:lpstr>Mastery – What is it?</vt:lpstr>
      <vt:lpstr>Stages of Mastery</vt:lpstr>
      <vt:lpstr>Stages of Teaching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and 2 Maths Workshop</dc:title>
  <dc:creator>Lauren Wright</dc:creator>
  <cp:lastModifiedBy>Burnett, Gary</cp:lastModifiedBy>
  <cp:revision>39</cp:revision>
  <cp:lastPrinted>2017-11-16T16:49:29Z</cp:lastPrinted>
  <dcterms:created xsi:type="dcterms:W3CDTF">2017-11-13T16:05:30Z</dcterms:created>
  <dcterms:modified xsi:type="dcterms:W3CDTF">2025-12-04T16:32:56Z</dcterms:modified>
</cp:coreProperties>
</file>