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handoutMasterIdLst>
    <p:handoutMasterId r:id="rId22"/>
  </p:handoutMasterIdLst>
  <p:sldIdLst>
    <p:sldId id="256" r:id="rId2"/>
    <p:sldId id="260" r:id="rId3"/>
    <p:sldId id="261" r:id="rId4"/>
    <p:sldId id="283" r:id="rId5"/>
    <p:sldId id="284" r:id="rId6"/>
    <p:sldId id="285" r:id="rId7"/>
    <p:sldId id="264" r:id="rId8"/>
    <p:sldId id="286" r:id="rId9"/>
    <p:sldId id="272" r:id="rId10"/>
    <p:sldId id="281" r:id="rId11"/>
    <p:sldId id="270" r:id="rId12"/>
    <p:sldId id="271" r:id="rId13"/>
    <p:sldId id="280" r:id="rId14"/>
    <p:sldId id="269" r:id="rId15"/>
    <p:sldId id="273" r:id="rId16"/>
    <p:sldId id="267" r:id="rId17"/>
    <p:sldId id="279" r:id="rId18"/>
    <p:sldId id="268" r:id="rId19"/>
    <p:sldId id="287" r:id="rId20"/>
    <p:sldId id="277" r:id="rId2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82" autoAdjust="0"/>
    <p:restoredTop sz="94660"/>
  </p:normalViewPr>
  <p:slideViewPr>
    <p:cSldViewPr snapToGrid="0">
      <p:cViewPr varScale="1">
        <p:scale>
          <a:sx n="112" d="100"/>
          <a:sy n="112" d="100"/>
        </p:scale>
        <p:origin x="35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8BB8E260-0977-4FD9-87B9-D7BB7A381FF6}" type="datetimeFigureOut">
              <a:rPr lang="en-GB" smtClean="0"/>
              <a:t>26/11/2025</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BBAD277D-5B0E-407E-AD2D-23DF2773F658}" type="slidenum">
              <a:rPr lang="en-GB" smtClean="0"/>
              <a:t>‹#›</a:t>
            </a:fld>
            <a:endParaRPr lang="en-GB"/>
          </a:p>
        </p:txBody>
      </p:sp>
    </p:spTree>
    <p:extLst>
      <p:ext uri="{BB962C8B-B14F-4D97-AF65-F5344CB8AC3E}">
        <p14:creationId xmlns:p14="http://schemas.microsoft.com/office/powerpoint/2010/main" val="111631496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7098094-69F1-4824-A22F-F7F3942A085B}" type="datetimeFigureOut">
              <a:rPr lang="en-GB" smtClean="0"/>
              <a:t>26/11/2025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678DAB-CBFD-48B2-9EDC-11D5B4B3EDB4}" type="slidenum">
              <a:rPr lang="en-GB" smtClean="0"/>
              <a:t>‹#›</a:t>
            </a:fld>
            <a:endParaRPr lang="en-GB"/>
          </a:p>
        </p:txBody>
      </p:sp>
    </p:spTree>
    <p:extLst>
      <p:ext uri="{BB962C8B-B14F-4D97-AF65-F5344CB8AC3E}">
        <p14:creationId xmlns:p14="http://schemas.microsoft.com/office/powerpoint/2010/main" val="530399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7098094-69F1-4824-A22F-F7F3942A085B}" type="datetimeFigureOut">
              <a:rPr lang="en-GB" smtClean="0"/>
              <a:t>26/11/2025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678DAB-CBFD-48B2-9EDC-11D5B4B3EDB4}" type="slidenum">
              <a:rPr lang="en-GB" smtClean="0"/>
              <a:t>‹#›</a:t>
            </a:fld>
            <a:endParaRPr lang="en-GB"/>
          </a:p>
        </p:txBody>
      </p:sp>
    </p:spTree>
    <p:extLst>
      <p:ext uri="{BB962C8B-B14F-4D97-AF65-F5344CB8AC3E}">
        <p14:creationId xmlns:p14="http://schemas.microsoft.com/office/powerpoint/2010/main" val="302249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7098094-69F1-4824-A22F-F7F3942A085B}" type="datetimeFigureOut">
              <a:rPr lang="en-GB" smtClean="0"/>
              <a:t>26/11/2025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678DAB-CBFD-48B2-9EDC-11D5B4B3EDB4}" type="slidenum">
              <a:rPr lang="en-GB" smtClean="0"/>
              <a:t>‹#›</a:t>
            </a:fld>
            <a:endParaRPr lang="en-GB"/>
          </a:p>
        </p:txBody>
      </p:sp>
    </p:spTree>
    <p:extLst>
      <p:ext uri="{BB962C8B-B14F-4D97-AF65-F5344CB8AC3E}">
        <p14:creationId xmlns:p14="http://schemas.microsoft.com/office/powerpoint/2010/main" val="1334980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conten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97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7098094-69F1-4824-A22F-F7F3942A085B}" type="datetimeFigureOut">
              <a:rPr lang="en-GB" smtClean="0"/>
              <a:t>26/11/2025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678DAB-CBFD-48B2-9EDC-11D5B4B3EDB4}" type="slidenum">
              <a:rPr lang="en-GB" smtClean="0"/>
              <a:t>‹#›</a:t>
            </a:fld>
            <a:endParaRPr lang="en-GB"/>
          </a:p>
        </p:txBody>
      </p:sp>
    </p:spTree>
    <p:extLst>
      <p:ext uri="{BB962C8B-B14F-4D97-AF65-F5344CB8AC3E}">
        <p14:creationId xmlns:p14="http://schemas.microsoft.com/office/powerpoint/2010/main" val="900700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098094-69F1-4824-A22F-F7F3942A085B}" type="datetimeFigureOut">
              <a:rPr lang="en-GB" smtClean="0"/>
              <a:t>26/11/2025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678DAB-CBFD-48B2-9EDC-11D5B4B3EDB4}" type="slidenum">
              <a:rPr lang="en-GB" smtClean="0"/>
              <a:t>‹#›</a:t>
            </a:fld>
            <a:endParaRPr lang="en-GB"/>
          </a:p>
        </p:txBody>
      </p:sp>
    </p:spTree>
    <p:extLst>
      <p:ext uri="{BB962C8B-B14F-4D97-AF65-F5344CB8AC3E}">
        <p14:creationId xmlns:p14="http://schemas.microsoft.com/office/powerpoint/2010/main" val="4023341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7098094-69F1-4824-A22F-F7F3942A085B}" type="datetimeFigureOut">
              <a:rPr lang="en-GB" smtClean="0"/>
              <a:t>26/11/2025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678DAB-CBFD-48B2-9EDC-11D5B4B3EDB4}" type="slidenum">
              <a:rPr lang="en-GB" smtClean="0"/>
              <a:t>‹#›</a:t>
            </a:fld>
            <a:endParaRPr lang="en-GB"/>
          </a:p>
        </p:txBody>
      </p:sp>
    </p:spTree>
    <p:extLst>
      <p:ext uri="{BB962C8B-B14F-4D97-AF65-F5344CB8AC3E}">
        <p14:creationId xmlns:p14="http://schemas.microsoft.com/office/powerpoint/2010/main" val="4235855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7098094-69F1-4824-A22F-F7F3942A085B}" type="datetimeFigureOut">
              <a:rPr lang="en-GB" smtClean="0"/>
              <a:t>26/11/2025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A678DAB-CBFD-48B2-9EDC-11D5B4B3EDB4}" type="slidenum">
              <a:rPr lang="en-GB" smtClean="0"/>
              <a:t>‹#›</a:t>
            </a:fld>
            <a:endParaRPr lang="en-GB"/>
          </a:p>
        </p:txBody>
      </p:sp>
    </p:spTree>
    <p:extLst>
      <p:ext uri="{BB962C8B-B14F-4D97-AF65-F5344CB8AC3E}">
        <p14:creationId xmlns:p14="http://schemas.microsoft.com/office/powerpoint/2010/main" val="2774893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098094-69F1-4824-A22F-F7F3942A085B}" type="datetimeFigureOut">
              <a:rPr lang="en-GB" smtClean="0"/>
              <a:t>26/11/2025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A678DAB-CBFD-48B2-9EDC-11D5B4B3EDB4}" type="slidenum">
              <a:rPr lang="en-GB" smtClean="0"/>
              <a:t>‹#›</a:t>
            </a:fld>
            <a:endParaRPr lang="en-GB"/>
          </a:p>
        </p:txBody>
      </p:sp>
    </p:spTree>
    <p:extLst>
      <p:ext uri="{BB962C8B-B14F-4D97-AF65-F5344CB8AC3E}">
        <p14:creationId xmlns:p14="http://schemas.microsoft.com/office/powerpoint/2010/main" val="1834674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098094-69F1-4824-A22F-F7F3942A085B}" type="datetimeFigureOut">
              <a:rPr lang="en-GB" smtClean="0"/>
              <a:t>26/11/2025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A678DAB-CBFD-48B2-9EDC-11D5B4B3EDB4}" type="slidenum">
              <a:rPr lang="en-GB" smtClean="0"/>
              <a:t>‹#›</a:t>
            </a:fld>
            <a:endParaRPr lang="en-GB"/>
          </a:p>
        </p:txBody>
      </p:sp>
    </p:spTree>
    <p:extLst>
      <p:ext uri="{BB962C8B-B14F-4D97-AF65-F5344CB8AC3E}">
        <p14:creationId xmlns:p14="http://schemas.microsoft.com/office/powerpoint/2010/main" val="3914280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098094-69F1-4824-A22F-F7F3942A085B}" type="datetimeFigureOut">
              <a:rPr lang="en-GB" smtClean="0"/>
              <a:t>26/11/2025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678DAB-CBFD-48B2-9EDC-11D5B4B3EDB4}" type="slidenum">
              <a:rPr lang="en-GB" smtClean="0"/>
              <a:t>‹#›</a:t>
            </a:fld>
            <a:endParaRPr lang="en-GB"/>
          </a:p>
        </p:txBody>
      </p:sp>
    </p:spTree>
    <p:extLst>
      <p:ext uri="{BB962C8B-B14F-4D97-AF65-F5344CB8AC3E}">
        <p14:creationId xmlns:p14="http://schemas.microsoft.com/office/powerpoint/2010/main" val="1893794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098094-69F1-4824-A22F-F7F3942A085B}" type="datetimeFigureOut">
              <a:rPr lang="en-GB" smtClean="0"/>
              <a:t>26/11/2025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678DAB-CBFD-48B2-9EDC-11D5B4B3EDB4}" type="slidenum">
              <a:rPr lang="en-GB" smtClean="0"/>
              <a:t>‹#›</a:t>
            </a:fld>
            <a:endParaRPr lang="en-GB"/>
          </a:p>
        </p:txBody>
      </p:sp>
    </p:spTree>
    <p:extLst>
      <p:ext uri="{BB962C8B-B14F-4D97-AF65-F5344CB8AC3E}">
        <p14:creationId xmlns:p14="http://schemas.microsoft.com/office/powerpoint/2010/main" val="571308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098094-69F1-4824-A22F-F7F3942A085B}" type="datetimeFigureOut">
              <a:rPr lang="en-GB" smtClean="0"/>
              <a:t>26/11/2025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678DAB-CBFD-48B2-9EDC-11D5B4B3EDB4}" type="slidenum">
              <a:rPr lang="en-GB" smtClean="0"/>
              <a:t>‹#›</a:t>
            </a:fld>
            <a:endParaRPr lang="en-GB"/>
          </a:p>
        </p:txBody>
      </p:sp>
    </p:spTree>
    <p:extLst>
      <p:ext uri="{BB962C8B-B14F-4D97-AF65-F5344CB8AC3E}">
        <p14:creationId xmlns:p14="http://schemas.microsoft.com/office/powerpoint/2010/main" val="157326495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36.png"/><Relationship Id="rId5" Type="http://schemas.openxmlformats.org/officeDocument/2006/relationships/image" Target="../media/image31.jpeg"/><Relationship Id="rId10" Type="http://schemas.openxmlformats.org/officeDocument/2006/relationships/image" Target="../media/image1.png"/><Relationship Id="rId4" Type="http://schemas.openxmlformats.org/officeDocument/2006/relationships/image" Target="../media/image30.png"/><Relationship Id="rId9"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whiterosemaths.com/" TargetMode="Externa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3.tmp"/></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3455" y="759694"/>
            <a:ext cx="10548850" cy="1787092"/>
          </a:xfrm>
        </p:spPr>
        <p:txBody>
          <a:bodyPr>
            <a:normAutofit/>
          </a:bodyPr>
          <a:lstStyle/>
          <a:p>
            <a:r>
              <a:rPr lang="en-GB" sz="5400" b="1" dirty="0">
                <a:latin typeface="SassoonPrimaryInfant" pitchFamily="2" charset="0"/>
              </a:rPr>
              <a:t>Maths at </a:t>
            </a:r>
            <a:r>
              <a:rPr lang="en-GB" sz="5400" b="1" dirty="0" err="1">
                <a:latin typeface="SassoonPrimaryInfant" pitchFamily="2" charset="0"/>
              </a:rPr>
              <a:t>Havannah</a:t>
            </a:r>
            <a:r>
              <a:rPr lang="en-GB" sz="5400" b="1" dirty="0">
                <a:latin typeface="SassoonPrimaryInfant" pitchFamily="2" charset="0"/>
              </a:rPr>
              <a:t> First School</a:t>
            </a:r>
          </a:p>
        </p:txBody>
      </p:sp>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5580264" y="210921"/>
            <a:ext cx="998220" cy="1070754"/>
          </a:xfrm>
          <a:prstGeom prst="rect">
            <a:avLst/>
          </a:prstGeom>
        </p:spPr>
      </p:pic>
      <p:sp>
        <p:nvSpPr>
          <p:cNvPr id="4" name="Rectangle 3"/>
          <p:cNvSpPr/>
          <p:nvPr/>
        </p:nvSpPr>
        <p:spPr>
          <a:xfrm>
            <a:off x="3854818" y="1409319"/>
            <a:ext cx="4615366" cy="369332"/>
          </a:xfrm>
          <a:prstGeom prst="rect">
            <a:avLst/>
          </a:prstGeom>
        </p:spPr>
        <p:txBody>
          <a:bodyPr wrap="none">
            <a:spAutoFit/>
          </a:bodyPr>
          <a:lstStyle/>
          <a:p>
            <a:r>
              <a:rPr lang="en-GB" dirty="0">
                <a:solidFill>
                  <a:srgbClr val="00B050"/>
                </a:solidFill>
                <a:effectLst>
                  <a:outerShdw blurRad="38100" dist="25400" dir="5400000" algn="ctr">
                    <a:srgbClr val="6E747A">
                      <a:alpha val="43000"/>
                    </a:srgbClr>
                  </a:outerShdw>
                </a:effectLst>
                <a:latin typeface="Segoe Script" panose="030B0504020000000003" pitchFamily="66" charset="0"/>
                <a:ea typeface="Calibri" panose="020F0502020204030204" pitchFamily="34" charset="0"/>
                <a:cs typeface="Times New Roman" panose="02020603050405020304" pitchFamily="18" charset="0"/>
              </a:rPr>
              <a:t>Challenge, Equality &amp; Opportunity</a:t>
            </a:r>
            <a:endParaRPr lang="en-GB" dirty="0"/>
          </a:p>
        </p:txBody>
      </p:sp>
      <p:pic>
        <p:nvPicPr>
          <p:cNvPr id="8" name="Picture 7">
            <a:extLst>
              <a:ext uri="{FF2B5EF4-FFF2-40B4-BE49-F238E27FC236}">
                <a16:creationId xmlns:a16="http://schemas.microsoft.com/office/drawing/2014/main" id="{31037E13-029B-A5C2-B678-B675EB2B215C}"/>
              </a:ext>
            </a:extLst>
          </p:cNvPr>
          <p:cNvPicPr>
            <a:picLocks noChangeAspect="1"/>
          </p:cNvPicPr>
          <p:nvPr/>
        </p:nvPicPr>
        <p:blipFill>
          <a:blip r:embed="rId3"/>
          <a:stretch>
            <a:fillRect/>
          </a:stretch>
        </p:blipFill>
        <p:spPr>
          <a:xfrm>
            <a:off x="1007943" y="2674431"/>
            <a:ext cx="2853355" cy="3305956"/>
          </a:xfrm>
          <a:prstGeom prst="rect">
            <a:avLst/>
          </a:prstGeom>
        </p:spPr>
      </p:pic>
      <p:pic>
        <p:nvPicPr>
          <p:cNvPr id="10" name="Picture 9">
            <a:extLst>
              <a:ext uri="{FF2B5EF4-FFF2-40B4-BE49-F238E27FC236}">
                <a16:creationId xmlns:a16="http://schemas.microsoft.com/office/drawing/2014/main" id="{1A478A9D-7BF0-A32C-9E9B-A203F73CD47D}"/>
              </a:ext>
            </a:extLst>
          </p:cNvPr>
          <p:cNvPicPr>
            <a:picLocks noChangeAspect="1"/>
          </p:cNvPicPr>
          <p:nvPr/>
        </p:nvPicPr>
        <p:blipFill>
          <a:blip r:embed="rId4"/>
          <a:stretch>
            <a:fillRect/>
          </a:stretch>
        </p:blipFill>
        <p:spPr>
          <a:xfrm>
            <a:off x="4497405" y="2669306"/>
            <a:ext cx="3643661" cy="3305956"/>
          </a:xfrm>
          <a:prstGeom prst="rect">
            <a:avLst/>
          </a:prstGeom>
        </p:spPr>
      </p:pic>
      <p:pic>
        <p:nvPicPr>
          <p:cNvPr id="12" name="Picture 11">
            <a:extLst>
              <a:ext uri="{FF2B5EF4-FFF2-40B4-BE49-F238E27FC236}">
                <a16:creationId xmlns:a16="http://schemas.microsoft.com/office/drawing/2014/main" id="{F130307E-34A9-1978-8B9B-B74447D084EB}"/>
              </a:ext>
            </a:extLst>
          </p:cNvPr>
          <p:cNvPicPr>
            <a:picLocks noChangeAspect="1"/>
          </p:cNvPicPr>
          <p:nvPr/>
        </p:nvPicPr>
        <p:blipFill>
          <a:blip r:embed="rId5"/>
          <a:stretch>
            <a:fillRect/>
          </a:stretch>
        </p:blipFill>
        <p:spPr>
          <a:xfrm>
            <a:off x="8470184" y="2665720"/>
            <a:ext cx="3143747" cy="3308126"/>
          </a:xfrm>
          <a:prstGeom prst="rect">
            <a:avLst/>
          </a:prstGeom>
        </p:spPr>
      </p:pic>
    </p:spTree>
    <p:extLst>
      <p:ext uri="{BB962C8B-B14F-4D97-AF65-F5344CB8AC3E}">
        <p14:creationId xmlns:p14="http://schemas.microsoft.com/office/powerpoint/2010/main" val="822599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4132" y="684856"/>
            <a:ext cx="6392092" cy="5262979"/>
          </a:xfrm>
          <a:prstGeom prst="rect">
            <a:avLst/>
          </a:prstGeom>
        </p:spPr>
        <p:txBody>
          <a:bodyPr wrap="square">
            <a:spAutoFit/>
          </a:bodyPr>
          <a:lstStyle/>
          <a:p>
            <a:pPr marL="285750" indent="-285750">
              <a:buFont typeface="Arial" panose="020B0604020202020204" pitchFamily="34" charset="0"/>
              <a:buChar char="•"/>
            </a:pPr>
            <a:r>
              <a:rPr lang="en-GB" sz="2400" dirty="0">
                <a:latin typeface="SassoonPrimaryInfant" pitchFamily="2" charset="0"/>
                <a:ea typeface="Calibri" panose="020F0502020204030204" pitchFamily="34" charset="0"/>
              </a:rPr>
              <a:t>Children stay within the required year group so that they acquire depth of knowledge in each topic.  </a:t>
            </a:r>
          </a:p>
          <a:p>
            <a:pPr marL="285750" indent="-285750">
              <a:buFont typeface="Arial" panose="020B0604020202020204" pitchFamily="34" charset="0"/>
              <a:buChar char="•"/>
            </a:pPr>
            <a:r>
              <a:rPr lang="en-GB" sz="2400" dirty="0">
                <a:latin typeface="SassoonPrimaryInfant" pitchFamily="2" charset="0"/>
                <a:ea typeface="Calibri" panose="020F0502020204030204" pitchFamily="34" charset="0"/>
                <a:cs typeface="Times New Roman" panose="02020603050405020304" pitchFamily="18" charset="0"/>
              </a:rPr>
              <a:t>Children progress through schemes of learning as a whole group, encouraging children of all abilities to support each other in their learning.</a:t>
            </a:r>
          </a:p>
          <a:p>
            <a:pPr marL="285750" indent="-285750">
              <a:buFont typeface="Arial" panose="020B0604020202020204" pitchFamily="34" charset="0"/>
              <a:buChar char="•"/>
            </a:pPr>
            <a:r>
              <a:rPr lang="en-GB" sz="2400" dirty="0">
                <a:latin typeface="SassoonPrimaryInfant" pitchFamily="2" charset="0"/>
              </a:rPr>
              <a:t>The vast majority of children progress through the curriculum at a similar pace. </a:t>
            </a:r>
          </a:p>
          <a:p>
            <a:endParaRPr lang="en-GB" sz="2400" dirty="0">
              <a:latin typeface="SassoonPrimaryInfant" pitchFamily="2" charset="0"/>
            </a:endParaRPr>
          </a:p>
          <a:p>
            <a:endParaRPr lang="en-GB" sz="2400" dirty="0">
              <a:latin typeface="SassoonPrimaryInfant" pitchFamily="2" charset="0"/>
            </a:endParaRPr>
          </a:p>
          <a:p>
            <a:pPr marL="285750" indent="-285750">
              <a:buFont typeface="Arial" panose="020B0604020202020204" pitchFamily="34" charset="0"/>
              <a:buChar char="•"/>
            </a:pPr>
            <a:r>
              <a:rPr lang="en-GB" sz="2400" dirty="0">
                <a:latin typeface="SassoonPrimaryInfant" pitchFamily="2" charset="0"/>
              </a:rPr>
              <a:t>Questioning, marking and feedback of work helps to identify those children who need further support/to address misconceptions/make corrections. </a:t>
            </a:r>
          </a:p>
        </p:txBody>
      </p:sp>
      <p:pic>
        <p:nvPicPr>
          <p:cNvPr id="5" name="Picture 4">
            <a:extLst>
              <a:ext uri="{FF2B5EF4-FFF2-40B4-BE49-F238E27FC236}">
                <a16:creationId xmlns:a16="http://schemas.microsoft.com/office/drawing/2014/main" id="{41ED55B8-86A3-272E-A05A-316F88792E99}"/>
              </a:ext>
            </a:extLst>
          </p:cNvPr>
          <p:cNvPicPr>
            <a:picLocks noChangeAspect="1"/>
          </p:cNvPicPr>
          <p:nvPr/>
        </p:nvPicPr>
        <p:blipFill>
          <a:blip r:embed="rId2"/>
          <a:stretch>
            <a:fillRect/>
          </a:stretch>
        </p:blipFill>
        <p:spPr>
          <a:xfrm>
            <a:off x="8938092" y="456109"/>
            <a:ext cx="3070493" cy="3910939"/>
          </a:xfrm>
          <a:prstGeom prst="rect">
            <a:avLst/>
          </a:prstGeom>
        </p:spPr>
      </p:pic>
      <p:pic>
        <p:nvPicPr>
          <p:cNvPr id="8" name="Picture 7">
            <a:extLst>
              <a:ext uri="{FF2B5EF4-FFF2-40B4-BE49-F238E27FC236}">
                <a16:creationId xmlns:a16="http://schemas.microsoft.com/office/drawing/2014/main" id="{315E5280-AD8C-F864-ACCC-403BA74838E7}"/>
              </a:ext>
            </a:extLst>
          </p:cNvPr>
          <p:cNvPicPr>
            <a:picLocks noChangeAspect="1"/>
          </p:cNvPicPr>
          <p:nvPr/>
        </p:nvPicPr>
        <p:blipFill>
          <a:blip r:embed="rId3"/>
          <a:stretch>
            <a:fillRect/>
          </a:stretch>
        </p:blipFill>
        <p:spPr>
          <a:xfrm>
            <a:off x="6796224" y="3058510"/>
            <a:ext cx="3171926" cy="3263462"/>
          </a:xfrm>
          <a:prstGeom prst="rect">
            <a:avLst/>
          </a:prstGeom>
        </p:spPr>
      </p:pic>
    </p:spTree>
    <p:extLst>
      <p:ext uri="{BB962C8B-B14F-4D97-AF65-F5344CB8AC3E}">
        <p14:creationId xmlns:p14="http://schemas.microsoft.com/office/powerpoint/2010/main" val="2164891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78429" y="282633"/>
            <a:ext cx="8030095" cy="523220"/>
          </a:xfrm>
          <a:prstGeom prst="rect">
            <a:avLst/>
          </a:prstGeom>
          <a:noFill/>
        </p:spPr>
        <p:txBody>
          <a:bodyPr wrap="square" rtlCol="0">
            <a:spAutoFit/>
          </a:bodyPr>
          <a:lstStyle/>
          <a:p>
            <a:pPr algn="ctr"/>
            <a:r>
              <a:rPr lang="en-GB" sz="2800" b="1" u="sng" dirty="0"/>
              <a:t>Long Term Plan for Maths</a:t>
            </a: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1000162" y="110346"/>
            <a:ext cx="998220" cy="1070754"/>
          </a:xfrm>
          <a:prstGeom prst="rect">
            <a:avLst/>
          </a:prstGeom>
        </p:spPr>
      </p:pic>
      <p:pic>
        <p:nvPicPr>
          <p:cNvPr id="2" name="Picture 1"/>
          <p:cNvPicPr>
            <a:picLocks noChangeAspect="1"/>
          </p:cNvPicPr>
          <p:nvPr/>
        </p:nvPicPr>
        <p:blipFill>
          <a:blip r:embed="rId3"/>
          <a:stretch>
            <a:fillRect/>
          </a:stretch>
        </p:blipFill>
        <p:spPr>
          <a:xfrm>
            <a:off x="1385961" y="805853"/>
            <a:ext cx="9430085" cy="5929749"/>
          </a:xfrm>
          <a:prstGeom prst="rect">
            <a:avLst/>
          </a:prstGeom>
        </p:spPr>
      </p:pic>
    </p:spTree>
    <p:extLst>
      <p:ext uri="{BB962C8B-B14F-4D97-AF65-F5344CB8AC3E}">
        <p14:creationId xmlns:p14="http://schemas.microsoft.com/office/powerpoint/2010/main" val="297860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36750" y="136525"/>
            <a:ext cx="7805766" cy="523220"/>
          </a:xfrm>
          <a:prstGeom prst="rect">
            <a:avLst/>
          </a:prstGeom>
          <a:noFill/>
        </p:spPr>
        <p:txBody>
          <a:bodyPr wrap="square" rtlCol="0">
            <a:spAutoFit/>
          </a:bodyPr>
          <a:lstStyle/>
          <a:p>
            <a:pPr algn="ctr"/>
            <a:r>
              <a:rPr lang="en-GB" sz="2800" b="1" u="sng" dirty="0"/>
              <a:t>Small Steps in Maths</a:t>
            </a:r>
          </a:p>
        </p:txBody>
      </p:sp>
      <p:pic>
        <p:nvPicPr>
          <p:cNvPr id="14" name="Picture 13"/>
          <p:cNvPicPr/>
          <p:nvPr/>
        </p:nvPicPr>
        <p:blipFill>
          <a:blip r:embed="rId2" cstate="print">
            <a:extLst>
              <a:ext uri="{28A0092B-C50C-407E-A947-70E740481C1C}">
                <a14:useLocalDpi xmlns:a14="http://schemas.microsoft.com/office/drawing/2010/main" val="0"/>
              </a:ext>
            </a:extLst>
          </a:blip>
          <a:stretch>
            <a:fillRect/>
          </a:stretch>
        </p:blipFill>
        <p:spPr>
          <a:xfrm>
            <a:off x="10933660" y="148835"/>
            <a:ext cx="998220" cy="1070754"/>
          </a:xfrm>
          <a:prstGeom prst="rect">
            <a:avLst/>
          </a:prstGeom>
        </p:spPr>
      </p:pic>
      <p:pic>
        <p:nvPicPr>
          <p:cNvPr id="2" name="Picture 1"/>
          <p:cNvPicPr>
            <a:picLocks noChangeAspect="1"/>
          </p:cNvPicPr>
          <p:nvPr/>
        </p:nvPicPr>
        <p:blipFill>
          <a:blip r:embed="rId3"/>
          <a:stretch>
            <a:fillRect/>
          </a:stretch>
        </p:blipFill>
        <p:spPr>
          <a:xfrm>
            <a:off x="1828056" y="684212"/>
            <a:ext cx="8771463" cy="5181011"/>
          </a:xfrm>
          <a:prstGeom prst="rect">
            <a:avLst/>
          </a:prstGeom>
        </p:spPr>
      </p:pic>
    </p:spTree>
    <p:extLst>
      <p:ext uri="{BB962C8B-B14F-4D97-AF65-F5344CB8AC3E}">
        <p14:creationId xmlns:p14="http://schemas.microsoft.com/office/powerpoint/2010/main" val="2236958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34296" y="333647"/>
            <a:ext cx="2847703" cy="769441"/>
          </a:xfrm>
          <a:prstGeom prst="rect">
            <a:avLst/>
          </a:prstGeom>
          <a:noFill/>
        </p:spPr>
        <p:txBody>
          <a:bodyPr wrap="square" rtlCol="0">
            <a:spAutoFit/>
          </a:bodyPr>
          <a:lstStyle/>
          <a:p>
            <a:r>
              <a:rPr lang="en-GB" sz="4400" dirty="0">
                <a:latin typeface="SassoonPrimaryInfant" pitchFamily="2" charset="0"/>
              </a:rPr>
              <a:t>Vocabulary</a:t>
            </a:r>
          </a:p>
        </p:txBody>
      </p:sp>
      <p:sp>
        <p:nvSpPr>
          <p:cNvPr id="4" name="TextBox 3"/>
          <p:cNvSpPr txBox="1"/>
          <p:nvPr/>
        </p:nvSpPr>
        <p:spPr>
          <a:xfrm>
            <a:off x="510540" y="1103088"/>
            <a:ext cx="11403873" cy="5509200"/>
          </a:xfrm>
          <a:prstGeom prst="rect">
            <a:avLst/>
          </a:prstGeom>
          <a:noFill/>
        </p:spPr>
        <p:txBody>
          <a:bodyPr wrap="square" rtlCol="0">
            <a:spAutoFit/>
          </a:bodyPr>
          <a:lstStyle/>
          <a:p>
            <a:r>
              <a:rPr lang="en-GB" sz="3200" b="1" u="sng" dirty="0">
                <a:latin typeface="SassoonPrimaryInfant" pitchFamily="2" charset="0"/>
              </a:rPr>
              <a:t>Number and Place value</a:t>
            </a:r>
            <a:r>
              <a:rPr lang="en-GB" sz="3200" dirty="0">
                <a:latin typeface="SassoonPrimaryInfant" pitchFamily="2" charset="0"/>
              </a:rPr>
              <a:t>: 20-100 count (on/up/to/from/ down), least, fewest, smallest, greater, lesser, equal to, odd, even, units, tens, ten more/less, digit, numeral, figure(s), compare (In) order/a different order, size, value, between, halfway between, above, below.</a:t>
            </a:r>
          </a:p>
          <a:p>
            <a:endParaRPr lang="en-GB" sz="3200" dirty="0">
              <a:latin typeface="SassoonPrimaryInfant" pitchFamily="2" charset="0"/>
            </a:endParaRPr>
          </a:p>
          <a:p>
            <a:r>
              <a:rPr lang="en-GB" sz="3200" b="1" u="sng" dirty="0">
                <a:latin typeface="SassoonPrimaryInfant" pitchFamily="2" charset="0"/>
              </a:rPr>
              <a:t>Addition and subtraction</a:t>
            </a:r>
            <a:r>
              <a:rPr lang="en-GB" sz="3200" dirty="0">
                <a:latin typeface="SassoonPrimaryInfant" pitchFamily="2" charset="0"/>
              </a:rPr>
              <a:t>: number bonds, addition, plus, sum, greater, inverse, near double, halve, is the same as, (including equals sign), difference between, how many more to make..?, how, many more is…than..?, how much more is..? subtract, minus, how many fewer is…than..?, how much less is..?</a:t>
            </a:r>
          </a:p>
        </p:txBody>
      </p:sp>
    </p:spTree>
    <p:extLst>
      <p:ext uri="{BB962C8B-B14F-4D97-AF65-F5344CB8AC3E}">
        <p14:creationId xmlns:p14="http://schemas.microsoft.com/office/powerpoint/2010/main" val="1997671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1960" y="1177921"/>
            <a:ext cx="8545485" cy="2827697"/>
          </a:xfrm>
          <a:prstGeom prst="rect">
            <a:avLst/>
          </a:prstGeom>
        </p:spPr>
        <p:txBody>
          <a:bodyPr wrap="square">
            <a:spAutoFit/>
          </a:bodyPr>
          <a:lstStyle/>
          <a:p>
            <a:pPr>
              <a:lnSpc>
                <a:spcPct val="107000"/>
              </a:lnSpc>
              <a:spcAft>
                <a:spcPts val="800"/>
              </a:spcAft>
            </a:pPr>
            <a:r>
              <a:rPr lang="en-GB" b="1" dirty="0">
                <a:latin typeface="SassoonPrimaryInfant" pitchFamily="2" charset="0"/>
                <a:ea typeface="Calibri" panose="020F0502020204030204" pitchFamily="34" charset="0"/>
                <a:cs typeface="Times New Roman" panose="02020603050405020304" pitchFamily="18" charset="0"/>
              </a:rPr>
              <a:t>Each Year 1 lesson typically follows the following format:</a:t>
            </a:r>
            <a:endParaRPr lang="en-GB" dirty="0">
              <a:latin typeface="SassoonPrimaryInfant" pitchFamily="2" charset="0"/>
              <a:ea typeface="Calibri" panose="020F0502020204030204" pitchFamily="34" charset="0"/>
              <a:cs typeface="Times New Roman" panose="02020603050405020304" pitchFamily="18" charset="0"/>
            </a:endParaRPr>
          </a:p>
          <a:p>
            <a:pPr marL="342900" lvl="0" indent="-342900">
              <a:lnSpc>
                <a:spcPct val="106000"/>
              </a:lnSpc>
              <a:spcAft>
                <a:spcPts val="0"/>
              </a:spcAft>
              <a:buFont typeface="+mj-lt"/>
              <a:buAutoNum type="arabicPeriod"/>
            </a:pPr>
            <a:r>
              <a:rPr lang="en-GB" dirty="0">
                <a:latin typeface="SassoonPrimaryInfant" pitchFamily="2" charset="0"/>
                <a:ea typeface="Calibri" panose="020F0502020204030204" pitchFamily="34" charset="0"/>
                <a:cs typeface="Times New Roman" panose="02020603050405020304" pitchFamily="18" charset="0"/>
              </a:rPr>
              <a:t>Flashback 4 (Daily retrieval – questions based on last lesson, last week, two weeks ago and further back)</a:t>
            </a:r>
          </a:p>
          <a:p>
            <a:pPr marL="342900" indent="-342900">
              <a:lnSpc>
                <a:spcPct val="106000"/>
              </a:lnSpc>
              <a:buFont typeface="+mj-lt"/>
              <a:buAutoNum type="arabicPeriod"/>
            </a:pPr>
            <a:r>
              <a:rPr lang="en-GB" dirty="0">
                <a:latin typeface="SassoonPrimaryInfant" pitchFamily="2" charset="0"/>
                <a:ea typeface="Calibri" panose="020F0502020204030204" pitchFamily="34" charset="0"/>
                <a:cs typeface="Times New Roman" panose="02020603050405020304" pitchFamily="18" charset="0"/>
              </a:rPr>
              <a:t>A talk activity – what do the children know. Building on previous knowledge.</a:t>
            </a:r>
          </a:p>
          <a:p>
            <a:pPr marL="342900" lvl="0" indent="-342900">
              <a:lnSpc>
                <a:spcPct val="106000"/>
              </a:lnSpc>
              <a:spcAft>
                <a:spcPts val="0"/>
              </a:spcAft>
              <a:buFont typeface="+mj-lt"/>
              <a:buAutoNum type="arabicPeriod"/>
            </a:pPr>
            <a:r>
              <a:rPr lang="en-GB" dirty="0">
                <a:latin typeface="SassoonPrimaryInfant" pitchFamily="2" charset="0"/>
                <a:ea typeface="Calibri" panose="020F0502020204030204" pitchFamily="34" charset="0"/>
                <a:cs typeface="Times New Roman" panose="02020603050405020304" pitchFamily="18" charset="0"/>
              </a:rPr>
              <a:t>A starter activity – practice skills needed for main activity and an introduction to key vocabulary.</a:t>
            </a:r>
          </a:p>
          <a:p>
            <a:pPr marL="342900" lvl="0" indent="-342900">
              <a:lnSpc>
                <a:spcPct val="106000"/>
              </a:lnSpc>
              <a:spcAft>
                <a:spcPts val="0"/>
              </a:spcAft>
              <a:buFont typeface="+mj-lt"/>
              <a:buAutoNum type="arabicPeriod"/>
            </a:pPr>
            <a:r>
              <a:rPr lang="en-GB" dirty="0">
                <a:latin typeface="SassoonPrimaryInfant" pitchFamily="2" charset="0"/>
                <a:ea typeface="Calibri" panose="020F0502020204030204" pitchFamily="34" charset="0"/>
                <a:cs typeface="Times New Roman" panose="02020603050405020304" pitchFamily="18" charset="0"/>
              </a:rPr>
              <a:t>A range of questions which develop reasoning skills and independent use of strategies</a:t>
            </a:r>
          </a:p>
          <a:p>
            <a:pPr marL="342900" lvl="0" indent="-342900">
              <a:lnSpc>
                <a:spcPct val="106000"/>
              </a:lnSpc>
              <a:spcAft>
                <a:spcPts val="0"/>
              </a:spcAft>
              <a:buFont typeface="+mj-lt"/>
              <a:buAutoNum type="arabicPeriod"/>
            </a:pPr>
            <a:r>
              <a:rPr lang="en-GB" dirty="0">
                <a:latin typeface="SassoonPrimaryInfant" pitchFamily="2" charset="0"/>
                <a:ea typeface="Calibri" panose="020F0502020204030204" pitchFamily="34" charset="0"/>
                <a:cs typeface="Times New Roman" panose="02020603050405020304" pitchFamily="18" charset="0"/>
              </a:rPr>
              <a:t>Independent Practice – Fluency/Reasoning and Problem Solving questions in book.</a:t>
            </a:r>
          </a:p>
          <a:p>
            <a:pPr marL="342900" lvl="0" indent="-342900">
              <a:lnSpc>
                <a:spcPct val="106000"/>
              </a:lnSpc>
              <a:spcAft>
                <a:spcPts val="0"/>
              </a:spcAft>
              <a:buFont typeface="+mj-lt"/>
              <a:buAutoNum type="arabicPeriod"/>
            </a:pPr>
            <a:r>
              <a:rPr lang="en-GB" dirty="0">
                <a:latin typeface="SassoonPrimaryInfant" pitchFamily="2" charset="0"/>
                <a:ea typeface="Calibri" panose="020F0502020204030204" pitchFamily="34" charset="0"/>
                <a:cs typeface="Times New Roman" panose="02020603050405020304" pitchFamily="18" charset="0"/>
              </a:rPr>
              <a:t>Recap of lesson/True or False Question</a:t>
            </a:r>
            <a:r>
              <a:rPr lang="en-GB" dirty="0">
                <a:latin typeface="Calibri" panose="020F0502020204030204" pitchFamily="34" charset="0"/>
                <a:ea typeface="Calibri" panose="020F0502020204030204" pitchFamily="34" charset="0"/>
                <a:cs typeface="Times New Roman" panose="02020603050405020304" pitchFamily="18" charset="0"/>
              </a:rPr>
              <a:t>.</a:t>
            </a:r>
          </a:p>
        </p:txBody>
      </p:sp>
      <p:sp>
        <p:nvSpPr>
          <p:cNvPr id="3" name="TextBox 2"/>
          <p:cNvSpPr txBox="1"/>
          <p:nvPr/>
        </p:nvSpPr>
        <p:spPr>
          <a:xfrm>
            <a:off x="689955" y="395947"/>
            <a:ext cx="8711739" cy="523220"/>
          </a:xfrm>
          <a:prstGeom prst="rect">
            <a:avLst/>
          </a:prstGeom>
          <a:noFill/>
        </p:spPr>
        <p:txBody>
          <a:bodyPr wrap="square" rtlCol="0">
            <a:spAutoFit/>
          </a:bodyPr>
          <a:lstStyle/>
          <a:p>
            <a:pPr algn="ctr"/>
            <a:r>
              <a:rPr lang="en-GB" sz="2800" b="1" u="sng" dirty="0">
                <a:latin typeface="SassoonPrimaryInfant" pitchFamily="2" charset="0"/>
              </a:rPr>
              <a:t>A typical Maths lesson at </a:t>
            </a:r>
            <a:r>
              <a:rPr lang="en-GB" sz="2800" b="1" u="sng" dirty="0" err="1">
                <a:latin typeface="SassoonPrimaryInfant" pitchFamily="2" charset="0"/>
              </a:rPr>
              <a:t>Havannah</a:t>
            </a:r>
            <a:r>
              <a:rPr lang="en-GB" sz="2800" b="1" u="sng" dirty="0">
                <a:latin typeface="SassoonPrimaryInfant" pitchFamily="2" charset="0"/>
              </a:rPr>
              <a:t> First School </a:t>
            </a: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0700905" y="274320"/>
            <a:ext cx="998220" cy="1070754"/>
          </a:xfrm>
          <a:prstGeom prst="rect">
            <a:avLst/>
          </a:prstGeom>
        </p:spPr>
      </p:pic>
      <p:pic>
        <p:nvPicPr>
          <p:cNvPr id="4" name="Picture 3"/>
          <p:cNvPicPr>
            <a:picLocks noChangeAspect="1"/>
          </p:cNvPicPr>
          <p:nvPr/>
        </p:nvPicPr>
        <p:blipFill>
          <a:blip r:embed="rId3"/>
          <a:stretch>
            <a:fillRect/>
          </a:stretch>
        </p:blipFill>
        <p:spPr>
          <a:xfrm>
            <a:off x="9062162" y="1630956"/>
            <a:ext cx="2919939" cy="2009723"/>
          </a:xfrm>
          <a:prstGeom prst="rect">
            <a:avLst/>
          </a:prstGeom>
        </p:spPr>
      </p:pic>
      <p:pic>
        <p:nvPicPr>
          <p:cNvPr id="5" name="Picture 4"/>
          <p:cNvPicPr>
            <a:picLocks noChangeAspect="1"/>
          </p:cNvPicPr>
          <p:nvPr/>
        </p:nvPicPr>
        <p:blipFill>
          <a:blip r:embed="rId4"/>
          <a:stretch>
            <a:fillRect/>
          </a:stretch>
        </p:blipFill>
        <p:spPr>
          <a:xfrm>
            <a:off x="8693115" y="3960403"/>
            <a:ext cx="3115707" cy="2307094"/>
          </a:xfrm>
          <a:prstGeom prst="rect">
            <a:avLst/>
          </a:prstGeom>
        </p:spPr>
      </p:pic>
      <p:pic>
        <p:nvPicPr>
          <p:cNvPr id="8" name="Picture 7"/>
          <p:cNvPicPr>
            <a:picLocks noChangeAspect="1"/>
          </p:cNvPicPr>
          <p:nvPr/>
        </p:nvPicPr>
        <p:blipFill>
          <a:blip r:embed="rId5"/>
          <a:stretch>
            <a:fillRect/>
          </a:stretch>
        </p:blipFill>
        <p:spPr>
          <a:xfrm>
            <a:off x="4962697" y="4101405"/>
            <a:ext cx="3392533" cy="2370424"/>
          </a:xfrm>
          <a:prstGeom prst="rect">
            <a:avLst/>
          </a:prstGeom>
        </p:spPr>
      </p:pic>
      <p:pic>
        <p:nvPicPr>
          <p:cNvPr id="9" name="Picture 8"/>
          <p:cNvPicPr>
            <a:picLocks noChangeAspect="1"/>
          </p:cNvPicPr>
          <p:nvPr/>
        </p:nvPicPr>
        <p:blipFill>
          <a:blip r:embed="rId6"/>
          <a:stretch>
            <a:fillRect/>
          </a:stretch>
        </p:blipFill>
        <p:spPr>
          <a:xfrm>
            <a:off x="689955" y="4101405"/>
            <a:ext cx="3465739" cy="2756595"/>
          </a:xfrm>
          <a:prstGeom prst="rect">
            <a:avLst/>
          </a:prstGeom>
        </p:spPr>
      </p:pic>
    </p:spTree>
    <p:extLst>
      <p:ext uri="{BB962C8B-B14F-4D97-AF65-F5344CB8AC3E}">
        <p14:creationId xmlns:p14="http://schemas.microsoft.com/office/powerpoint/2010/main" val="1009201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09701" y="1201991"/>
            <a:ext cx="6384175" cy="5330787"/>
          </a:xfrm>
          <a:prstGeom prst="rect">
            <a:avLst/>
          </a:prstGeom>
        </p:spPr>
      </p:pic>
      <p:sp>
        <p:nvSpPr>
          <p:cNvPr id="3" name="TextBox 2"/>
          <p:cNvSpPr txBox="1"/>
          <p:nvPr/>
        </p:nvSpPr>
        <p:spPr>
          <a:xfrm>
            <a:off x="249382" y="365760"/>
            <a:ext cx="11504814" cy="523220"/>
          </a:xfrm>
          <a:prstGeom prst="rect">
            <a:avLst/>
          </a:prstGeom>
          <a:noFill/>
        </p:spPr>
        <p:txBody>
          <a:bodyPr wrap="square" rtlCol="0">
            <a:spAutoFit/>
          </a:bodyPr>
          <a:lstStyle/>
          <a:p>
            <a:r>
              <a:rPr lang="en-GB" sz="2800" b="1" u="sng" dirty="0"/>
              <a:t>Example of Year 1 – teaching strategies for adding 1-digit numbers within 10</a:t>
            </a: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11066664" y="5655758"/>
            <a:ext cx="998220" cy="1070754"/>
          </a:xfrm>
          <a:prstGeom prst="rect">
            <a:avLst/>
          </a:prstGeom>
        </p:spPr>
      </p:pic>
    </p:spTree>
    <p:extLst>
      <p:ext uri="{BB962C8B-B14F-4D97-AF65-F5344CB8AC3E}">
        <p14:creationId xmlns:p14="http://schemas.microsoft.com/office/powerpoint/2010/main" val="429833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7773" y="265042"/>
            <a:ext cx="8854700" cy="6225838"/>
          </a:xfrm>
          <a:prstGeom prst="rect">
            <a:avLst/>
          </a:prstGeom>
        </p:spPr>
      </p:pic>
      <p:pic>
        <p:nvPicPr>
          <p:cNvPr id="3" name="Picture 2"/>
          <p:cNvPicPr/>
          <p:nvPr/>
        </p:nvPicPr>
        <p:blipFill>
          <a:blip r:embed="rId3" cstate="print">
            <a:extLst>
              <a:ext uri="{28A0092B-C50C-407E-A947-70E740481C1C}">
                <a14:useLocalDpi xmlns:a14="http://schemas.microsoft.com/office/drawing/2010/main" val="0"/>
              </a:ext>
            </a:extLst>
          </a:blip>
          <a:stretch>
            <a:fillRect/>
          </a:stretch>
        </p:blipFill>
        <p:spPr>
          <a:xfrm>
            <a:off x="11025101" y="113161"/>
            <a:ext cx="998220" cy="1070754"/>
          </a:xfrm>
          <a:prstGeom prst="rect">
            <a:avLst/>
          </a:prstGeom>
        </p:spPr>
      </p:pic>
      <p:sp>
        <p:nvSpPr>
          <p:cNvPr id="4" name="Rectangle 3"/>
          <p:cNvSpPr/>
          <p:nvPr/>
        </p:nvSpPr>
        <p:spPr>
          <a:xfrm>
            <a:off x="8620125" y="5495925"/>
            <a:ext cx="1743075" cy="994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98395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ths | Rushey Green Primary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266" y="1222981"/>
            <a:ext cx="2619375" cy="17430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28058" y="216131"/>
            <a:ext cx="8279477" cy="954107"/>
          </a:xfrm>
          <a:prstGeom prst="rect">
            <a:avLst/>
          </a:prstGeom>
          <a:noFill/>
        </p:spPr>
        <p:txBody>
          <a:bodyPr wrap="square" rtlCol="0">
            <a:spAutoFit/>
          </a:bodyPr>
          <a:lstStyle/>
          <a:p>
            <a:pPr algn="ctr"/>
            <a:r>
              <a:rPr lang="en-GB" sz="2800" b="1" u="sng" dirty="0">
                <a:latin typeface="SassoonPrimaryInfant" pitchFamily="2" charset="0"/>
              </a:rPr>
              <a:t>Manipulatives we use in school to aid our learning</a:t>
            </a:r>
          </a:p>
        </p:txBody>
      </p:sp>
      <p:pic>
        <p:nvPicPr>
          <p:cNvPr id="2056" name="Picture 8" descr="Math Manipulatives for Preschool - Teaching Ma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190" y="1138928"/>
            <a:ext cx="2181225" cy="210502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ow Nahda Academy uses manipulatives to deepen multiplication and division  skil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15" y="3110605"/>
            <a:ext cx="2962275" cy="154305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ath Manipulatives Every Classroom Should Have – Proud to be Prima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6424" y="3188910"/>
            <a:ext cx="2143125" cy="213360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10 multisensory techniques for teaching ma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951" y="5059809"/>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ow to use manipulatives to enhance primary maths lessons - Hope Blo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1090" y="1077253"/>
            <a:ext cx="232410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Choose your words and manipulatives carefully — keys for maths succes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3884" y="5059809"/>
            <a:ext cx="3933825" cy="116205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20-Bead Sensory Rekenrek - Count to 20 - Learning Resourc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1451" y="5209316"/>
            <a:ext cx="3328670" cy="16486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p:nvPr/>
        </p:nvPicPr>
        <p:blipFill>
          <a:blip r:embed="rId10" cstate="print">
            <a:extLst>
              <a:ext uri="{28A0092B-C50C-407E-A947-70E740481C1C}">
                <a14:useLocalDpi xmlns:a14="http://schemas.microsoft.com/office/drawing/2010/main" val="0"/>
              </a:ext>
            </a:extLst>
          </a:blip>
          <a:stretch>
            <a:fillRect/>
          </a:stretch>
        </p:blipFill>
        <p:spPr>
          <a:xfrm>
            <a:off x="10910080" y="5589255"/>
            <a:ext cx="998220" cy="1070754"/>
          </a:xfrm>
          <a:prstGeom prst="rect">
            <a:avLst/>
          </a:prstGeom>
        </p:spPr>
      </p:pic>
      <p:pic>
        <p:nvPicPr>
          <p:cNvPr id="3" name="Picture 2"/>
          <p:cNvPicPr>
            <a:picLocks noChangeAspect="1"/>
          </p:cNvPicPr>
          <p:nvPr/>
        </p:nvPicPr>
        <p:blipFill>
          <a:blip r:embed="rId11"/>
          <a:stretch>
            <a:fillRect/>
          </a:stretch>
        </p:blipFill>
        <p:spPr>
          <a:xfrm>
            <a:off x="7853623" y="1046051"/>
            <a:ext cx="3840011" cy="3840011"/>
          </a:xfrm>
          <a:prstGeom prst="rect">
            <a:avLst/>
          </a:prstGeom>
        </p:spPr>
      </p:pic>
    </p:spTree>
    <p:extLst>
      <p:ext uri="{BB962C8B-B14F-4D97-AF65-F5344CB8AC3E}">
        <p14:creationId xmlns:p14="http://schemas.microsoft.com/office/powerpoint/2010/main" val="2030948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692" y="1430005"/>
            <a:ext cx="11878886" cy="6718121"/>
          </a:xfrm>
          <a:prstGeom prst="rect">
            <a:avLst/>
          </a:prstGeom>
        </p:spPr>
        <p:txBody>
          <a:bodyPr wrap="square">
            <a:spAutoFit/>
          </a:bodyPr>
          <a:lstStyle/>
          <a:p>
            <a:pPr marL="285750" indent="-285750">
              <a:lnSpc>
                <a:spcPct val="120000"/>
              </a:lnSpc>
              <a:buFont typeface="Arial" panose="020B0604020202020204" pitchFamily="34" charset="0"/>
              <a:buChar char="•"/>
              <a:defRPr/>
            </a:pPr>
            <a:r>
              <a:rPr lang="en-US" altLang="en-US" sz="3200" dirty="0">
                <a:latin typeface="SassoonPrimaryInfant" pitchFamily="2" charset="0"/>
                <a:cs typeface="Calibri" panose="020F0502020204030204" pitchFamily="34" charset="0"/>
              </a:rPr>
              <a:t>Point out that </a:t>
            </a:r>
            <a:r>
              <a:rPr lang="en-US" altLang="en-US" sz="3200" dirty="0" err="1">
                <a:latin typeface="SassoonPrimaryInfant" pitchFamily="2" charset="0"/>
                <a:cs typeface="Calibri" panose="020F0502020204030204" pitchFamily="34" charset="0"/>
              </a:rPr>
              <a:t>Maths</a:t>
            </a:r>
            <a:r>
              <a:rPr lang="en-US" altLang="en-US" sz="3200" dirty="0">
                <a:latin typeface="SassoonPrimaryInfant" pitchFamily="2" charset="0"/>
                <a:cs typeface="Calibri" panose="020F0502020204030204" pitchFamily="34" charset="0"/>
              </a:rPr>
              <a:t> is all around us in everyday life. Include your child in activities involving numbers and measuring, such as shopping, cooking and travelling – telling the time, managing money etc...</a:t>
            </a:r>
          </a:p>
          <a:p>
            <a:pPr>
              <a:lnSpc>
                <a:spcPct val="120000"/>
              </a:lnSpc>
              <a:defRPr/>
            </a:pPr>
            <a:endParaRPr lang="en-US" altLang="en-US" sz="3200" dirty="0">
              <a:latin typeface="SassoonPrimaryInfant" pitchFamily="2" charset="0"/>
              <a:cs typeface="Calibri" panose="020F0502020204030204" pitchFamily="34" charset="0"/>
            </a:endParaRPr>
          </a:p>
          <a:p>
            <a:pPr marL="285750" indent="-285750">
              <a:lnSpc>
                <a:spcPct val="120000"/>
              </a:lnSpc>
              <a:buFont typeface="Arial" panose="020B0604020202020204" pitchFamily="34" charset="0"/>
              <a:buChar char="•"/>
              <a:defRPr/>
            </a:pPr>
            <a:r>
              <a:rPr lang="en-GB" sz="3200" dirty="0">
                <a:latin typeface="SassoonPrimaryInfant" pitchFamily="2" charset="0"/>
              </a:rPr>
              <a:t>When you look around, everything is made out of shapes. Children could identify car wheels as circles, windows as rectangles and even tiles as hexagons or whatever shape they may be!</a:t>
            </a:r>
            <a:endParaRPr lang="en-US" altLang="en-US" sz="3200" dirty="0">
              <a:latin typeface="SassoonPrimaryInfant" pitchFamily="2" charset="0"/>
              <a:cs typeface="Calibri" panose="020F0502020204030204" pitchFamily="34" charset="0"/>
            </a:endParaRPr>
          </a:p>
          <a:p>
            <a:pPr>
              <a:lnSpc>
                <a:spcPct val="120000"/>
              </a:lnSpc>
              <a:defRPr/>
            </a:pPr>
            <a:r>
              <a:rPr lang="en-US" altLang="en-US" sz="3200" dirty="0">
                <a:latin typeface="SassoonPrimaryInfant" pitchFamily="2" charset="0"/>
                <a:cs typeface="Calibri" panose="020F0502020204030204" pitchFamily="34" charset="0"/>
              </a:rPr>
              <a:t> </a:t>
            </a:r>
          </a:p>
          <a:p>
            <a:pPr>
              <a:lnSpc>
                <a:spcPct val="120000"/>
              </a:lnSpc>
              <a:defRPr/>
            </a:pPr>
            <a:endParaRPr lang="en-GB" dirty="0"/>
          </a:p>
          <a:p>
            <a:pPr>
              <a:lnSpc>
                <a:spcPct val="120000"/>
              </a:lnSpc>
              <a:defRPr/>
            </a:pPr>
            <a:endParaRPr lang="en-US" altLang="en-US" dirty="0">
              <a:latin typeface="Calibri" panose="020F0502020204030204" pitchFamily="34" charset="0"/>
              <a:cs typeface="Calibri" panose="020F0502020204030204" pitchFamily="34" charset="0"/>
            </a:endParaRPr>
          </a:p>
          <a:p>
            <a:pPr marL="285750" indent="-285750">
              <a:lnSpc>
                <a:spcPct val="120000"/>
              </a:lnSpc>
              <a:buFont typeface="Arial" panose="020B0604020202020204" pitchFamily="34" charset="0"/>
              <a:buChar char="•"/>
              <a:defRPr/>
            </a:pPr>
            <a:endParaRPr lang="en-US" altLang="en-US" dirty="0">
              <a:latin typeface="Calibri" panose="020F0502020204030204" pitchFamily="34" charset="0"/>
              <a:cs typeface="Calibri" panose="020F0502020204030204" pitchFamily="34" charset="0"/>
            </a:endParaRPr>
          </a:p>
          <a:p>
            <a:pPr>
              <a:lnSpc>
                <a:spcPct val="120000"/>
              </a:lnSpc>
              <a:defRPr/>
            </a:pPr>
            <a:endParaRPr lang="en-US" altLang="en-US" dirty="0">
              <a:latin typeface="Calibri" panose="020F0502020204030204" pitchFamily="34" charset="0"/>
              <a:cs typeface="Calibri" panose="020F0502020204030204" pitchFamily="34" charset="0"/>
            </a:endParaRPr>
          </a:p>
        </p:txBody>
      </p:sp>
      <p:sp>
        <p:nvSpPr>
          <p:cNvPr id="6" name="Rectangle 5"/>
          <p:cNvSpPr/>
          <p:nvPr/>
        </p:nvSpPr>
        <p:spPr>
          <a:xfrm>
            <a:off x="3727858" y="339221"/>
            <a:ext cx="4958409" cy="523220"/>
          </a:xfrm>
          <a:prstGeom prst="rect">
            <a:avLst/>
          </a:prstGeom>
        </p:spPr>
        <p:txBody>
          <a:bodyPr wrap="none">
            <a:spAutoFit/>
          </a:bodyPr>
          <a:lstStyle/>
          <a:p>
            <a:pPr>
              <a:defRPr/>
            </a:pPr>
            <a:r>
              <a:rPr lang="en-GB" altLang="en-US" sz="2800" b="1" kern="0" dirty="0">
                <a:solidFill>
                  <a:schemeClr val="tx1">
                    <a:lumMod val="95000"/>
                    <a:lumOff val="5000"/>
                  </a:schemeClr>
                </a:solidFill>
                <a:latin typeface="SassoonPrimaryInfant" pitchFamily="2" charset="0"/>
              </a:rPr>
              <a:t>Helping your child at home</a:t>
            </a:r>
            <a:r>
              <a:rPr lang="en-GB" altLang="en-US" sz="2800" b="1" kern="0" dirty="0">
                <a:solidFill>
                  <a:schemeClr val="tx1">
                    <a:lumMod val="95000"/>
                    <a:lumOff val="5000"/>
                  </a:schemeClr>
                </a:solidFill>
              </a:rPr>
              <a:t>…</a:t>
            </a:r>
            <a:endParaRPr lang="en-US" altLang="en-US" sz="2800" kern="0" dirty="0">
              <a:solidFill>
                <a:schemeClr val="tx1">
                  <a:lumMod val="95000"/>
                  <a:lumOff val="5000"/>
                </a:schemeClr>
              </a:solidFill>
            </a:endParaRPr>
          </a:p>
        </p:txBody>
      </p:sp>
      <p:pic>
        <p:nvPicPr>
          <p:cNvPr id="7" name="Picture 1"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9568" y="0"/>
            <a:ext cx="21336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10908722" y="174235"/>
            <a:ext cx="998220" cy="1070754"/>
          </a:xfrm>
          <a:prstGeom prst="rect">
            <a:avLst/>
          </a:prstGeom>
        </p:spPr>
      </p:pic>
    </p:spTree>
    <p:extLst>
      <p:ext uri="{BB962C8B-B14F-4D97-AF65-F5344CB8AC3E}">
        <p14:creationId xmlns:p14="http://schemas.microsoft.com/office/powerpoint/2010/main" val="3610179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ard game with dice and cards&#10;&#10;AI-generated content may be incorrect.">
            <a:extLst>
              <a:ext uri="{FF2B5EF4-FFF2-40B4-BE49-F238E27FC236}">
                <a16:creationId xmlns:a16="http://schemas.microsoft.com/office/drawing/2014/main" id="{4B796519-6593-EC09-CD43-26BCB94C4C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3875" y="3746423"/>
            <a:ext cx="4418286" cy="2937342"/>
          </a:xfrm>
          <a:prstGeom prst="rect">
            <a:avLst/>
          </a:prstGeom>
        </p:spPr>
      </p:pic>
      <p:sp>
        <p:nvSpPr>
          <p:cNvPr id="3" name="TextBox 2">
            <a:extLst>
              <a:ext uri="{FF2B5EF4-FFF2-40B4-BE49-F238E27FC236}">
                <a16:creationId xmlns:a16="http://schemas.microsoft.com/office/drawing/2014/main" id="{20E8D003-C6B9-AD6C-A99A-2E6F6E831B3D}"/>
              </a:ext>
            </a:extLst>
          </p:cNvPr>
          <p:cNvSpPr txBox="1"/>
          <p:nvPr/>
        </p:nvSpPr>
        <p:spPr>
          <a:xfrm>
            <a:off x="420415" y="174235"/>
            <a:ext cx="10625958" cy="4204036"/>
          </a:xfrm>
          <a:prstGeom prst="rect">
            <a:avLst/>
          </a:prstGeom>
          <a:noFill/>
        </p:spPr>
        <p:txBody>
          <a:bodyPr wrap="square">
            <a:spAutoFit/>
          </a:bodyPr>
          <a:lstStyle/>
          <a:p>
            <a:pPr marL="285750" indent="-285750">
              <a:lnSpc>
                <a:spcPct val="120000"/>
              </a:lnSpc>
              <a:buFont typeface="Arial" panose="020B0604020202020204" pitchFamily="34" charset="0"/>
              <a:buChar char="•"/>
              <a:defRPr/>
            </a:pPr>
            <a:r>
              <a:rPr lang="en-GB" sz="3200" dirty="0">
                <a:latin typeface="SassoonPrimaryInfant" pitchFamily="2" charset="0"/>
              </a:rPr>
              <a:t>Games are a great way to bond with your children, but also many games use mathematical and logical skills that your children will need in later life. Even a simple jigsaw puzzle helps children to develop logical and spatial awareness skills. Furthermore, games like snakes and ladders enable children to count the rolls of the dice, which helps develop their counting skills.</a:t>
            </a:r>
          </a:p>
        </p:txBody>
      </p:sp>
    </p:spTree>
    <p:extLst>
      <p:ext uri="{BB962C8B-B14F-4D97-AF65-F5344CB8AC3E}">
        <p14:creationId xmlns:p14="http://schemas.microsoft.com/office/powerpoint/2010/main" val="1971250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a:latin typeface="SassoonPrimaryInfant" pitchFamily="2" charset="0"/>
              </a:rPr>
              <a:t>Mastery – What is it?</a:t>
            </a:r>
          </a:p>
        </p:txBody>
      </p:sp>
      <p:sp>
        <p:nvSpPr>
          <p:cNvPr id="3" name="Content Placeholder 2"/>
          <p:cNvSpPr>
            <a:spLocks noGrp="1"/>
          </p:cNvSpPr>
          <p:nvPr>
            <p:ph idx="1"/>
          </p:nvPr>
        </p:nvSpPr>
        <p:spPr/>
        <p:txBody>
          <a:bodyPr/>
          <a:lstStyle/>
          <a:p>
            <a:pPr marL="0" indent="0">
              <a:buNone/>
            </a:pPr>
            <a:r>
              <a:rPr lang="en-GB" dirty="0">
                <a:latin typeface="SassoonPrimaryInfant" pitchFamily="2" charset="0"/>
              </a:rPr>
              <a:t>Mastery in Maths is being able to understand and apply knowledge to different contexts and situations. </a:t>
            </a:r>
          </a:p>
          <a:p>
            <a:pPr marL="0" indent="0">
              <a:buNone/>
            </a:pPr>
            <a:endParaRPr lang="en-GB" dirty="0">
              <a:latin typeface="SassoonPrimaryInfant" pitchFamily="2" charset="0"/>
            </a:endParaRPr>
          </a:p>
          <a:p>
            <a:pPr marL="0" indent="0">
              <a:buNone/>
            </a:pPr>
            <a:r>
              <a:rPr lang="en-GB" dirty="0">
                <a:latin typeface="SassoonPrimaryInfant" pitchFamily="2" charset="0"/>
              </a:rPr>
              <a:t>It can also be explaining thought processes, as well as, proving and giving reasons for answers. </a:t>
            </a:r>
          </a:p>
          <a:p>
            <a:pPr marL="0" indent="0">
              <a:buNone/>
            </a:pPr>
            <a:endParaRPr lang="en-GB" dirty="0">
              <a:latin typeface="SassoonPrimaryInfant" pitchFamily="2" charset="0"/>
            </a:endParaRPr>
          </a:p>
          <a:p>
            <a:pPr marL="0" indent="0">
              <a:buNone/>
            </a:pPr>
            <a:r>
              <a:rPr lang="en-GB" dirty="0">
                <a:latin typeface="SassoonPrimaryInfant" pitchFamily="2" charset="0"/>
              </a:rPr>
              <a:t>This approach aims to broaden children’s understanding of a concept, enabling them to use what they know in new situations. </a:t>
            </a: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11058352" y="152026"/>
            <a:ext cx="998220" cy="1070754"/>
          </a:xfrm>
          <a:prstGeom prst="rect">
            <a:avLst/>
          </a:prstGeom>
        </p:spPr>
      </p:pic>
    </p:spTree>
    <p:extLst>
      <p:ext uri="{BB962C8B-B14F-4D97-AF65-F5344CB8AC3E}">
        <p14:creationId xmlns:p14="http://schemas.microsoft.com/office/powerpoint/2010/main" val="3022787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3135" y="420414"/>
            <a:ext cx="11521440" cy="5299912"/>
          </a:xfrm>
          <a:prstGeom prst="rect">
            <a:avLst/>
          </a:prstGeom>
        </p:spPr>
        <p:txBody>
          <a:bodyPr wrap="square">
            <a:spAutoFit/>
          </a:bodyPr>
          <a:lstStyle/>
          <a:p>
            <a:pPr marL="285750" indent="-285750">
              <a:lnSpc>
                <a:spcPct val="120000"/>
              </a:lnSpc>
              <a:buFont typeface="Arial" panose="020B0604020202020204" pitchFamily="34" charset="0"/>
              <a:buChar char="•"/>
              <a:defRPr/>
            </a:pPr>
            <a:endParaRPr lang="en-US" altLang="en-US" sz="2400" dirty="0">
              <a:latin typeface="SassoonPrimaryInfant" pitchFamily="2" charset="0"/>
              <a:cs typeface="Calibri" panose="020F0502020204030204" pitchFamily="34" charset="0"/>
            </a:endParaRPr>
          </a:p>
          <a:p>
            <a:pPr marL="285750" indent="-285750">
              <a:lnSpc>
                <a:spcPct val="120000"/>
              </a:lnSpc>
              <a:buFont typeface="Arial" panose="020B0604020202020204" pitchFamily="34" charset="0"/>
              <a:buChar char="•"/>
              <a:defRPr/>
            </a:pPr>
            <a:r>
              <a:rPr lang="en-US" altLang="en-US" sz="2400" dirty="0">
                <a:latin typeface="SassoonPrimaryInfant" pitchFamily="2" charset="0"/>
                <a:cs typeface="Calibri" panose="020F0502020204030204" pitchFamily="34" charset="0"/>
              </a:rPr>
              <a:t>Find out more about our work on the school website or at : </a:t>
            </a:r>
            <a:r>
              <a:rPr lang="en-US" altLang="en-US" sz="2400" dirty="0">
                <a:latin typeface="SassoonPrimaryInfant" pitchFamily="2" charset="0"/>
                <a:cs typeface="Calibri" panose="020F0502020204030204" pitchFamily="34" charset="0"/>
                <a:hlinkClick r:id="rId2"/>
              </a:rPr>
              <a:t>www.whiterosemaths.com</a:t>
            </a:r>
            <a:r>
              <a:rPr lang="en-US" altLang="en-US" sz="2400" dirty="0">
                <a:latin typeface="SassoonPrimaryInfant" pitchFamily="2" charset="0"/>
                <a:cs typeface="Calibri" panose="020F0502020204030204" pitchFamily="34" charset="0"/>
              </a:rPr>
              <a:t> </a:t>
            </a:r>
          </a:p>
          <a:p>
            <a:pPr marL="285750" indent="-285750">
              <a:lnSpc>
                <a:spcPct val="120000"/>
              </a:lnSpc>
              <a:buFont typeface="Arial" panose="020B0604020202020204" pitchFamily="34" charset="0"/>
              <a:buChar char="•"/>
              <a:defRPr/>
            </a:pPr>
            <a:endParaRPr lang="en-US" altLang="en-US" sz="2400" dirty="0">
              <a:latin typeface="SassoonPrimaryInfant" pitchFamily="2" charset="0"/>
              <a:cs typeface="Calibri" panose="020F0502020204030204" pitchFamily="34" charset="0"/>
            </a:endParaRPr>
          </a:p>
          <a:p>
            <a:pPr marL="285750" indent="-285750">
              <a:lnSpc>
                <a:spcPct val="120000"/>
              </a:lnSpc>
              <a:buFont typeface="Arial" panose="020B0604020202020204" pitchFamily="34" charset="0"/>
              <a:buChar char="•"/>
              <a:defRPr/>
            </a:pPr>
            <a:r>
              <a:rPr lang="en-US" altLang="en-US" sz="2400" dirty="0">
                <a:latin typeface="SassoonPrimaryInfant" pitchFamily="2" charset="0"/>
                <a:cs typeface="Calibri" panose="020F0502020204030204" pitchFamily="34" charset="0"/>
              </a:rPr>
              <a:t>Download the White Rose ‘1-Minute </a:t>
            </a:r>
            <a:r>
              <a:rPr lang="en-US" altLang="en-US" sz="2400" dirty="0" err="1">
                <a:latin typeface="SassoonPrimaryInfant" pitchFamily="2" charset="0"/>
                <a:cs typeface="Calibri" panose="020F0502020204030204" pitchFamily="34" charset="0"/>
              </a:rPr>
              <a:t>Maths</a:t>
            </a:r>
            <a:r>
              <a:rPr lang="en-US" altLang="en-US" sz="2400" dirty="0">
                <a:latin typeface="SassoonPrimaryInfant" pitchFamily="2" charset="0"/>
                <a:cs typeface="Calibri" panose="020F0502020204030204" pitchFamily="34" charset="0"/>
              </a:rPr>
              <a:t>’ app </a:t>
            </a:r>
          </a:p>
          <a:p>
            <a:pPr>
              <a:lnSpc>
                <a:spcPct val="120000"/>
              </a:lnSpc>
              <a:defRPr/>
            </a:pPr>
            <a:r>
              <a:rPr lang="en-US" altLang="en-US" sz="2400" dirty="0">
                <a:latin typeface="SassoonPrimaryInfant" pitchFamily="2" charset="0"/>
                <a:cs typeface="Calibri" panose="020F0502020204030204" pitchFamily="34" charset="0"/>
              </a:rPr>
              <a:t>– great for fluency in number facts and FREE. </a:t>
            </a:r>
          </a:p>
          <a:p>
            <a:pPr>
              <a:lnSpc>
                <a:spcPct val="120000"/>
              </a:lnSpc>
              <a:defRPr/>
            </a:pPr>
            <a:endParaRPr lang="en-US" sz="2400" dirty="0">
              <a:latin typeface="SassoonPrimaryInfant" pitchFamily="2" charset="0"/>
              <a:cs typeface="Calibri" panose="020F0502020204030204" pitchFamily="34" charset="0"/>
            </a:endParaRPr>
          </a:p>
          <a:p>
            <a:pPr>
              <a:lnSpc>
                <a:spcPct val="120000"/>
              </a:lnSpc>
              <a:defRPr/>
            </a:pPr>
            <a:endParaRPr lang="en-US" sz="2400" dirty="0">
              <a:latin typeface="SassoonPrimaryInfant" pitchFamily="2" charset="0"/>
              <a:cs typeface="Calibri" panose="020F0502020204030204" pitchFamily="34" charset="0"/>
            </a:endParaRPr>
          </a:p>
          <a:p>
            <a:pPr>
              <a:lnSpc>
                <a:spcPct val="120000"/>
              </a:lnSpc>
              <a:defRPr/>
            </a:pPr>
            <a:r>
              <a:rPr lang="en-GB" sz="2400" dirty="0">
                <a:latin typeface="SassoonPrimaryInfant" pitchFamily="2" charset="0"/>
              </a:rPr>
              <a:t>Thank you for attending – if you have any questions then</a:t>
            </a:r>
          </a:p>
          <a:p>
            <a:pPr>
              <a:lnSpc>
                <a:spcPct val="120000"/>
              </a:lnSpc>
              <a:defRPr/>
            </a:pPr>
            <a:r>
              <a:rPr lang="en-GB" sz="2400" dirty="0">
                <a:latin typeface="SassoonPrimaryInfant" pitchFamily="2" charset="0"/>
              </a:rPr>
              <a:t>please do get in touch with the class teacher, Mr Burnett, </a:t>
            </a:r>
          </a:p>
          <a:p>
            <a:pPr>
              <a:lnSpc>
                <a:spcPct val="120000"/>
              </a:lnSpc>
              <a:defRPr/>
            </a:pPr>
            <a:r>
              <a:rPr lang="en-GB" sz="2400" dirty="0">
                <a:latin typeface="SassoonPrimaryInfant" pitchFamily="2" charset="0"/>
              </a:rPr>
              <a:t>our Maths Lead or visit the curriculum section on our</a:t>
            </a:r>
          </a:p>
          <a:p>
            <a:pPr>
              <a:lnSpc>
                <a:spcPct val="120000"/>
              </a:lnSpc>
              <a:defRPr/>
            </a:pPr>
            <a:r>
              <a:rPr lang="en-GB" sz="2400" dirty="0">
                <a:latin typeface="SassoonPrimaryInfant" pitchFamily="2" charset="0"/>
              </a:rPr>
              <a:t>website and follow the links to maths</a:t>
            </a:r>
            <a:r>
              <a:rPr lang="en-GB" dirty="0"/>
              <a:t>.</a:t>
            </a:r>
          </a:p>
          <a:p>
            <a:pPr>
              <a:lnSpc>
                <a:spcPct val="120000"/>
              </a:lnSpc>
              <a:defRPr/>
            </a:pPr>
            <a:endParaRPr lang="en-US" altLang="en-US"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9872" y="2104655"/>
            <a:ext cx="1200495" cy="1072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10552" y="1432649"/>
            <a:ext cx="1271847" cy="70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a:xfrm>
            <a:off x="11083289" y="5722260"/>
            <a:ext cx="998220" cy="1070754"/>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t="618" r="29158" b="-1"/>
          <a:stretch/>
        </p:blipFill>
        <p:spPr>
          <a:xfrm rot="5400000">
            <a:off x="7751895" y="3065979"/>
            <a:ext cx="3246715" cy="3416072"/>
          </a:xfrm>
          <a:prstGeom prst="rect">
            <a:avLst/>
          </a:prstGeom>
        </p:spPr>
      </p:pic>
    </p:spTree>
    <p:extLst>
      <p:ext uri="{BB962C8B-B14F-4D97-AF65-F5344CB8AC3E}">
        <p14:creationId xmlns:p14="http://schemas.microsoft.com/office/powerpoint/2010/main" val="2895327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a:latin typeface="SassoonPrimaryInfant" pitchFamily="2" charset="0"/>
              </a:rPr>
              <a:t>Stages of Mastery</a:t>
            </a:r>
          </a:p>
        </p:txBody>
      </p:sp>
      <p:sp>
        <p:nvSpPr>
          <p:cNvPr id="3" name="Content Placeholder 2"/>
          <p:cNvSpPr>
            <a:spLocks noGrp="1"/>
          </p:cNvSpPr>
          <p:nvPr>
            <p:ph idx="1"/>
          </p:nvPr>
        </p:nvSpPr>
        <p:spPr/>
        <p:txBody>
          <a:bodyPr/>
          <a:lstStyle/>
          <a:p>
            <a:r>
              <a:rPr lang="en-GB" b="1" dirty="0">
                <a:latin typeface="SassoonPrimaryInfant" pitchFamily="2" charset="0"/>
              </a:rPr>
              <a:t>Fluency </a:t>
            </a:r>
            <a:r>
              <a:rPr lang="en-GB" dirty="0">
                <a:latin typeface="SassoonPrimaryInfant" pitchFamily="2" charset="0"/>
              </a:rPr>
              <a:t>in Maths happens when children can answer questions accurately using recall of Mathematical facts.</a:t>
            </a:r>
            <a:endParaRPr lang="en-GB" b="1" dirty="0">
              <a:latin typeface="SassoonPrimaryInfant" pitchFamily="2" charset="0"/>
            </a:endParaRPr>
          </a:p>
          <a:p>
            <a:pPr marL="0" indent="0">
              <a:buNone/>
            </a:pPr>
            <a:endParaRPr lang="en-GB" dirty="0">
              <a:latin typeface="SassoonPrimaryInfant" pitchFamily="2" charset="0"/>
            </a:endParaRPr>
          </a:p>
          <a:p>
            <a:r>
              <a:rPr lang="en-GB" b="1" dirty="0">
                <a:latin typeface="SassoonPrimaryInfant" pitchFamily="2" charset="0"/>
              </a:rPr>
              <a:t>Reasoning </a:t>
            </a:r>
            <a:r>
              <a:rPr lang="en-GB" dirty="0">
                <a:latin typeface="SassoonPrimaryInfant" pitchFamily="2" charset="0"/>
              </a:rPr>
              <a:t>is when a child can explain what they have done and why, or prove that something is or isn’t correct.</a:t>
            </a:r>
            <a:endParaRPr lang="en-GB" b="1" dirty="0">
              <a:latin typeface="SassoonPrimaryInfant" pitchFamily="2" charset="0"/>
            </a:endParaRPr>
          </a:p>
          <a:p>
            <a:pPr marL="0" indent="0">
              <a:buNone/>
            </a:pPr>
            <a:endParaRPr lang="en-GB" dirty="0">
              <a:latin typeface="SassoonPrimaryInfant" pitchFamily="2" charset="0"/>
            </a:endParaRPr>
          </a:p>
          <a:p>
            <a:r>
              <a:rPr lang="en-GB" b="1" dirty="0">
                <a:latin typeface="SassoonPrimaryInfant" pitchFamily="2" charset="0"/>
              </a:rPr>
              <a:t>Problem solving </a:t>
            </a:r>
            <a:r>
              <a:rPr lang="en-GB" dirty="0">
                <a:latin typeface="SassoonPrimaryInfant" pitchFamily="2" charset="0"/>
              </a:rPr>
              <a:t>is applying their knowledge and understanding to multi-step problems.</a:t>
            </a:r>
            <a:endParaRPr lang="en-GB" b="1" dirty="0">
              <a:latin typeface="SassoonPrimaryInfant" pitchFamily="2" charset="0"/>
            </a:endParaRP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11033413" y="152026"/>
            <a:ext cx="998220" cy="1070754"/>
          </a:xfrm>
          <a:prstGeom prst="rect">
            <a:avLst/>
          </a:prstGeom>
        </p:spPr>
      </p:pic>
    </p:spTree>
    <p:extLst>
      <p:ext uri="{BB962C8B-B14F-4D97-AF65-F5344CB8AC3E}">
        <p14:creationId xmlns:p14="http://schemas.microsoft.com/office/powerpoint/2010/main" val="417400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0178362-3BE0-37B6-482F-F8B29B108FA0}"/>
              </a:ext>
            </a:extLst>
          </p:cNvPr>
          <p:cNvGrpSpPr/>
          <p:nvPr/>
        </p:nvGrpSpPr>
        <p:grpSpPr>
          <a:xfrm>
            <a:off x="3529202" y="366623"/>
            <a:ext cx="7733747" cy="6124754"/>
            <a:chOff x="2051384" y="334776"/>
            <a:chExt cx="7733747" cy="6124754"/>
          </a:xfrm>
        </p:grpSpPr>
        <p:sp>
          <p:nvSpPr>
            <p:cNvPr id="2" name="TextBox 1">
              <a:extLst>
                <a:ext uri="{FF2B5EF4-FFF2-40B4-BE49-F238E27FC236}">
                  <a16:creationId xmlns:a16="http://schemas.microsoft.com/office/drawing/2014/main" id="{AC3949D0-4F89-C4A1-1633-263D0672863A}"/>
                </a:ext>
              </a:extLst>
            </p:cNvPr>
            <p:cNvSpPr txBox="1"/>
            <p:nvPr/>
          </p:nvSpPr>
          <p:spPr>
            <a:xfrm>
              <a:off x="2051384" y="334776"/>
              <a:ext cx="7733747" cy="6124754"/>
            </a:xfrm>
            <a:prstGeom prst="rect">
              <a:avLst/>
            </a:prstGeom>
            <a:noFill/>
          </p:spPr>
          <p:txBody>
            <a:bodyPr wrap="square" rtlCol="0">
              <a:spAutoFit/>
            </a:bodyPr>
            <a:lstStyle/>
            <a:p>
              <a:pPr marL="514350" indent="-514350">
                <a:buAutoNum type="arabicParenR"/>
              </a:pPr>
              <a:r>
                <a:rPr lang="en-GB" sz="2800" dirty="0">
                  <a:latin typeface="Comic Sans MS" panose="030F0702030302020204" pitchFamily="66" charset="0"/>
                </a:rPr>
                <a:t>Which is longer?</a:t>
              </a:r>
            </a:p>
            <a:p>
              <a:endParaRPr lang="en-GB" sz="2800" dirty="0">
                <a:latin typeface="Comic Sans MS" panose="030F0702030302020204" pitchFamily="66" charset="0"/>
              </a:endParaRPr>
            </a:p>
            <a:p>
              <a:endParaRPr lang="en-GB" sz="2800" dirty="0">
                <a:latin typeface="Comic Sans MS" panose="030F0702030302020204" pitchFamily="66" charset="0"/>
              </a:endParaRPr>
            </a:p>
            <a:p>
              <a:endParaRPr lang="en-GB" sz="2800" dirty="0">
                <a:latin typeface="Comic Sans MS" panose="030F0702030302020204" pitchFamily="66" charset="0"/>
              </a:endParaRPr>
            </a:p>
            <a:p>
              <a:endParaRPr lang="en-GB" sz="2800" dirty="0">
                <a:latin typeface="Comic Sans MS" panose="030F0702030302020204" pitchFamily="66" charset="0"/>
              </a:endParaRPr>
            </a:p>
            <a:p>
              <a:r>
                <a:rPr lang="en-GB" sz="2800" dirty="0">
                  <a:latin typeface="Comic Sans MS" panose="030F0702030302020204" pitchFamily="66" charset="0"/>
                </a:rPr>
                <a:t>2) Which is taller?</a:t>
              </a:r>
            </a:p>
            <a:p>
              <a:endParaRPr lang="en-GB" sz="2800" dirty="0">
                <a:latin typeface="Comic Sans MS" panose="030F0702030302020204" pitchFamily="66" charset="0"/>
              </a:endParaRPr>
            </a:p>
            <a:p>
              <a:endParaRPr lang="en-GB" sz="2800" dirty="0">
                <a:latin typeface="Comic Sans MS" panose="030F0702030302020204" pitchFamily="66" charset="0"/>
              </a:endParaRPr>
            </a:p>
            <a:p>
              <a:endParaRPr lang="en-GB" sz="2800" dirty="0">
                <a:latin typeface="Comic Sans MS" panose="030F0702030302020204" pitchFamily="66" charset="0"/>
              </a:endParaRPr>
            </a:p>
            <a:p>
              <a:r>
                <a:rPr lang="en-GB" sz="2800" dirty="0">
                  <a:latin typeface="Comic Sans MS" panose="030F0702030302020204" pitchFamily="66" charset="0"/>
                </a:rPr>
                <a:t>3) Who is shorter?</a:t>
              </a:r>
            </a:p>
            <a:p>
              <a:endParaRPr lang="en-GB" sz="2800" dirty="0">
                <a:latin typeface="Comic Sans MS" panose="030F0702030302020204" pitchFamily="66" charset="0"/>
              </a:endParaRPr>
            </a:p>
            <a:p>
              <a:endParaRPr lang="en-GB" sz="2800" dirty="0">
                <a:latin typeface="Comic Sans MS" panose="030F0702030302020204" pitchFamily="66" charset="0"/>
              </a:endParaRPr>
            </a:p>
            <a:p>
              <a:endParaRPr lang="en-GB" sz="2800" dirty="0">
                <a:latin typeface="Comic Sans MS" panose="030F0702030302020204" pitchFamily="66" charset="0"/>
              </a:endParaRPr>
            </a:p>
            <a:p>
              <a:endParaRPr lang="en-GB" sz="2800" dirty="0">
                <a:latin typeface="Comic Sans MS" panose="030F0702030302020204" pitchFamily="66" charset="0"/>
              </a:endParaRPr>
            </a:p>
          </p:txBody>
        </p:sp>
        <p:pic>
          <p:nvPicPr>
            <p:cNvPr id="3" name="Picture 2" descr="Shape, background pattern, arrow&#10;&#10;Description automatically generated">
              <a:extLst>
                <a:ext uri="{FF2B5EF4-FFF2-40B4-BE49-F238E27FC236}">
                  <a16:creationId xmlns:a16="http://schemas.microsoft.com/office/drawing/2014/main" id="{25521F54-4D78-423C-FBB9-B3080ED2F492}"/>
                </a:ext>
              </a:extLst>
            </p:cNvPr>
            <p:cNvPicPr>
              <a:picLocks noChangeAspect="1"/>
            </p:cNvPicPr>
            <p:nvPr/>
          </p:nvPicPr>
          <p:blipFill>
            <a:blip r:embed="rId2"/>
            <a:stretch>
              <a:fillRect/>
            </a:stretch>
          </p:blipFill>
          <p:spPr>
            <a:xfrm rot="5400000">
              <a:off x="3805199" y="-281438"/>
              <a:ext cx="600638" cy="3003190"/>
            </a:xfrm>
            <a:prstGeom prst="rect">
              <a:avLst/>
            </a:prstGeom>
          </p:spPr>
        </p:pic>
        <p:pic>
          <p:nvPicPr>
            <p:cNvPr id="4" name="Picture 3" descr="Logo&#10;&#10;Description automatically generated with low confidence">
              <a:extLst>
                <a:ext uri="{FF2B5EF4-FFF2-40B4-BE49-F238E27FC236}">
                  <a16:creationId xmlns:a16="http://schemas.microsoft.com/office/drawing/2014/main" id="{B42FC652-075F-716A-8280-F97A791E36BF}"/>
                </a:ext>
              </a:extLst>
            </p:cNvPr>
            <p:cNvPicPr>
              <a:picLocks noChangeAspect="1"/>
            </p:cNvPicPr>
            <p:nvPr/>
          </p:nvPicPr>
          <p:blipFill rotWithShape="1">
            <a:blip r:embed="rId3"/>
            <a:srcRect l="28514" t="24023" r="25785" b="8348"/>
            <a:stretch/>
          </p:blipFill>
          <p:spPr>
            <a:xfrm>
              <a:off x="7900722" y="1573638"/>
              <a:ext cx="1382976" cy="2046586"/>
            </a:xfrm>
            <a:prstGeom prst="rect">
              <a:avLst/>
            </a:prstGeom>
          </p:spPr>
        </p:pic>
        <p:pic>
          <p:nvPicPr>
            <p:cNvPr id="5" name="Picture 4">
              <a:extLst>
                <a:ext uri="{FF2B5EF4-FFF2-40B4-BE49-F238E27FC236}">
                  <a16:creationId xmlns:a16="http://schemas.microsoft.com/office/drawing/2014/main" id="{E198A938-AD6C-FE17-A455-24538E038810}"/>
                </a:ext>
              </a:extLst>
            </p:cNvPr>
            <p:cNvPicPr>
              <a:picLocks noChangeAspect="1"/>
            </p:cNvPicPr>
            <p:nvPr/>
          </p:nvPicPr>
          <p:blipFill rotWithShape="1">
            <a:blip r:embed="rId4">
              <a:clrChange>
                <a:clrFrom>
                  <a:srgbClr val="FFFFFF"/>
                </a:clrFrom>
                <a:clrTo>
                  <a:srgbClr val="FFFFFF">
                    <a:alpha val="0"/>
                  </a:srgbClr>
                </a:clrTo>
              </a:clrChange>
            </a:blip>
            <a:srcRect l="44336" t="19237" r="35575" b="29114"/>
            <a:stretch/>
          </p:blipFill>
          <p:spPr>
            <a:xfrm rot="4275989">
              <a:off x="3550995" y="135109"/>
              <a:ext cx="1493148" cy="3272576"/>
            </a:xfrm>
            <a:prstGeom prst="rect">
              <a:avLst/>
            </a:prstGeom>
          </p:spPr>
        </p:pic>
        <p:pic>
          <p:nvPicPr>
            <p:cNvPr id="6" name="Picture 5" descr="A picture containing blur, light, silhouette&#10;&#10;Description automatically generated">
              <a:extLst>
                <a:ext uri="{FF2B5EF4-FFF2-40B4-BE49-F238E27FC236}">
                  <a16:creationId xmlns:a16="http://schemas.microsoft.com/office/drawing/2014/main" id="{A4555975-3474-60F8-0951-65E3B27FDCD1}"/>
                </a:ext>
              </a:extLst>
            </p:cNvPr>
            <p:cNvPicPr>
              <a:picLocks noChangeAspect="1"/>
            </p:cNvPicPr>
            <p:nvPr/>
          </p:nvPicPr>
          <p:blipFill>
            <a:blip r:embed="rId5"/>
            <a:stretch>
              <a:fillRect/>
            </a:stretch>
          </p:blipFill>
          <p:spPr>
            <a:xfrm>
              <a:off x="6422734" y="1921180"/>
              <a:ext cx="1744690" cy="1990421"/>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CB288161-CC0C-1D39-3958-B64CEA916AAD}"/>
                </a:ext>
              </a:extLst>
            </p:cNvPr>
            <p:cNvPicPr>
              <a:picLocks noChangeAspect="1"/>
            </p:cNvPicPr>
            <p:nvPr/>
          </p:nvPicPr>
          <p:blipFill>
            <a:blip r:embed="rId6"/>
            <a:stretch>
              <a:fillRect/>
            </a:stretch>
          </p:blipFill>
          <p:spPr>
            <a:xfrm>
              <a:off x="5636322" y="3465514"/>
              <a:ext cx="1151544" cy="2576099"/>
            </a:xfrm>
            <a:prstGeom prst="rect">
              <a:avLst/>
            </a:prstGeom>
          </p:spPr>
        </p:pic>
        <p:pic>
          <p:nvPicPr>
            <p:cNvPr id="8" name="Picture 7" descr="A cartoon of a person&#10;&#10;Description automatically generated with low confidence">
              <a:extLst>
                <a:ext uri="{FF2B5EF4-FFF2-40B4-BE49-F238E27FC236}">
                  <a16:creationId xmlns:a16="http://schemas.microsoft.com/office/drawing/2014/main" id="{DF82CFF5-1522-B15B-C23A-688DD47CEC53}"/>
                </a:ext>
              </a:extLst>
            </p:cNvPr>
            <p:cNvPicPr>
              <a:picLocks noChangeAspect="1"/>
            </p:cNvPicPr>
            <p:nvPr/>
          </p:nvPicPr>
          <p:blipFill>
            <a:blip r:embed="rId7"/>
            <a:stretch>
              <a:fillRect/>
            </a:stretch>
          </p:blipFill>
          <p:spPr>
            <a:xfrm>
              <a:off x="7021324" y="3964031"/>
              <a:ext cx="879399" cy="2093806"/>
            </a:xfrm>
            <a:prstGeom prst="rect">
              <a:avLst/>
            </a:prstGeom>
          </p:spPr>
        </p:pic>
        <p:sp>
          <p:nvSpPr>
            <p:cNvPr id="9" name="TextBox 8">
              <a:extLst>
                <a:ext uri="{FF2B5EF4-FFF2-40B4-BE49-F238E27FC236}">
                  <a16:creationId xmlns:a16="http://schemas.microsoft.com/office/drawing/2014/main" id="{A0206503-C7CF-113F-960B-A94A2AAECE79}"/>
                </a:ext>
              </a:extLst>
            </p:cNvPr>
            <p:cNvSpPr txBox="1"/>
            <p:nvPr/>
          </p:nvSpPr>
          <p:spPr>
            <a:xfrm>
              <a:off x="4608659" y="5453559"/>
              <a:ext cx="1550910" cy="461665"/>
            </a:xfrm>
            <a:prstGeom prst="rect">
              <a:avLst/>
            </a:prstGeom>
            <a:noFill/>
          </p:spPr>
          <p:txBody>
            <a:bodyPr wrap="square" rtlCol="0">
              <a:spAutoFit/>
            </a:bodyPr>
            <a:lstStyle/>
            <a:p>
              <a:pPr algn="ctr"/>
              <a:r>
                <a:rPr lang="en-GB" sz="2400" dirty="0">
                  <a:latin typeface="Comic Sans MS" panose="030F0702030302020204" pitchFamily="66" charset="0"/>
                </a:rPr>
                <a:t>Sam</a:t>
              </a:r>
            </a:p>
          </p:txBody>
        </p:sp>
        <p:sp>
          <p:nvSpPr>
            <p:cNvPr id="10" name="TextBox 9">
              <a:extLst>
                <a:ext uri="{FF2B5EF4-FFF2-40B4-BE49-F238E27FC236}">
                  <a16:creationId xmlns:a16="http://schemas.microsoft.com/office/drawing/2014/main" id="{D5FA215B-F0E4-281C-2A90-ABF5B3B2AD75}"/>
                </a:ext>
              </a:extLst>
            </p:cNvPr>
            <p:cNvSpPr txBox="1"/>
            <p:nvPr/>
          </p:nvSpPr>
          <p:spPr>
            <a:xfrm>
              <a:off x="7358724" y="5453559"/>
              <a:ext cx="1550910" cy="461665"/>
            </a:xfrm>
            <a:prstGeom prst="rect">
              <a:avLst/>
            </a:prstGeom>
            <a:noFill/>
          </p:spPr>
          <p:txBody>
            <a:bodyPr wrap="square" rtlCol="0">
              <a:spAutoFit/>
            </a:bodyPr>
            <a:lstStyle/>
            <a:p>
              <a:pPr algn="ctr"/>
              <a:r>
                <a:rPr lang="en-GB" sz="2400" dirty="0">
                  <a:latin typeface="Comic Sans MS" panose="030F0702030302020204" pitchFamily="66" charset="0"/>
                </a:rPr>
                <a:t>Jo</a:t>
              </a:r>
            </a:p>
          </p:txBody>
        </p:sp>
      </p:grpSp>
      <p:sp>
        <p:nvSpPr>
          <p:cNvPr id="13" name="TextBox 12">
            <a:extLst>
              <a:ext uri="{FF2B5EF4-FFF2-40B4-BE49-F238E27FC236}">
                <a16:creationId xmlns:a16="http://schemas.microsoft.com/office/drawing/2014/main" id="{4D9B065E-CBA6-3689-EC9C-3275AB1F5DFA}"/>
              </a:ext>
            </a:extLst>
          </p:cNvPr>
          <p:cNvSpPr txBox="1"/>
          <p:nvPr/>
        </p:nvSpPr>
        <p:spPr>
          <a:xfrm>
            <a:off x="481202" y="305447"/>
            <a:ext cx="2234289" cy="1384995"/>
          </a:xfrm>
          <a:prstGeom prst="rect">
            <a:avLst/>
          </a:prstGeom>
          <a:noFill/>
        </p:spPr>
        <p:txBody>
          <a:bodyPr wrap="square">
            <a:spAutoFit/>
          </a:bodyPr>
          <a:lstStyle/>
          <a:p>
            <a:r>
              <a:rPr lang="en-GB" sz="2800" b="1" dirty="0">
                <a:latin typeface="SassoonPrimaryInfant" pitchFamily="2" charset="0"/>
              </a:rPr>
              <a:t>Examples of Fluency questions</a:t>
            </a:r>
            <a:endParaRPr lang="en-GB" sz="2800" dirty="0"/>
          </a:p>
        </p:txBody>
      </p:sp>
    </p:spTree>
    <p:extLst>
      <p:ext uri="{BB962C8B-B14F-4D97-AF65-F5344CB8AC3E}">
        <p14:creationId xmlns:p14="http://schemas.microsoft.com/office/powerpoint/2010/main" val="1974151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42FD6-BB30-0B0F-04BB-4D01EB7AFCE3}"/>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CA4815DB-0263-6EE4-D6F0-395B14AE16FC}"/>
              </a:ext>
            </a:extLst>
          </p:cNvPr>
          <p:cNvSpPr txBox="1"/>
          <p:nvPr/>
        </p:nvSpPr>
        <p:spPr>
          <a:xfrm>
            <a:off x="481202" y="305447"/>
            <a:ext cx="2234289" cy="1384995"/>
          </a:xfrm>
          <a:prstGeom prst="rect">
            <a:avLst/>
          </a:prstGeom>
          <a:noFill/>
        </p:spPr>
        <p:txBody>
          <a:bodyPr wrap="square">
            <a:spAutoFit/>
          </a:bodyPr>
          <a:lstStyle/>
          <a:p>
            <a:r>
              <a:rPr lang="en-GB" sz="2800" b="1" dirty="0">
                <a:latin typeface="SassoonPrimaryInfant" pitchFamily="2" charset="0"/>
              </a:rPr>
              <a:t>Examples of Reasoning questions</a:t>
            </a:r>
            <a:endParaRPr lang="en-GB" sz="2800" dirty="0"/>
          </a:p>
        </p:txBody>
      </p:sp>
      <p:grpSp>
        <p:nvGrpSpPr>
          <p:cNvPr id="12" name="Group 11">
            <a:extLst>
              <a:ext uri="{FF2B5EF4-FFF2-40B4-BE49-F238E27FC236}">
                <a16:creationId xmlns:a16="http://schemas.microsoft.com/office/drawing/2014/main" id="{66D2747C-572E-284F-3A5D-EC62E99B2288}"/>
              </a:ext>
            </a:extLst>
          </p:cNvPr>
          <p:cNvGrpSpPr/>
          <p:nvPr/>
        </p:nvGrpSpPr>
        <p:grpSpPr>
          <a:xfrm>
            <a:off x="3359506" y="662213"/>
            <a:ext cx="7087501" cy="5533574"/>
            <a:chOff x="2440488" y="627865"/>
            <a:chExt cx="7087501" cy="5533574"/>
          </a:xfrm>
        </p:grpSpPr>
        <p:sp>
          <p:nvSpPr>
            <p:cNvPr id="18" name="TextBox 17">
              <a:extLst>
                <a:ext uri="{FF2B5EF4-FFF2-40B4-BE49-F238E27FC236}">
                  <a16:creationId xmlns:a16="http://schemas.microsoft.com/office/drawing/2014/main" id="{6FA1C21E-86DD-67D1-1704-62BDE0094721}"/>
                </a:ext>
              </a:extLst>
            </p:cNvPr>
            <p:cNvSpPr txBox="1"/>
            <p:nvPr/>
          </p:nvSpPr>
          <p:spPr>
            <a:xfrm>
              <a:off x="2580489" y="627865"/>
              <a:ext cx="6888801" cy="584775"/>
            </a:xfrm>
            <a:prstGeom prst="rect">
              <a:avLst/>
            </a:prstGeom>
            <a:noFill/>
          </p:spPr>
          <p:txBody>
            <a:bodyPr wrap="square" rtlCol="0">
              <a:spAutoFit/>
            </a:bodyPr>
            <a:lstStyle/>
            <a:p>
              <a:pPr algn="ctr"/>
              <a:r>
                <a:rPr lang="en-GB" sz="3200" dirty="0">
                  <a:latin typeface="Comic Sans MS" panose="030F0702030302020204" pitchFamily="66" charset="0"/>
                </a:rPr>
                <a:t>How long is the line?</a:t>
              </a:r>
            </a:p>
          </p:txBody>
        </p:sp>
        <p:sp>
          <p:nvSpPr>
            <p:cNvPr id="19" name="TextBox 18">
              <a:extLst>
                <a:ext uri="{FF2B5EF4-FFF2-40B4-BE49-F238E27FC236}">
                  <a16:creationId xmlns:a16="http://schemas.microsoft.com/office/drawing/2014/main" id="{ECDF4EE7-D5DB-C457-33DD-D64DDFA591E6}"/>
                </a:ext>
              </a:extLst>
            </p:cNvPr>
            <p:cNvSpPr txBox="1"/>
            <p:nvPr/>
          </p:nvSpPr>
          <p:spPr>
            <a:xfrm>
              <a:off x="2440488" y="4517023"/>
              <a:ext cx="3257649" cy="1077218"/>
            </a:xfrm>
            <a:prstGeom prst="rect">
              <a:avLst/>
            </a:prstGeom>
            <a:noFill/>
          </p:spPr>
          <p:txBody>
            <a:bodyPr wrap="square" rtlCol="0">
              <a:spAutoFit/>
            </a:bodyPr>
            <a:lstStyle/>
            <a:p>
              <a:pPr algn="ctr"/>
              <a:r>
                <a:rPr lang="en-GB" sz="3200" dirty="0">
                  <a:latin typeface="Comic Sans MS" panose="030F0702030302020204" pitchFamily="66" charset="0"/>
                </a:rPr>
                <a:t>Do you agree with Tiny?</a:t>
              </a:r>
            </a:p>
          </p:txBody>
        </p:sp>
        <p:pic>
          <p:nvPicPr>
            <p:cNvPr id="20" name="Picture 19">
              <a:extLst>
                <a:ext uri="{FF2B5EF4-FFF2-40B4-BE49-F238E27FC236}">
                  <a16:creationId xmlns:a16="http://schemas.microsoft.com/office/drawing/2014/main" id="{0970A8DC-6359-9DB1-468D-CDCDC3422249}"/>
                </a:ext>
              </a:extLst>
            </p:cNvPr>
            <p:cNvPicPr>
              <a:picLocks noChangeAspect="1"/>
            </p:cNvPicPr>
            <p:nvPr/>
          </p:nvPicPr>
          <p:blipFill>
            <a:blip r:embed="rId2"/>
            <a:stretch>
              <a:fillRect/>
            </a:stretch>
          </p:blipFill>
          <p:spPr>
            <a:xfrm>
              <a:off x="8780944" y="5414394"/>
              <a:ext cx="747045" cy="747045"/>
            </a:xfrm>
            <a:prstGeom prst="rect">
              <a:avLst/>
            </a:prstGeom>
          </p:spPr>
        </p:pic>
        <p:sp>
          <p:nvSpPr>
            <p:cNvPr id="21" name="TextBox 20">
              <a:extLst>
                <a:ext uri="{FF2B5EF4-FFF2-40B4-BE49-F238E27FC236}">
                  <a16:creationId xmlns:a16="http://schemas.microsoft.com/office/drawing/2014/main" id="{70A7E884-069E-A148-24F2-462C80EEDE80}"/>
                </a:ext>
              </a:extLst>
            </p:cNvPr>
            <p:cNvSpPr txBox="1"/>
            <p:nvPr/>
          </p:nvSpPr>
          <p:spPr>
            <a:xfrm>
              <a:off x="6843463" y="5557083"/>
              <a:ext cx="2335461" cy="461665"/>
            </a:xfrm>
            <a:prstGeom prst="rect">
              <a:avLst/>
            </a:prstGeom>
            <a:noFill/>
          </p:spPr>
          <p:txBody>
            <a:bodyPr wrap="square" rtlCol="0">
              <a:spAutoFit/>
            </a:bodyPr>
            <a:lstStyle/>
            <a:p>
              <a:r>
                <a:rPr lang="en-GB" sz="2400" dirty="0">
                  <a:latin typeface="Comic Sans MS" panose="030F0702030302020204" pitchFamily="66" charset="0"/>
                </a:rPr>
                <a:t>Have a think</a:t>
              </a:r>
            </a:p>
          </p:txBody>
        </p:sp>
        <p:cxnSp>
          <p:nvCxnSpPr>
            <p:cNvPr id="22" name="Straight Connector 21">
              <a:extLst>
                <a:ext uri="{FF2B5EF4-FFF2-40B4-BE49-F238E27FC236}">
                  <a16:creationId xmlns:a16="http://schemas.microsoft.com/office/drawing/2014/main" id="{F02B66C7-6F86-CAD5-F68F-8DE228623AA8}"/>
                </a:ext>
              </a:extLst>
            </p:cNvPr>
            <p:cNvCxnSpPr>
              <a:cxnSpLocks/>
            </p:cNvCxnSpPr>
            <p:nvPr/>
          </p:nvCxnSpPr>
          <p:spPr>
            <a:xfrm>
              <a:off x="4828874" y="1891866"/>
              <a:ext cx="3133080"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3" name="Picture 22" descr="A picture containing vector graphics, clipart&#10;&#10;Description automatically generated">
              <a:extLst>
                <a:ext uri="{FF2B5EF4-FFF2-40B4-BE49-F238E27FC236}">
                  <a16:creationId xmlns:a16="http://schemas.microsoft.com/office/drawing/2014/main" id="{83F0074E-3F90-C5A7-1968-2328E561C60F}"/>
                </a:ext>
              </a:extLst>
            </p:cNvPr>
            <p:cNvPicPr>
              <a:picLocks noChangeAspect="1"/>
            </p:cNvPicPr>
            <p:nvPr/>
          </p:nvPicPr>
          <p:blipFill rotWithShape="1">
            <a:blip r:embed="rId3"/>
            <a:srcRect l="18934" t="29374" r="18499" b="32471"/>
            <a:stretch/>
          </p:blipFill>
          <p:spPr>
            <a:xfrm>
              <a:off x="7766285" y="3137653"/>
              <a:ext cx="1462735" cy="1528869"/>
            </a:xfrm>
            <a:prstGeom prst="rect">
              <a:avLst/>
            </a:prstGeom>
          </p:spPr>
        </p:pic>
        <p:pic>
          <p:nvPicPr>
            <p:cNvPr id="24" name="Picture 23" descr="Shape, rectangle&#10;&#10;Description automatically generated">
              <a:extLst>
                <a:ext uri="{FF2B5EF4-FFF2-40B4-BE49-F238E27FC236}">
                  <a16:creationId xmlns:a16="http://schemas.microsoft.com/office/drawing/2014/main" id="{F19F7E16-4771-24D3-8F39-3B3A5B10F4F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808134" y="2036988"/>
              <a:ext cx="661271" cy="790425"/>
            </a:xfrm>
            <a:prstGeom prst="rect">
              <a:avLst/>
            </a:prstGeom>
          </p:spPr>
        </p:pic>
        <p:sp>
          <p:nvSpPr>
            <p:cNvPr id="25" name="TextBox 24">
              <a:extLst>
                <a:ext uri="{FF2B5EF4-FFF2-40B4-BE49-F238E27FC236}">
                  <a16:creationId xmlns:a16="http://schemas.microsoft.com/office/drawing/2014/main" id="{AAF60DDB-93D6-52EB-36DA-4DECA5C295E3}"/>
                </a:ext>
              </a:extLst>
            </p:cNvPr>
            <p:cNvSpPr txBox="1"/>
            <p:nvPr/>
          </p:nvSpPr>
          <p:spPr>
            <a:xfrm>
              <a:off x="2580489" y="3604683"/>
              <a:ext cx="4821201" cy="646986"/>
            </a:xfrm>
            <a:prstGeom prst="wedgeRoundRectCallout">
              <a:avLst>
                <a:gd name="adj1" fmla="val 57127"/>
                <a:gd name="adj2" fmla="val 9069"/>
                <a:gd name="adj3" fmla="val 16667"/>
              </a:avLst>
            </a:prstGeom>
            <a:noFill/>
            <a:ln w="19050">
              <a:solidFill>
                <a:schemeClr val="accent6"/>
              </a:solidFill>
            </a:ln>
          </p:spPr>
          <p:txBody>
            <a:bodyPr wrap="square" rtlCol="0">
              <a:spAutoFit/>
            </a:bodyPr>
            <a:lstStyle/>
            <a:p>
              <a:pPr algn="ctr"/>
              <a:r>
                <a:rPr lang="en-GB" sz="3200" dirty="0">
                  <a:latin typeface="Comic Sans MS" panose="030F0702030302020204" pitchFamily="66" charset="0"/>
                </a:rPr>
                <a:t>The line is 4 cubes long.</a:t>
              </a:r>
            </a:p>
          </p:txBody>
        </p:sp>
        <p:pic>
          <p:nvPicPr>
            <p:cNvPr id="26" name="Picture 25" descr="Shape, rectangle&#10;&#10;Description automatically generated">
              <a:extLst>
                <a:ext uri="{FF2B5EF4-FFF2-40B4-BE49-F238E27FC236}">
                  <a16:creationId xmlns:a16="http://schemas.microsoft.com/office/drawing/2014/main" id="{BED7E365-55CD-4ECF-FCC6-3652AF910D7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642701" y="2036987"/>
              <a:ext cx="661271" cy="790425"/>
            </a:xfrm>
            <a:prstGeom prst="rect">
              <a:avLst/>
            </a:prstGeom>
          </p:spPr>
        </p:pic>
        <p:pic>
          <p:nvPicPr>
            <p:cNvPr id="27" name="Picture 26" descr="Shape, rectangle&#10;&#10;Description automatically generated">
              <a:extLst>
                <a:ext uri="{FF2B5EF4-FFF2-40B4-BE49-F238E27FC236}">
                  <a16:creationId xmlns:a16="http://schemas.microsoft.com/office/drawing/2014/main" id="{7E7BC728-AC3A-7C15-1A1C-E03C7EE4CE5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354607" y="2036986"/>
              <a:ext cx="661271" cy="790425"/>
            </a:xfrm>
            <a:prstGeom prst="rect">
              <a:avLst/>
            </a:prstGeom>
          </p:spPr>
        </p:pic>
        <p:pic>
          <p:nvPicPr>
            <p:cNvPr id="28" name="Picture 27" descr="Shape, rectangle&#10;&#10;Description automatically generated">
              <a:extLst>
                <a:ext uri="{FF2B5EF4-FFF2-40B4-BE49-F238E27FC236}">
                  <a16:creationId xmlns:a16="http://schemas.microsoft.com/office/drawing/2014/main" id="{791C40C4-8678-ACD0-A60C-44A124C4475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292223" y="2037023"/>
              <a:ext cx="661271" cy="790425"/>
            </a:xfrm>
            <a:prstGeom prst="rect">
              <a:avLst/>
            </a:prstGeom>
          </p:spPr>
        </p:pic>
        <p:cxnSp>
          <p:nvCxnSpPr>
            <p:cNvPr id="29" name="Straight Connector 28">
              <a:extLst>
                <a:ext uri="{FF2B5EF4-FFF2-40B4-BE49-F238E27FC236}">
                  <a16:creationId xmlns:a16="http://schemas.microsoft.com/office/drawing/2014/main" id="{16859102-65D7-7E81-EC72-4897E1945D28}"/>
                </a:ext>
              </a:extLst>
            </p:cNvPr>
            <p:cNvCxnSpPr>
              <a:cxnSpLocks/>
            </p:cNvCxnSpPr>
            <p:nvPr/>
          </p:nvCxnSpPr>
          <p:spPr>
            <a:xfrm>
              <a:off x="4830435" y="1642975"/>
              <a:ext cx="0" cy="1385185"/>
            </a:xfrm>
            <a:prstGeom prst="line">
              <a:avLst/>
            </a:prstGeom>
            <a:ln w="19050">
              <a:solidFill>
                <a:srgbClr val="E65544"/>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E6CBBA3-2E09-BF34-0351-E91E819D16B2}"/>
                </a:ext>
              </a:extLst>
            </p:cNvPr>
            <p:cNvCxnSpPr>
              <a:cxnSpLocks/>
            </p:cNvCxnSpPr>
            <p:nvPr/>
          </p:nvCxnSpPr>
          <p:spPr>
            <a:xfrm>
              <a:off x="7953494" y="1570881"/>
              <a:ext cx="8461" cy="1457278"/>
            </a:xfrm>
            <a:prstGeom prst="line">
              <a:avLst/>
            </a:prstGeom>
            <a:ln w="19050">
              <a:solidFill>
                <a:srgbClr val="E65544"/>
              </a:solidFill>
              <a:prstDash val="dash"/>
            </a:ln>
          </p:spPr>
          <p:style>
            <a:lnRef idx="1">
              <a:schemeClr val="accent1"/>
            </a:lnRef>
            <a:fillRef idx="0">
              <a:schemeClr val="accent1"/>
            </a:fillRef>
            <a:effectRef idx="0">
              <a:schemeClr val="accent1"/>
            </a:effectRef>
            <a:fontRef idx="minor">
              <a:schemeClr val="tx1"/>
            </a:fontRef>
          </p:style>
        </p:cxnSp>
        <p:pic>
          <p:nvPicPr>
            <p:cNvPr id="31" name="Picture 30" descr="Shape, rectangle&#10;&#10;Description automatically generated">
              <a:extLst>
                <a:ext uri="{FF2B5EF4-FFF2-40B4-BE49-F238E27FC236}">
                  <a16:creationId xmlns:a16="http://schemas.microsoft.com/office/drawing/2014/main" id="{951FFA4D-9EFA-689D-013D-B561B723B3B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292223" y="2036017"/>
              <a:ext cx="661271" cy="790425"/>
            </a:xfrm>
            <a:prstGeom prst="rect">
              <a:avLst/>
            </a:prstGeom>
          </p:spPr>
        </p:pic>
      </p:grpSp>
    </p:spTree>
    <p:extLst>
      <p:ext uri="{BB962C8B-B14F-4D97-AF65-F5344CB8AC3E}">
        <p14:creationId xmlns:p14="http://schemas.microsoft.com/office/powerpoint/2010/main" val="107641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39F57-76FF-7E25-D181-9067DEEECA49}"/>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0B3A9670-4990-3B65-7A07-8E15F30C1B83}"/>
              </a:ext>
            </a:extLst>
          </p:cNvPr>
          <p:cNvSpPr txBox="1"/>
          <p:nvPr/>
        </p:nvSpPr>
        <p:spPr>
          <a:xfrm>
            <a:off x="481202" y="305447"/>
            <a:ext cx="2234289" cy="1815882"/>
          </a:xfrm>
          <a:prstGeom prst="rect">
            <a:avLst/>
          </a:prstGeom>
          <a:noFill/>
        </p:spPr>
        <p:txBody>
          <a:bodyPr wrap="square">
            <a:spAutoFit/>
          </a:bodyPr>
          <a:lstStyle/>
          <a:p>
            <a:r>
              <a:rPr lang="en-GB" sz="2800" b="1" dirty="0">
                <a:latin typeface="SassoonPrimaryInfant" pitchFamily="2" charset="0"/>
              </a:rPr>
              <a:t>Examples of Problem- Solving questions</a:t>
            </a:r>
            <a:endParaRPr lang="en-GB" sz="2800" dirty="0"/>
          </a:p>
        </p:txBody>
      </p:sp>
      <p:pic>
        <p:nvPicPr>
          <p:cNvPr id="14" name="Picture 13">
            <a:extLst>
              <a:ext uri="{FF2B5EF4-FFF2-40B4-BE49-F238E27FC236}">
                <a16:creationId xmlns:a16="http://schemas.microsoft.com/office/drawing/2014/main" id="{C91E9F93-2C1E-B8EE-5454-E7E61F3CA6AB}"/>
              </a:ext>
            </a:extLst>
          </p:cNvPr>
          <p:cNvPicPr>
            <a:picLocks noChangeAspect="1"/>
          </p:cNvPicPr>
          <p:nvPr/>
        </p:nvPicPr>
        <p:blipFill>
          <a:blip r:embed="rId2"/>
          <a:stretch>
            <a:fillRect/>
          </a:stretch>
        </p:blipFill>
        <p:spPr>
          <a:xfrm>
            <a:off x="3504767" y="819150"/>
            <a:ext cx="7953375" cy="5219700"/>
          </a:xfrm>
          <a:prstGeom prst="rect">
            <a:avLst/>
          </a:prstGeom>
        </p:spPr>
      </p:pic>
    </p:spTree>
    <p:extLst>
      <p:ext uri="{BB962C8B-B14F-4D97-AF65-F5344CB8AC3E}">
        <p14:creationId xmlns:p14="http://schemas.microsoft.com/office/powerpoint/2010/main" val="1879173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u="sng" dirty="0">
                <a:latin typeface="SassoonPrimaryInfant" pitchFamily="2" charset="0"/>
              </a:rPr>
              <a:t>Stages of Teaching</a:t>
            </a:r>
          </a:p>
        </p:txBody>
      </p:sp>
      <p:sp>
        <p:nvSpPr>
          <p:cNvPr id="3" name="Content Placeholder 2"/>
          <p:cNvSpPr>
            <a:spLocks noGrp="1"/>
          </p:cNvSpPr>
          <p:nvPr>
            <p:ph idx="1"/>
          </p:nvPr>
        </p:nvSpPr>
        <p:spPr>
          <a:xfrm>
            <a:off x="520173" y="1539298"/>
            <a:ext cx="6994236" cy="4351338"/>
          </a:xfrm>
        </p:spPr>
        <p:txBody>
          <a:bodyPr/>
          <a:lstStyle/>
          <a:p>
            <a:r>
              <a:rPr lang="en-GB" dirty="0">
                <a:latin typeface="SassoonPrimaryInfant" pitchFamily="2" charset="0"/>
              </a:rPr>
              <a:t>Maths learning should follow a process, moving through each stage when the child is ready.</a:t>
            </a:r>
          </a:p>
          <a:p>
            <a:r>
              <a:rPr lang="en-GB" dirty="0">
                <a:latin typeface="SassoonPrimaryInfant" pitchFamily="2" charset="0"/>
              </a:rPr>
              <a:t>If the child is moved too quickly through the concrete and pictorial stage of their learning, this could affect understanding in later years. </a:t>
            </a:r>
          </a:p>
        </p:txBody>
      </p:sp>
      <p:grpSp>
        <p:nvGrpSpPr>
          <p:cNvPr id="15" name="Group 14">
            <a:extLst>
              <a:ext uri="{FF2B5EF4-FFF2-40B4-BE49-F238E27FC236}">
                <a16:creationId xmlns:a16="http://schemas.microsoft.com/office/drawing/2014/main" id="{3343E92B-F91C-0655-096C-33EF3023C5CC}"/>
              </a:ext>
            </a:extLst>
          </p:cNvPr>
          <p:cNvGrpSpPr/>
          <p:nvPr/>
        </p:nvGrpSpPr>
        <p:grpSpPr>
          <a:xfrm>
            <a:off x="2390503" y="4074898"/>
            <a:ext cx="7410994" cy="1815738"/>
            <a:chOff x="2390503" y="4074898"/>
            <a:chExt cx="7410994" cy="1815738"/>
          </a:xfrm>
        </p:grpSpPr>
        <p:sp>
          <p:nvSpPr>
            <p:cNvPr id="4" name="Oval 3"/>
            <p:cNvSpPr/>
            <p:nvPr/>
          </p:nvSpPr>
          <p:spPr>
            <a:xfrm>
              <a:off x="2390503" y="4074898"/>
              <a:ext cx="1737360" cy="1815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5227320" y="4074899"/>
              <a:ext cx="1737360" cy="1815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8064137" y="4074899"/>
              <a:ext cx="1737360" cy="1815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2534194" y="4635523"/>
              <a:ext cx="1449978" cy="369332"/>
            </a:xfrm>
            <a:prstGeom prst="rect">
              <a:avLst/>
            </a:prstGeom>
            <a:noFill/>
          </p:spPr>
          <p:txBody>
            <a:bodyPr wrap="square" rtlCol="0">
              <a:spAutoFit/>
            </a:bodyPr>
            <a:lstStyle/>
            <a:p>
              <a:pPr algn="ctr"/>
              <a:r>
                <a:rPr lang="en-GB" dirty="0"/>
                <a:t>Concrete</a:t>
              </a:r>
            </a:p>
          </p:txBody>
        </p:sp>
        <p:sp>
          <p:nvSpPr>
            <p:cNvPr id="8" name="TextBox 7"/>
            <p:cNvSpPr txBox="1"/>
            <p:nvPr/>
          </p:nvSpPr>
          <p:spPr>
            <a:xfrm>
              <a:off x="5371011" y="4642057"/>
              <a:ext cx="1449978" cy="369332"/>
            </a:xfrm>
            <a:prstGeom prst="rect">
              <a:avLst/>
            </a:prstGeom>
            <a:noFill/>
          </p:spPr>
          <p:txBody>
            <a:bodyPr wrap="square" rtlCol="0">
              <a:spAutoFit/>
            </a:bodyPr>
            <a:lstStyle/>
            <a:p>
              <a:pPr algn="ctr"/>
              <a:r>
                <a:rPr lang="en-GB" dirty="0"/>
                <a:t>Pictorial</a:t>
              </a:r>
            </a:p>
          </p:txBody>
        </p:sp>
        <p:sp>
          <p:nvSpPr>
            <p:cNvPr id="9" name="TextBox 8"/>
            <p:cNvSpPr txBox="1"/>
            <p:nvPr/>
          </p:nvSpPr>
          <p:spPr>
            <a:xfrm>
              <a:off x="8207828" y="4635523"/>
              <a:ext cx="1449978" cy="369332"/>
            </a:xfrm>
            <a:prstGeom prst="rect">
              <a:avLst/>
            </a:prstGeom>
            <a:noFill/>
          </p:spPr>
          <p:txBody>
            <a:bodyPr wrap="square" rtlCol="0">
              <a:spAutoFit/>
            </a:bodyPr>
            <a:lstStyle/>
            <a:p>
              <a:pPr algn="ctr"/>
              <a:r>
                <a:rPr lang="en-GB" dirty="0"/>
                <a:t>Abstract</a:t>
              </a:r>
            </a:p>
          </p:txBody>
        </p:sp>
        <p:sp>
          <p:nvSpPr>
            <p:cNvPr id="10" name="Right Arrow 9"/>
            <p:cNvSpPr/>
            <p:nvPr/>
          </p:nvSpPr>
          <p:spPr>
            <a:xfrm>
              <a:off x="4127863" y="4642057"/>
              <a:ext cx="1099457" cy="39842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Right Arrow 10"/>
            <p:cNvSpPr/>
            <p:nvPr/>
          </p:nvSpPr>
          <p:spPr>
            <a:xfrm>
              <a:off x="6964680" y="4627513"/>
              <a:ext cx="1099457" cy="39842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pic>
        <p:nvPicPr>
          <p:cNvPr id="12" name="Picture 11"/>
          <p:cNvPicPr/>
          <p:nvPr/>
        </p:nvPicPr>
        <p:blipFill>
          <a:blip r:embed="rId2" cstate="print">
            <a:extLst>
              <a:ext uri="{28A0092B-C50C-407E-A947-70E740481C1C}">
                <a14:useLocalDpi xmlns:a14="http://schemas.microsoft.com/office/drawing/2010/main" val="0"/>
              </a:ext>
            </a:extLst>
          </a:blip>
          <a:stretch>
            <a:fillRect/>
          </a:stretch>
        </p:blipFill>
        <p:spPr>
          <a:xfrm>
            <a:off x="10991850" y="152026"/>
            <a:ext cx="998220" cy="1070754"/>
          </a:xfrm>
          <a:prstGeom prst="rect">
            <a:avLst/>
          </a:prstGeom>
        </p:spPr>
      </p:pic>
      <p:pic>
        <p:nvPicPr>
          <p:cNvPr id="17" name="Picture 16">
            <a:extLst>
              <a:ext uri="{FF2B5EF4-FFF2-40B4-BE49-F238E27FC236}">
                <a16:creationId xmlns:a16="http://schemas.microsoft.com/office/drawing/2014/main" id="{9FDD9934-F0DF-B345-242D-A880947C8E67}"/>
              </a:ext>
            </a:extLst>
          </p:cNvPr>
          <p:cNvPicPr>
            <a:picLocks noChangeAspect="1"/>
          </p:cNvPicPr>
          <p:nvPr/>
        </p:nvPicPr>
        <p:blipFill>
          <a:blip r:embed="rId3"/>
          <a:stretch>
            <a:fillRect/>
          </a:stretch>
        </p:blipFill>
        <p:spPr>
          <a:xfrm>
            <a:off x="7720913" y="1239026"/>
            <a:ext cx="3068519" cy="2583618"/>
          </a:xfrm>
          <a:prstGeom prst="rect">
            <a:avLst/>
          </a:prstGeom>
        </p:spPr>
      </p:pic>
    </p:spTree>
    <p:extLst>
      <p:ext uri="{BB962C8B-B14F-4D97-AF65-F5344CB8AC3E}">
        <p14:creationId xmlns:p14="http://schemas.microsoft.com/office/powerpoint/2010/main" val="880709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87C38C4-EF3E-FA8A-E29C-0000D59B41FD}"/>
              </a:ext>
            </a:extLst>
          </p:cNvPr>
          <p:cNvGrpSpPr/>
          <p:nvPr/>
        </p:nvGrpSpPr>
        <p:grpSpPr>
          <a:xfrm>
            <a:off x="2094939" y="417298"/>
            <a:ext cx="7410994" cy="1815738"/>
            <a:chOff x="2390503" y="4074898"/>
            <a:chExt cx="7410994" cy="1815738"/>
          </a:xfrm>
        </p:grpSpPr>
        <p:sp>
          <p:nvSpPr>
            <p:cNvPr id="4" name="Oval 3">
              <a:extLst>
                <a:ext uri="{FF2B5EF4-FFF2-40B4-BE49-F238E27FC236}">
                  <a16:creationId xmlns:a16="http://schemas.microsoft.com/office/drawing/2014/main" id="{54170C02-C2E1-96F1-EB3E-DF85CC9D4BC8}"/>
                </a:ext>
              </a:extLst>
            </p:cNvPr>
            <p:cNvSpPr/>
            <p:nvPr/>
          </p:nvSpPr>
          <p:spPr>
            <a:xfrm>
              <a:off x="2390503" y="4074898"/>
              <a:ext cx="1737360" cy="1815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AE5F6B1E-59FE-9016-9F95-57BE013D086F}"/>
                </a:ext>
              </a:extLst>
            </p:cNvPr>
            <p:cNvSpPr/>
            <p:nvPr/>
          </p:nvSpPr>
          <p:spPr>
            <a:xfrm>
              <a:off x="5227320" y="4074899"/>
              <a:ext cx="1737360" cy="1815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88F1DD64-4033-2079-2D9E-0EAFFBECF5FC}"/>
                </a:ext>
              </a:extLst>
            </p:cNvPr>
            <p:cNvSpPr/>
            <p:nvPr/>
          </p:nvSpPr>
          <p:spPr>
            <a:xfrm>
              <a:off x="8064137" y="4074899"/>
              <a:ext cx="1737360" cy="18157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0888C2D-12E4-5C00-E38C-42CF43247BF7}"/>
                </a:ext>
              </a:extLst>
            </p:cNvPr>
            <p:cNvSpPr txBox="1"/>
            <p:nvPr/>
          </p:nvSpPr>
          <p:spPr>
            <a:xfrm>
              <a:off x="2534194" y="4635523"/>
              <a:ext cx="1449978" cy="369332"/>
            </a:xfrm>
            <a:prstGeom prst="rect">
              <a:avLst/>
            </a:prstGeom>
            <a:noFill/>
          </p:spPr>
          <p:txBody>
            <a:bodyPr wrap="square" rtlCol="0">
              <a:spAutoFit/>
            </a:bodyPr>
            <a:lstStyle/>
            <a:p>
              <a:pPr algn="ctr"/>
              <a:r>
                <a:rPr lang="en-GB" dirty="0"/>
                <a:t>Concrete</a:t>
              </a:r>
            </a:p>
          </p:txBody>
        </p:sp>
        <p:sp>
          <p:nvSpPr>
            <p:cNvPr id="8" name="TextBox 7">
              <a:extLst>
                <a:ext uri="{FF2B5EF4-FFF2-40B4-BE49-F238E27FC236}">
                  <a16:creationId xmlns:a16="http://schemas.microsoft.com/office/drawing/2014/main" id="{FAEAC31D-AF73-DD22-2BEF-0AB22FCE85C9}"/>
                </a:ext>
              </a:extLst>
            </p:cNvPr>
            <p:cNvSpPr txBox="1"/>
            <p:nvPr/>
          </p:nvSpPr>
          <p:spPr>
            <a:xfrm>
              <a:off x="5371011" y="4642057"/>
              <a:ext cx="1449978" cy="369332"/>
            </a:xfrm>
            <a:prstGeom prst="rect">
              <a:avLst/>
            </a:prstGeom>
            <a:noFill/>
          </p:spPr>
          <p:txBody>
            <a:bodyPr wrap="square" rtlCol="0">
              <a:spAutoFit/>
            </a:bodyPr>
            <a:lstStyle/>
            <a:p>
              <a:pPr algn="ctr"/>
              <a:r>
                <a:rPr lang="en-GB" dirty="0"/>
                <a:t>Pictorial</a:t>
              </a:r>
            </a:p>
          </p:txBody>
        </p:sp>
        <p:sp>
          <p:nvSpPr>
            <p:cNvPr id="9" name="TextBox 8">
              <a:extLst>
                <a:ext uri="{FF2B5EF4-FFF2-40B4-BE49-F238E27FC236}">
                  <a16:creationId xmlns:a16="http://schemas.microsoft.com/office/drawing/2014/main" id="{EC1120D0-D88A-3FF8-D3CA-1AAF1C614718}"/>
                </a:ext>
              </a:extLst>
            </p:cNvPr>
            <p:cNvSpPr txBox="1"/>
            <p:nvPr/>
          </p:nvSpPr>
          <p:spPr>
            <a:xfrm>
              <a:off x="8207828" y="4635523"/>
              <a:ext cx="1449978" cy="369332"/>
            </a:xfrm>
            <a:prstGeom prst="rect">
              <a:avLst/>
            </a:prstGeom>
            <a:noFill/>
          </p:spPr>
          <p:txBody>
            <a:bodyPr wrap="square" rtlCol="0">
              <a:spAutoFit/>
            </a:bodyPr>
            <a:lstStyle/>
            <a:p>
              <a:pPr algn="ctr"/>
              <a:r>
                <a:rPr lang="en-GB" dirty="0"/>
                <a:t>Abstract</a:t>
              </a:r>
            </a:p>
          </p:txBody>
        </p:sp>
        <p:sp>
          <p:nvSpPr>
            <p:cNvPr id="10" name="Right Arrow 9">
              <a:extLst>
                <a:ext uri="{FF2B5EF4-FFF2-40B4-BE49-F238E27FC236}">
                  <a16:creationId xmlns:a16="http://schemas.microsoft.com/office/drawing/2014/main" id="{B53128B7-084A-CF6B-7260-EC646AEE3B9C}"/>
                </a:ext>
              </a:extLst>
            </p:cNvPr>
            <p:cNvSpPr/>
            <p:nvPr/>
          </p:nvSpPr>
          <p:spPr>
            <a:xfrm>
              <a:off x="4127863" y="4642057"/>
              <a:ext cx="1099457" cy="39842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Right Arrow 10">
              <a:extLst>
                <a:ext uri="{FF2B5EF4-FFF2-40B4-BE49-F238E27FC236}">
                  <a16:creationId xmlns:a16="http://schemas.microsoft.com/office/drawing/2014/main" id="{65DC5732-DA66-96C1-DE38-70FBD8C4215E}"/>
                </a:ext>
              </a:extLst>
            </p:cNvPr>
            <p:cNvSpPr/>
            <p:nvPr/>
          </p:nvSpPr>
          <p:spPr>
            <a:xfrm>
              <a:off x="6964680" y="4627513"/>
              <a:ext cx="1099457" cy="39842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sp>
        <p:nvSpPr>
          <p:cNvPr id="12" name="TextBox 11">
            <a:extLst>
              <a:ext uri="{FF2B5EF4-FFF2-40B4-BE49-F238E27FC236}">
                <a16:creationId xmlns:a16="http://schemas.microsoft.com/office/drawing/2014/main" id="{61CF0E1C-66AA-3ED9-BE1D-A9CE8FBBF87A}"/>
              </a:ext>
            </a:extLst>
          </p:cNvPr>
          <p:cNvSpPr txBox="1"/>
          <p:nvPr/>
        </p:nvSpPr>
        <p:spPr>
          <a:xfrm>
            <a:off x="1560945" y="2613891"/>
            <a:ext cx="2715491" cy="4339650"/>
          </a:xfrm>
          <a:prstGeom prst="rect">
            <a:avLst/>
          </a:prstGeom>
          <a:noFill/>
        </p:spPr>
        <p:txBody>
          <a:bodyPr wrap="square" rtlCol="0">
            <a:spAutoFit/>
          </a:bodyPr>
          <a:lstStyle/>
          <a:p>
            <a:r>
              <a:rPr lang="en-GB" sz="1600" b="1" dirty="0">
                <a:latin typeface="SassoonPrimaryInfant" pitchFamily="2" charset="0"/>
              </a:rPr>
              <a:t>What it is</a:t>
            </a:r>
            <a:r>
              <a:rPr lang="en-GB" sz="1600" dirty="0">
                <a:latin typeface="SassoonPrimaryInfant" pitchFamily="2" charset="0"/>
              </a:rPr>
              <a:t>: This is the "hands-on" stage where children use physical objects to represent a problem.</a:t>
            </a:r>
          </a:p>
          <a:p>
            <a:endParaRPr lang="en-GB" sz="1600" dirty="0">
              <a:latin typeface="SassoonPrimaryInfant" pitchFamily="2" charset="0"/>
            </a:endParaRPr>
          </a:p>
          <a:p>
            <a:r>
              <a:rPr lang="en-GB" sz="1600" b="1" dirty="0">
                <a:latin typeface="SassoonPrimaryInfant" pitchFamily="2" charset="0"/>
              </a:rPr>
              <a:t>Year 1 example</a:t>
            </a:r>
            <a:r>
              <a:rPr lang="en-GB" sz="1600" dirty="0">
                <a:latin typeface="SassoonPrimaryInfant" pitchFamily="2" charset="0"/>
              </a:rPr>
              <a:t>: To teach subtraction, a teacher might give a child 9 blocks and ask them to take away 2 blocks to see how many are left.</a:t>
            </a:r>
          </a:p>
          <a:p>
            <a:endParaRPr lang="en-GB" sz="1600" dirty="0">
              <a:latin typeface="SassoonPrimaryInfant" pitchFamily="2" charset="0"/>
            </a:endParaRPr>
          </a:p>
          <a:p>
            <a:r>
              <a:rPr lang="en-GB" sz="1600" b="1" dirty="0">
                <a:latin typeface="SassoonPrimaryInfant" pitchFamily="2" charset="0"/>
              </a:rPr>
              <a:t>Why it's used</a:t>
            </a:r>
            <a:r>
              <a:rPr lang="en-GB" sz="1600" dirty="0">
                <a:latin typeface="SassoonPrimaryInfant" pitchFamily="2" charset="0"/>
              </a:rPr>
              <a:t>: This provides a foundational, real-world understanding of the concept before moving to more abstract methods. </a:t>
            </a:r>
          </a:p>
          <a:p>
            <a:endParaRPr lang="en-GB" dirty="0"/>
          </a:p>
        </p:txBody>
      </p:sp>
      <p:sp>
        <p:nvSpPr>
          <p:cNvPr id="13" name="TextBox 12">
            <a:extLst>
              <a:ext uri="{FF2B5EF4-FFF2-40B4-BE49-F238E27FC236}">
                <a16:creationId xmlns:a16="http://schemas.microsoft.com/office/drawing/2014/main" id="{837D9D6D-D53D-4CF3-33AA-B5B362D2CC2B}"/>
              </a:ext>
            </a:extLst>
          </p:cNvPr>
          <p:cNvSpPr txBox="1"/>
          <p:nvPr/>
        </p:nvSpPr>
        <p:spPr>
          <a:xfrm>
            <a:off x="4442690" y="2613891"/>
            <a:ext cx="2715491" cy="4308872"/>
          </a:xfrm>
          <a:prstGeom prst="rect">
            <a:avLst/>
          </a:prstGeom>
          <a:noFill/>
        </p:spPr>
        <p:txBody>
          <a:bodyPr wrap="square" rtlCol="0">
            <a:spAutoFit/>
          </a:bodyPr>
          <a:lstStyle/>
          <a:p>
            <a:r>
              <a:rPr lang="en-GB" sz="1600" b="1" dirty="0">
                <a:latin typeface="SassoonPrimaryInfant" pitchFamily="2" charset="0"/>
              </a:rPr>
              <a:t>What it is</a:t>
            </a:r>
            <a:r>
              <a:rPr lang="en-GB" sz="1600" dirty="0">
                <a:latin typeface="SassoonPrimaryInfant" pitchFamily="2" charset="0"/>
              </a:rPr>
              <a:t>: Children move from using real objects to creating representations, such as drawings, diagrams, or pictures.</a:t>
            </a:r>
          </a:p>
          <a:p>
            <a:r>
              <a:rPr lang="en-GB" sz="1600" b="1" dirty="0">
                <a:latin typeface="SassoonPrimaryInfant" pitchFamily="2" charset="0"/>
              </a:rPr>
              <a:t>Year 1 example</a:t>
            </a:r>
            <a:r>
              <a:rPr lang="en-GB" sz="1600" dirty="0">
                <a:latin typeface="SassoonPrimaryInfant" pitchFamily="2" charset="0"/>
              </a:rPr>
              <a:t>: After using the blocks, the child would be shown how to draw the 9 blocks and then cross out 2 of them to represent taking away.</a:t>
            </a:r>
          </a:p>
          <a:p>
            <a:r>
              <a:rPr lang="en-GB" sz="1600" b="1" dirty="0">
                <a:latin typeface="SassoonPrimaryInfant" pitchFamily="2" charset="0"/>
              </a:rPr>
              <a:t>Why it's used</a:t>
            </a:r>
            <a:r>
              <a:rPr lang="en-GB" sz="1600" dirty="0">
                <a:latin typeface="SassoonPrimaryInfant" pitchFamily="2" charset="0"/>
              </a:rPr>
              <a:t>: This bridges the gap between the concrete and the symbolic, allowing children to visualize the process. </a:t>
            </a:r>
          </a:p>
          <a:p>
            <a:endParaRPr lang="en-GB" dirty="0"/>
          </a:p>
        </p:txBody>
      </p:sp>
      <p:sp>
        <p:nvSpPr>
          <p:cNvPr id="14" name="TextBox 13">
            <a:extLst>
              <a:ext uri="{FF2B5EF4-FFF2-40B4-BE49-F238E27FC236}">
                <a16:creationId xmlns:a16="http://schemas.microsoft.com/office/drawing/2014/main" id="{39B2176E-906C-9CEB-69A7-9E8D8CF97077}"/>
              </a:ext>
            </a:extLst>
          </p:cNvPr>
          <p:cNvSpPr txBox="1"/>
          <p:nvPr/>
        </p:nvSpPr>
        <p:spPr>
          <a:xfrm>
            <a:off x="7680035" y="2598265"/>
            <a:ext cx="2715491" cy="4555093"/>
          </a:xfrm>
          <a:prstGeom prst="rect">
            <a:avLst/>
          </a:prstGeom>
          <a:noFill/>
        </p:spPr>
        <p:txBody>
          <a:bodyPr wrap="square" rtlCol="0">
            <a:spAutoFit/>
          </a:bodyPr>
          <a:lstStyle/>
          <a:p>
            <a:r>
              <a:rPr lang="en-GB" sz="1600" b="1" dirty="0">
                <a:latin typeface="SassoonPrimaryInfant" pitchFamily="2" charset="0"/>
              </a:rPr>
              <a:t>What it is</a:t>
            </a:r>
            <a:r>
              <a:rPr lang="en-GB" sz="1600" dirty="0">
                <a:latin typeface="SassoonPrimaryInfant" pitchFamily="2" charset="0"/>
              </a:rPr>
              <a:t>: Children use mathematical notation and symbols (like +, -, x, /) to represent the problem.</a:t>
            </a:r>
          </a:p>
          <a:p>
            <a:endParaRPr lang="en-GB" sz="1600" dirty="0">
              <a:latin typeface="SassoonPrimaryInfant" pitchFamily="2" charset="0"/>
            </a:endParaRPr>
          </a:p>
          <a:p>
            <a:r>
              <a:rPr lang="en-GB" sz="1600" b="1" dirty="0">
                <a:latin typeface="SassoonPrimaryInfant" pitchFamily="2" charset="0"/>
              </a:rPr>
              <a:t>Year 1 example</a:t>
            </a:r>
            <a:r>
              <a:rPr lang="en-GB" sz="1600" dirty="0">
                <a:latin typeface="SassoonPrimaryInfant" pitchFamily="2" charset="0"/>
              </a:rPr>
              <a:t>: The child will learn to write the calculation "9 - 2 = 7" after understanding the concept through the previous stages.</a:t>
            </a:r>
          </a:p>
          <a:p>
            <a:r>
              <a:rPr lang="en-GB" sz="1600" b="1" dirty="0">
                <a:latin typeface="SassoonPrimaryInfant" pitchFamily="2" charset="0"/>
              </a:rPr>
              <a:t>Why it's used</a:t>
            </a:r>
            <a:r>
              <a:rPr lang="en-GB" sz="1600" dirty="0">
                <a:latin typeface="SassoonPrimaryInfant" pitchFamily="2" charset="0"/>
              </a:rPr>
              <a:t>: This is the final stage, where children are using purely symbolic representation. A child will only progress to this stage when they have a solid grasp of the previous two. </a:t>
            </a:r>
          </a:p>
          <a:p>
            <a:endParaRPr lang="en-GB" dirty="0"/>
          </a:p>
        </p:txBody>
      </p:sp>
    </p:spTree>
    <p:extLst>
      <p:ext uri="{BB962C8B-B14F-4D97-AF65-F5344CB8AC3E}">
        <p14:creationId xmlns:p14="http://schemas.microsoft.com/office/powerpoint/2010/main" val="1691212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382" y="302359"/>
            <a:ext cx="11504814" cy="3847207"/>
          </a:xfrm>
          <a:prstGeom prst="rect">
            <a:avLst/>
          </a:prstGeom>
        </p:spPr>
        <p:txBody>
          <a:bodyPr wrap="square">
            <a:spAutoFit/>
          </a:bodyPr>
          <a:lstStyle/>
          <a:p>
            <a:pPr marL="285750" indent="-285750">
              <a:buFont typeface="Arial" panose="020B0604020202020204" pitchFamily="34" charset="0"/>
              <a:buChar char="•"/>
            </a:pPr>
            <a:r>
              <a:rPr lang="en-GB" sz="2400" b="1" u="sng" dirty="0">
                <a:latin typeface="SassoonPrimaryInfant" pitchFamily="2" charset="0"/>
                <a:ea typeface="Calibri" panose="020F0502020204030204" pitchFamily="34" charset="0"/>
              </a:rPr>
              <a:t>How Maths is taught at </a:t>
            </a:r>
            <a:r>
              <a:rPr lang="en-GB" sz="2400" b="1" u="sng" dirty="0" err="1">
                <a:latin typeface="SassoonPrimaryInfant" pitchFamily="2" charset="0"/>
                <a:ea typeface="Calibri" panose="020F0502020204030204" pitchFamily="34" charset="0"/>
              </a:rPr>
              <a:t>Havannah</a:t>
            </a:r>
            <a:r>
              <a:rPr lang="en-GB" sz="2400" b="1" u="sng" dirty="0">
                <a:latin typeface="SassoonPrimaryInfant" pitchFamily="2" charset="0"/>
                <a:ea typeface="Calibri" panose="020F0502020204030204" pitchFamily="34" charset="0"/>
              </a:rPr>
              <a:t> </a:t>
            </a:r>
          </a:p>
          <a:p>
            <a:pPr marL="285750" indent="-285750">
              <a:buFont typeface="Arial" panose="020B0604020202020204" pitchFamily="34" charset="0"/>
              <a:buChar char="•"/>
            </a:pPr>
            <a:endParaRPr lang="en-GB" sz="2400" dirty="0">
              <a:latin typeface="SassoonPrimaryInfant" pitchFamily="2" charset="0"/>
              <a:ea typeface="Calibri" panose="020F0502020204030204" pitchFamily="34" charset="0"/>
            </a:endParaRPr>
          </a:p>
          <a:p>
            <a:pPr marL="285750" indent="-285750">
              <a:buFont typeface="Arial" panose="020B0604020202020204" pitchFamily="34" charset="0"/>
              <a:buChar char="•"/>
            </a:pPr>
            <a:r>
              <a:rPr lang="en-GB" sz="2400" dirty="0">
                <a:latin typeface="SassoonPrimaryInfant" pitchFamily="2" charset="0"/>
                <a:ea typeface="Calibri" panose="020F0502020204030204" pitchFamily="34" charset="0"/>
              </a:rPr>
              <a:t>In KS1 and 2, Maths is taught 5 times in a week. </a:t>
            </a:r>
          </a:p>
          <a:p>
            <a:pPr marL="285750" indent="-285750">
              <a:buFont typeface="Arial" panose="020B0604020202020204" pitchFamily="34" charset="0"/>
              <a:buChar char="•"/>
            </a:pPr>
            <a:r>
              <a:rPr lang="en-GB" sz="2400" dirty="0">
                <a:latin typeface="SassoonPrimaryInfant" pitchFamily="2" charset="0"/>
                <a:ea typeface="Calibri" panose="020F0502020204030204" pitchFamily="34" charset="0"/>
              </a:rPr>
              <a:t>Schemes of learning are based on the White Rose Maths Schemes of Work and support our school’s mastery approach to teaching and learning and are consistent with the aims and objectives of the National Curriculum. </a:t>
            </a:r>
          </a:p>
          <a:p>
            <a:pPr marL="285750" indent="-285750">
              <a:buFont typeface="Arial" panose="020B0604020202020204" pitchFamily="34" charset="0"/>
              <a:buChar char="•"/>
            </a:pPr>
            <a:r>
              <a:rPr lang="en-GB" sz="2400" dirty="0">
                <a:latin typeface="SassoonPrimaryInfant" pitchFamily="2" charset="0"/>
                <a:ea typeface="Calibri" panose="020F0502020204030204" pitchFamily="34" charset="0"/>
              </a:rPr>
              <a:t>Number is at the heart of our schemes of learning and a significant amount of time is spent reinforcing number in order to build competency and ensure children can confidently access the rest of the curriculum.  </a:t>
            </a:r>
          </a:p>
          <a:p>
            <a:pPr marL="285750" indent="-285750">
              <a:buFont typeface="Arial" panose="020B0604020202020204" pitchFamily="34" charset="0"/>
              <a:buChar char="•"/>
            </a:pPr>
            <a:endParaRPr lang="en-GB" sz="2800" dirty="0"/>
          </a:p>
        </p:txBody>
      </p:sp>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10933661" y="136106"/>
            <a:ext cx="998220" cy="1070754"/>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9432"/>
          <a:stretch/>
        </p:blipFill>
        <p:spPr>
          <a:xfrm>
            <a:off x="855551" y="3911272"/>
            <a:ext cx="5010332" cy="2651760"/>
          </a:xfrm>
          <a:prstGeom prst="rect">
            <a:avLst/>
          </a:prstGeom>
        </p:spPr>
      </p:pic>
      <p:pic>
        <p:nvPicPr>
          <p:cNvPr id="7" name="Picture 6">
            <a:extLst>
              <a:ext uri="{FF2B5EF4-FFF2-40B4-BE49-F238E27FC236}">
                <a16:creationId xmlns:a16="http://schemas.microsoft.com/office/drawing/2014/main" id="{67DE966A-7FB4-E9E8-1C97-A56C0515BA23}"/>
              </a:ext>
            </a:extLst>
          </p:cNvPr>
          <p:cNvPicPr>
            <a:picLocks noChangeAspect="1"/>
          </p:cNvPicPr>
          <p:nvPr/>
        </p:nvPicPr>
        <p:blipFill>
          <a:blip r:embed="rId4"/>
          <a:stretch>
            <a:fillRect/>
          </a:stretch>
        </p:blipFill>
        <p:spPr>
          <a:xfrm>
            <a:off x="7450724" y="3429000"/>
            <a:ext cx="3194637" cy="3198596"/>
          </a:xfrm>
          <a:prstGeom prst="rect">
            <a:avLst/>
          </a:prstGeom>
        </p:spPr>
      </p:pic>
    </p:spTree>
    <p:extLst>
      <p:ext uri="{BB962C8B-B14F-4D97-AF65-F5344CB8AC3E}">
        <p14:creationId xmlns:p14="http://schemas.microsoft.com/office/powerpoint/2010/main" val="30191271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14271</TotalTime>
  <Words>1153</Words>
  <Application>Microsoft Office PowerPoint</Application>
  <PresentationFormat>Widescreen</PresentationFormat>
  <Paragraphs>102</Paragraphs>
  <Slides>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Comic Sans MS</vt:lpstr>
      <vt:lpstr>SassoonPrimaryInfant</vt:lpstr>
      <vt:lpstr>Segoe Script</vt:lpstr>
      <vt:lpstr>Office Theme</vt:lpstr>
      <vt:lpstr>Maths at Havannah First School</vt:lpstr>
      <vt:lpstr>Mastery – What is it?</vt:lpstr>
      <vt:lpstr>Stages of Mastery</vt:lpstr>
      <vt:lpstr>PowerPoint Presentation</vt:lpstr>
      <vt:lpstr>PowerPoint Presentation</vt:lpstr>
      <vt:lpstr>PowerPoint Presentation</vt:lpstr>
      <vt:lpstr>Stages of Teaching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 and 2 Maths Workshop</dc:title>
  <dc:creator>Lauren Wright</dc:creator>
  <cp:lastModifiedBy>Burnett, Gary</cp:lastModifiedBy>
  <cp:revision>51</cp:revision>
  <cp:lastPrinted>2023-11-27T16:08:52Z</cp:lastPrinted>
  <dcterms:created xsi:type="dcterms:W3CDTF">2017-11-13T16:05:30Z</dcterms:created>
  <dcterms:modified xsi:type="dcterms:W3CDTF">2025-11-26T16:04:58Z</dcterms:modified>
</cp:coreProperties>
</file>