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9" r:id="rId5"/>
    <p:sldMasterId id="2147483669" r:id="rId6"/>
    <p:sldMasterId id="2147483827" r:id="rId7"/>
    <p:sldMasterId id="2147483840" r:id="rId8"/>
    <p:sldMasterId id="2147483853" r:id="rId9"/>
  </p:sldMasterIdLst>
  <p:notesMasterIdLst>
    <p:notesMasterId r:id="rId30"/>
  </p:notesMasterIdLst>
  <p:sldIdLst>
    <p:sldId id="3753" r:id="rId10"/>
    <p:sldId id="3899" r:id="rId11"/>
    <p:sldId id="3657" r:id="rId12"/>
    <p:sldId id="3738" r:id="rId13"/>
    <p:sldId id="3901" r:id="rId14"/>
    <p:sldId id="3902" r:id="rId15"/>
    <p:sldId id="3903" r:id="rId16"/>
    <p:sldId id="3904" r:id="rId17"/>
    <p:sldId id="3905" r:id="rId18"/>
    <p:sldId id="3906" r:id="rId19"/>
    <p:sldId id="3909" r:id="rId20"/>
    <p:sldId id="3910" r:id="rId21"/>
    <p:sldId id="3911" r:id="rId22"/>
    <p:sldId id="3907" r:id="rId23"/>
    <p:sldId id="3908" r:id="rId24"/>
    <p:sldId id="3912" r:id="rId25"/>
    <p:sldId id="3642" r:id="rId26"/>
    <p:sldId id="3898" r:id="rId27"/>
    <p:sldId id="3777" r:id="rId28"/>
    <p:sldId id="3754" r:id="rId29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00"/>
    <a:srgbClr val="FAF7F7"/>
    <a:srgbClr val="009E99"/>
    <a:srgbClr val="005290"/>
    <a:srgbClr val="009CE5"/>
    <a:srgbClr val="FE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8301ED-04CA-FD2F-3C34-41E42F32748F}" v="6" dt="2023-09-18T13:11:59.365"/>
    <p1510:client id="{2888FFF6-E960-4A2D-834E-04EB6E50AD86}" v="19" dt="2023-06-19T19:52:06.67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8" autoAdjust="0"/>
    <p:restoredTop sz="79155" autoAdjust="0"/>
  </p:normalViewPr>
  <p:slideViewPr>
    <p:cSldViewPr snapToGrid="0">
      <p:cViewPr varScale="1">
        <p:scale>
          <a:sx n="152" d="100"/>
          <a:sy n="152" d="100"/>
        </p:scale>
        <p:origin x="438" y="13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queline Shone" userId="S::jacqueline.shone@childrenssociety.org.uk::694b3114-124c-45c8-9e9c-b54e1ee8f085" providerId="AD" clId="Web-{038301ED-04CA-FD2F-3C34-41E42F32748F}"/>
    <pc:docChg chg="modSld">
      <pc:chgData name="Jacqueline Shone" userId="S::jacqueline.shone@childrenssociety.org.uk::694b3114-124c-45c8-9e9c-b54e1ee8f085" providerId="AD" clId="Web-{038301ED-04CA-FD2F-3C34-41E42F32748F}" dt="2023-09-18T13:11:59.365" v="2" actId="20577"/>
      <pc:docMkLst>
        <pc:docMk/>
      </pc:docMkLst>
      <pc:sldChg chg="modSp">
        <pc:chgData name="Jacqueline Shone" userId="S::jacqueline.shone@childrenssociety.org.uk::694b3114-124c-45c8-9e9c-b54e1ee8f085" providerId="AD" clId="Web-{038301ED-04CA-FD2F-3C34-41E42F32748F}" dt="2023-09-18T13:11:59.365" v="2" actId="20577"/>
        <pc:sldMkLst>
          <pc:docMk/>
          <pc:sldMk cId="3912148383" sldId="3904"/>
        </pc:sldMkLst>
        <pc:spChg chg="mod">
          <ac:chgData name="Jacqueline Shone" userId="S::jacqueline.shone@childrenssociety.org.uk::694b3114-124c-45c8-9e9c-b54e1ee8f085" providerId="AD" clId="Web-{038301ED-04CA-FD2F-3C34-41E42F32748F}" dt="2023-09-18T13:11:59.365" v="2" actId="20577"/>
          <ac:spMkLst>
            <pc:docMk/>
            <pc:sldMk cId="3912148383" sldId="3904"/>
            <ac:spMk id="7" creationId="{0B4C879D-CC5F-F06A-BEAA-85A076EF271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8BB194-0FF2-485D-ADFB-4DF2193F8115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1A3739B-DC74-4923-AD2F-6939776A580E}">
      <dgm:prSet phldrT="[Text]" phldr="0"/>
      <dgm:spPr/>
      <dgm:t>
        <a:bodyPr/>
        <a:lstStyle/>
        <a:p>
          <a:r>
            <a:rPr lang="en-GB" dirty="0">
              <a:latin typeface="Calibri Light" panose="020F0302020204030204"/>
            </a:rPr>
            <a:t>Relaxation</a:t>
          </a:r>
          <a:endParaRPr lang="en-GB" dirty="0"/>
        </a:p>
      </dgm:t>
    </dgm:pt>
    <dgm:pt modelId="{E4878F48-E621-453D-A142-F4719691A410}" type="parTrans" cxnId="{CB10FC1C-CA2E-4118-8C9B-043E42C069BE}">
      <dgm:prSet/>
      <dgm:spPr/>
      <dgm:t>
        <a:bodyPr/>
        <a:lstStyle/>
        <a:p>
          <a:endParaRPr lang="en-GB"/>
        </a:p>
      </dgm:t>
    </dgm:pt>
    <dgm:pt modelId="{5445ED4B-1B85-452D-AECC-5AB5D3517BD4}" type="sibTrans" cxnId="{CB10FC1C-CA2E-4118-8C9B-043E42C069BE}">
      <dgm:prSet/>
      <dgm:spPr/>
      <dgm:t>
        <a:bodyPr/>
        <a:lstStyle/>
        <a:p>
          <a:endParaRPr lang="en-GB"/>
        </a:p>
      </dgm:t>
    </dgm:pt>
    <dgm:pt modelId="{B073F176-28FB-445C-8671-37986F20FFD6}">
      <dgm:prSet phldrT="[Text]" phldr="0"/>
      <dgm:spPr/>
      <dgm:t>
        <a:bodyPr/>
        <a:lstStyle/>
        <a:p>
          <a:pPr rtl="0"/>
          <a:r>
            <a:rPr lang="en-GB">
              <a:latin typeface="Calibri Light" panose="020F0302020204030204"/>
            </a:rPr>
            <a:t>Good Relationships</a:t>
          </a:r>
          <a:endParaRPr lang="en-GB"/>
        </a:p>
      </dgm:t>
    </dgm:pt>
    <dgm:pt modelId="{7310FBCE-2B6F-46F2-B67F-4BC74C97E636}" type="parTrans" cxnId="{D433E81A-A213-433A-86AD-E45433621EC9}">
      <dgm:prSet/>
      <dgm:spPr/>
      <dgm:t>
        <a:bodyPr/>
        <a:lstStyle/>
        <a:p>
          <a:endParaRPr lang="en-GB"/>
        </a:p>
      </dgm:t>
    </dgm:pt>
    <dgm:pt modelId="{327D46D5-5F6A-4098-A0C7-FE938B1CCB57}" type="sibTrans" cxnId="{D433E81A-A213-433A-86AD-E45433621EC9}">
      <dgm:prSet/>
      <dgm:spPr/>
      <dgm:t>
        <a:bodyPr/>
        <a:lstStyle/>
        <a:p>
          <a:endParaRPr lang="en-GB"/>
        </a:p>
      </dgm:t>
    </dgm:pt>
    <dgm:pt modelId="{1E99C458-ED77-41A1-8F12-800FCE898BAA}">
      <dgm:prSet phldrT="[Text]" phldr="0"/>
      <dgm:spPr/>
      <dgm:t>
        <a:bodyPr/>
        <a:lstStyle/>
        <a:p>
          <a:pPr rtl="0"/>
          <a:r>
            <a:rPr lang="en-GB" dirty="0"/>
            <a:t>Hobbies</a:t>
          </a:r>
        </a:p>
      </dgm:t>
    </dgm:pt>
    <dgm:pt modelId="{78748D6E-E64A-49B0-BF0E-6A81409767DE}" type="parTrans" cxnId="{F6AFC884-62D3-4469-9A8D-1A45C00A5C67}">
      <dgm:prSet/>
      <dgm:spPr/>
      <dgm:t>
        <a:bodyPr/>
        <a:lstStyle/>
        <a:p>
          <a:endParaRPr lang="en-GB"/>
        </a:p>
      </dgm:t>
    </dgm:pt>
    <dgm:pt modelId="{68D9B0FB-25E4-4529-85AF-96EC33A8B382}" type="sibTrans" cxnId="{F6AFC884-62D3-4469-9A8D-1A45C00A5C67}">
      <dgm:prSet/>
      <dgm:spPr/>
      <dgm:t>
        <a:bodyPr/>
        <a:lstStyle/>
        <a:p>
          <a:endParaRPr lang="en-GB"/>
        </a:p>
      </dgm:t>
    </dgm:pt>
    <dgm:pt modelId="{68DA6F57-D1CA-4F68-97AD-DB01BC3CE6A5}">
      <dgm:prSet phldr="0"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 Health</a:t>
          </a:r>
          <a:endParaRPr lang="en-GB" dirty="0"/>
        </a:p>
      </dgm:t>
    </dgm:pt>
    <dgm:pt modelId="{C8CD8F37-A838-4034-BFAB-FFBE6695F65D}" type="parTrans" cxnId="{D2DC6E03-C320-41D4-9B80-55A90D4D0DBD}">
      <dgm:prSet/>
      <dgm:spPr/>
      <dgm:t>
        <a:bodyPr/>
        <a:lstStyle/>
        <a:p>
          <a:endParaRPr lang="en-GB"/>
        </a:p>
      </dgm:t>
    </dgm:pt>
    <dgm:pt modelId="{0C164661-5438-4E20-A90D-B058C031DBBC}" type="sibTrans" cxnId="{D2DC6E03-C320-41D4-9B80-55A90D4D0DBD}">
      <dgm:prSet/>
      <dgm:spPr/>
      <dgm:t>
        <a:bodyPr/>
        <a:lstStyle/>
        <a:p>
          <a:endParaRPr lang="en-GB"/>
        </a:p>
      </dgm:t>
    </dgm:pt>
    <dgm:pt modelId="{CCA51A33-F24D-46A3-B1EB-BCA9A3CC19F0}">
      <dgm:prSet phldr="0"/>
      <dgm:spPr/>
      <dgm:t>
        <a:bodyPr/>
        <a:lstStyle/>
        <a:p>
          <a:r>
            <a:rPr lang="en-GB">
              <a:latin typeface="Calibri Light" panose="020F0302020204030204"/>
            </a:rPr>
            <a:t>Sleep</a:t>
          </a:r>
        </a:p>
      </dgm:t>
    </dgm:pt>
    <dgm:pt modelId="{CB50BCCD-7126-4EAA-A515-BBC16C1952DF}" type="parTrans" cxnId="{7907C012-7C55-4646-96BA-047C80EC20CF}">
      <dgm:prSet/>
      <dgm:spPr/>
      <dgm:t>
        <a:bodyPr/>
        <a:lstStyle/>
        <a:p>
          <a:endParaRPr lang="en-GB"/>
        </a:p>
      </dgm:t>
    </dgm:pt>
    <dgm:pt modelId="{AE5ED9D7-6133-46B2-9E57-61764F97F691}" type="sibTrans" cxnId="{7907C012-7C55-4646-96BA-047C80EC20CF}">
      <dgm:prSet/>
      <dgm:spPr/>
      <dgm:t>
        <a:bodyPr/>
        <a:lstStyle/>
        <a:p>
          <a:endParaRPr lang="en-GB"/>
        </a:p>
      </dgm:t>
    </dgm:pt>
    <dgm:pt modelId="{08686372-62AD-4D56-9317-4A920512D353}" type="pres">
      <dgm:prSet presAssocID="{1D8BB194-0FF2-485D-ADFB-4DF2193F81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062457-B8DA-487E-9329-87A2D3F84F14}" type="pres">
      <dgm:prSet presAssocID="{1D8BB194-0FF2-485D-ADFB-4DF2193F8115}" presName="cycle" presStyleCnt="0"/>
      <dgm:spPr/>
    </dgm:pt>
    <dgm:pt modelId="{55B3EDE9-2BFE-4CE8-AD42-D02C8BEAB046}" type="pres">
      <dgm:prSet presAssocID="{61A3739B-DC74-4923-AD2F-6939776A580E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D1BAB-63A6-4686-BD22-260F227ED363}" type="pres">
      <dgm:prSet presAssocID="{5445ED4B-1B85-452D-AECC-5AB5D3517BD4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EE10F7CF-5B06-453E-B541-01B6CCDD9FED}" type="pres">
      <dgm:prSet presAssocID="{68DA6F57-D1CA-4F68-97AD-DB01BC3CE6A5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A2E04-EEE6-4AB1-B50C-54E99EB101EA}" type="pres">
      <dgm:prSet presAssocID="{B073F176-28FB-445C-8671-37986F20FFD6}" presName="nodeFollowingNodes" presStyleLbl="node1" presStyleIdx="2" presStyleCnt="5" custRadScaleRad="91428" custRadScaleInc="-16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37D22-767A-49D4-A3C2-A045D9B2D8B7}" type="pres">
      <dgm:prSet presAssocID="{1E99C458-ED77-41A1-8F12-800FCE898BAA}" presName="nodeFollowingNodes" presStyleLbl="node1" presStyleIdx="3" presStyleCnt="5" custRadScaleRad="102511" custRadScaleInc="15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AC153-61FC-45CE-8056-61C5F0324D08}" type="pres">
      <dgm:prSet presAssocID="{CCA51A33-F24D-46A3-B1EB-BCA9A3CC19F0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33E81A-A213-433A-86AD-E45433621EC9}" srcId="{1D8BB194-0FF2-485D-ADFB-4DF2193F8115}" destId="{B073F176-28FB-445C-8671-37986F20FFD6}" srcOrd="2" destOrd="0" parTransId="{7310FBCE-2B6F-46F2-B67F-4BC74C97E636}" sibTransId="{327D46D5-5F6A-4098-A0C7-FE938B1CCB57}"/>
    <dgm:cxn modelId="{F6AFC884-62D3-4469-9A8D-1A45C00A5C67}" srcId="{1D8BB194-0FF2-485D-ADFB-4DF2193F8115}" destId="{1E99C458-ED77-41A1-8F12-800FCE898BAA}" srcOrd="3" destOrd="0" parTransId="{78748D6E-E64A-49B0-BF0E-6A81409767DE}" sibTransId="{68D9B0FB-25E4-4529-85AF-96EC33A8B382}"/>
    <dgm:cxn modelId="{D2DC6E03-C320-41D4-9B80-55A90D4D0DBD}" srcId="{1D8BB194-0FF2-485D-ADFB-4DF2193F8115}" destId="{68DA6F57-D1CA-4F68-97AD-DB01BC3CE6A5}" srcOrd="1" destOrd="0" parTransId="{C8CD8F37-A838-4034-BFAB-FFBE6695F65D}" sibTransId="{0C164661-5438-4E20-A90D-B058C031DBBC}"/>
    <dgm:cxn modelId="{F06216FE-2185-44D7-8BC6-8E3A5176E170}" type="presOf" srcId="{B073F176-28FB-445C-8671-37986F20FFD6}" destId="{D8BA2E04-EEE6-4AB1-B50C-54E99EB101EA}" srcOrd="0" destOrd="0" presId="urn:microsoft.com/office/officeart/2005/8/layout/cycle3"/>
    <dgm:cxn modelId="{5477AC2A-9927-45B5-B5EF-BA4C2C7A234A}" type="presOf" srcId="{5445ED4B-1B85-452D-AECC-5AB5D3517BD4}" destId="{ABAD1BAB-63A6-4686-BD22-260F227ED363}" srcOrd="0" destOrd="0" presId="urn:microsoft.com/office/officeart/2005/8/layout/cycle3"/>
    <dgm:cxn modelId="{7907C012-7C55-4646-96BA-047C80EC20CF}" srcId="{1D8BB194-0FF2-485D-ADFB-4DF2193F8115}" destId="{CCA51A33-F24D-46A3-B1EB-BCA9A3CC19F0}" srcOrd="4" destOrd="0" parTransId="{CB50BCCD-7126-4EAA-A515-BBC16C1952DF}" sibTransId="{AE5ED9D7-6133-46B2-9E57-61764F97F691}"/>
    <dgm:cxn modelId="{CB10FC1C-CA2E-4118-8C9B-043E42C069BE}" srcId="{1D8BB194-0FF2-485D-ADFB-4DF2193F8115}" destId="{61A3739B-DC74-4923-AD2F-6939776A580E}" srcOrd="0" destOrd="0" parTransId="{E4878F48-E621-453D-A142-F4719691A410}" sibTransId="{5445ED4B-1B85-452D-AECC-5AB5D3517BD4}"/>
    <dgm:cxn modelId="{FABB6517-C0F8-4646-927F-8BF6A57A1760}" type="presOf" srcId="{CCA51A33-F24D-46A3-B1EB-BCA9A3CC19F0}" destId="{F6BAC153-61FC-45CE-8056-61C5F0324D08}" srcOrd="0" destOrd="0" presId="urn:microsoft.com/office/officeart/2005/8/layout/cycle3"/>
    <dgm:cxn modelId="{A7A4BB37-A854-4F5D-A829-DC434B62F578}" type="presOf" srcId="{61A3739B-DC74-4923-AD2F-6939776A580E}" destId="{55B3EDE9-2BFE-4CE8-AD42-D02C8BEAB046}" srcOrd="0" destOrd="0" presId="urn:microsoft.com/office/officeart/2005/8/layout/cycle3"/>
    <dgm:cxn modelId="{E1973D94-53D7-4D67-994F-8DE499180DF7}" type="presOf" srcId="{1D8BB194-0FF2-485D-ADFB-4DF2193F8115}" destId="{08686372-62AD-4D56-9317-4A920512D353}" srcOrd="0" destOrd="0" presId="urn:microsoft.com/office/officeart/2005/8/layout/cycle3"/>
    <dgm:cxn modelId="{A558B7D3-B8E7-4E95-8836-80F529030B43}" type="presOf" srcId="{68DA6F57-D1CA-4F68-97AD-DB01BC3CE6A5}" destId="{EE10F7CF-5B06-453E-B541-01B6CCDD9FED}" srcOrd="0" destOrd="0" presId="urn:microsoft.com/office/officeart/2005/8/layout/cycle3"/>
    <dgm:cxn modelId="{A0F09EF5-BE87-48AD-98A9-93A1EEA2E5F3}" type="presOf" srcId="{1E99C458-ED77-41A1-8F12-800FCE898BAA}" destId="{E8C37D22-767A-49D4-A3C2-A045D9B2D8B7}" srcOrd="0" destOrd="0" presId="urn:microsoft.com/office/officeart/2005/8/layout/cycle3"/>
    <dgm:cxn modelId="{1EE948BF-8777-44EB-81A5-77F21D5764BB}" type="presParOf" srcId="{08686372-62AD-4D56-9317-4A920512D353}" destId="{31062457-B8DA-487E-9329-87A2D3F84F14}" srcOrd="0" destOrd="0" presId="urn:microsoft.com/office/officeart/2005/8/layout/cycle3"/>
    <dgm:cxn modelId="{AF1ACBB6-3512-4787-B3FB-4D7BE98AFBE8}" type="presParOf" srcId="{31062457-B8DA-487E-9329-87A2D3F84F14}" destId="{55B3EDE9-2BFE-4CE8-AD42-D02C8BEAB046}" srcOrd="0" destOrd="0" presId="urn:microsoft.com/office/officeart/2005/8/layout/cycle3"/>
    <dgm:cxn modelId="{F82C3157-FC79-4EA7-84E2-FFA443A610AA}" type="presParOf" srcId="{31062457-B8DA-487E-9329-87A2D3F84F14}" destId="{ABAD1BAB-63A6-4686-BD22-260F227ED363}" srcOrd="1" destOrd="0" presId="urn:microsoft.com/office/officeart/2005/8/layout/cycle3"/>
    <dgm:cxn modelId="{1DE8262B-17AF-4365-8320-DCBAEFA0D2C8}" type="presParOf" srcId="{31062457-B8DA-487E-9329-87A2D3F84F14}" destId="{EE10F7CF-5B06-453E-B541-01B6CCDD9FED}" srcOrd="2" destOrd="0" presId="urn:microsoft.com/office/officeart/2005/8/layout/cycle3"/>
    <dgm:cxn modelId="{E77D7D9D-CAC7-4420-89CB-62333AF4C578}" type="presParOf" srcId="{31062457-B8DA-487E-9329-87A2D3F84F14}" destId="{D8BA2E04-EEE6-4AB1-B50C-54E99EB101EA}" srcOrd="3" destOrd="0" presId="urn:microsoft.com/office/officeart/2005/8/layout/cycle3"/>
    <dgm:cxn modelId="{2E2F651F-12D7-4F6C-8F39-8F63690A7B34}" type="presParOf" srcId="{31062457-B8DA-487E-9329-87A2D3F84F14}" destId="{E8C37D22-767A-49D4-A3C2-A045D9B2D8B7}" srcOrd="4" destOrd="0" presId="urn:microsoft.com/office/officeart/2005/8/layout/cycle3"/>
    <dgm:cxn modelId="{9599D063-ADE9-4306-A528-9774AED0FD3A}" type="presParOf" srcId="{31062457-B8DA-487E-9329-87A2D3F84F14}" destId="{F6BAC153-61FC-45CE-8056-61C5F0324D08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D1BAB-63A6-4686-BD22-260F227ED363}">
      <dsp:nvSpPr>
        <dsp:cNvPr id="0" name=""/>
        <dsp:cNvSpPr/>
      </dsp:nvSpPr>
      <dsp:spPr>
        <a:xfrm>
          <a:off x="911682" y="-25605"/>
          <a:ext cx="4416161" cy="4416161"/>
        </a:xfrm>
        <a:prstGeom prst="circularArrow">
          <a:avLst>
            <a:gd name="adj1" fmla="val 5544"/>
            <a:gd name="adj2" fmla="val 330680"/>
            <a:gd name="adj3" fmla="val 13812560"/>
            <a:gd name="adj4" fmla="val 1736370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3EDE9-2BFE-4CE8-AD42-D02C8BEAB046}">
      <dsp:nvSpPr>
        <dsp:cNvPr id="0" name=""/>
        <dsp:cNvSpPr/>
      </dsp:nvSpPr>
      <dsp:spPr>
        <a:xfrm>
          <a:off x="2102184" y="227"/>
          <a:ext cx="2035157" cy="10175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Calibri Light" panose="020F0302020204030204"/>
            </a:rPr>
            <a:t>Relaxation</a:t>
          </a:r>
          <a:endParaRPr lang="en-GB" sz="2500" kern="1200" dirty="0"/>
        </a:p>
      </dsp:txBody>
      <dsp:txXfrm>
        <a:off x="2151858" y="49901"/>
        <a:ext cx="1935809" cy="918230"/>
      </dsp:txXfrm>
    </dsp:sp>
    <dsp:sp modelId="{EE10F7CF-5B06-453E-B541-01B6CCDD9FED}">
      <dsp:nvSpPr>
        <dsp:cNvPr id="0" name=""/>
        <dsp:cNvSpPr/>
      </dsp:nvSpPr>
      <dsp:spPr>
        <a:xfrm>
          <a:off x="3893236" y="1301503"/>
          <a:ext cx="2035157" cy="10175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Calibri Light" panose="020F0302020204030204"/>
            </a:rPr>
            <a:t> Health</a:t>
          </a:r>
          <a:endParaRPr lang="en-GB" sz="2500" kern="1200" dirty="0"/>
        </a:p>
      </dsp:txBody>
      <dsp:txXfrm>
        <a:off x="3942910" y="1351177"/>
        <a:ext cx="1935809" cy="918230"/>
      </dsp:txXfrm>
    </dsp:sp>
    <dsp:sp modelId="{D8BA2E04-EEE6-4AB1-B50C-54E99EB101EA}">
      <dsp:nvSpPr>
        <dsp:cNvPr id="0" name=""/>
        <dsp:cNvSpPr/>
      </dsp:nvSpPr>
      <dsp:spPr>
        <a:xfrm>
          <a:off x="3332447" y="3088037"/>
          <a:ext cx="2035157" cy="10175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>
              <a:latin typeface="Calibri Light" panose="020F0302020204030204"/>
            </a:rPr>
            <a:t>Good Relationships</a:t>
          </a:r>
          <a:endParaRPr lang="en-GB" sz="2500" kern="1200"/>
        </a:p>
      </dsp:txBody>
      <dsp:txXfrm>
        <a:off x="3382121" y="3137711"/>
        <a:ext cx="1935809" cy="918230"/>
      </dsp:txXfrm>
    </dsp:sp>
    <dsp:sp modelId="{E8C37D22-767A-49D4-A3C2-A045D9B2D8B7}">
      <dsp:nvSpPr>
        <dsp:cNvPr id="0" name=""/>
        <dsp:cNvSpPr/>
      </dsp:nvSpPr>
      <dsp:spPr>
        <a:xfrm>
          <a:off x="727306" y="3238659"/>
          <a:ext cx="2035157" cy="10175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/>
            <a:t>Hobbies</a:t>
          </a:r>
        </a:p>
      </dsp:txBody>
      <dsp:txXfrm>
        <a:off x="776980" y="3288333"/>
        <a:ext cx="1935809" cy="918230"/>
      </dsp:txXfrm>
    </dsp:sp>
    <dsp:sp modelId="{F6BAC153-61FC-45CE-8056-61C5F0324D08}">
      <dsp:nvSpPr>
        <dsp:cNvPr id="0" name=""/>
        <dsp:cNvSpPr/>
      </dsp:nvSpPr>
      <dsp:spPr>
        <a:xfrm>
          <a:off x="311131" y="1301503"/>
          <a:ext cx="2035157" cy="10175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>
              <a:latin typeface="Calibri Light" panose="020F0302020204030204"/>
            </a:rPr>
            <a:t>Sleep</a:t>
          </a:r>
        </a:p>
      </dsp:txBody>
      <dsp:txXfrm>
        <a:off x="360805" y="1351177"/>
        <a:ext cx="1935809" cy="918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58F41-0CDE-E24D-A002-56A7459A5BE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E698F-BAE5-3F43-BA97-A8AF6F027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9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268E1E-0E44-426D-905E-8AD9B19D218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​Introduce self and Rise.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Having the right ingredients means that we can maintain good mental health and helps us be resilient and able to deal with transitions better.</a:t>
            </a:r>
          </a:p>
          <a:p>
            <a:r>
              <a:rPr lang="en-US" dirty="0">
                <a:cs typeface="Calibri"/>
              </a:rPr>
              <a:t>Talk through these – why do they feel they are important?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E698F-BAE5-3F43-BA97-A8AF6F0278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93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Before we start, get the children to practice belly breathing – bringing a sense of calm. </a:t>
            </a:r>
          </a:p>
          <a:p>
            <a:r>
              <a:rPr lang="en-US" dirty="0">
                <a:cs typeface="Calibri"/>
              </a:rPr>
              <a:t> </a:t>
            </a:r>
          </a:p>
          <a:p>
            <a:r>
              <a:rPr lang="en-US" dirty="0">
                <a:cs typeface="Calibri"/>
              </a:rPr>
              <a:t>Talk through belly breathing and get the children to do it along with you.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How did that feel? - breathing activities can help relax our whole body and relax our minds.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E698F-BAE5-3F43-BA97-A8AF6F0278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74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Explain worry tree / play </a:t>
            </a:r>
            <a:r>
              <a:rPr lang="en-GB" dirty="0" err="1">
                <a:cs typeface="Calibri"/>
              </a:rPr>
              <a:t>youtube</a:t>
            </a:r>
            <a:r>
              <a:rPr lang="en-GB" dirty="0">
                <a:cs typeface="Calibri"/>
              </a:rPr>
              <a:t> video for the class. 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Hand out worry tree to each table and get them to work through the worries they came up with on the post it notes earlier.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Bring the class back together and speak through some of these worries using the worry tree as a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E698F-BAE5-3F43-BA97-A8AF6F0278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03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Happy place mindfulness video – Close eyes and visualise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E698F-BAE5-3F43-BA97-A8AF6F0278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6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E74B56-C6A3-D146-B501-D10E65972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815731" y="2164516"/>
            <a:ext cx="5143498" cy="814469"/>
          </a:xfrm>
          <a:prstGeom prst="rect">
            <a:avLst/>
          </a:prstGeom>
        </p:spPr>
      </p:pic>
      <p:sp>
        <p:nvSpPr>
          <p:cNvPr id="5" name="bg object 16">
            <a:extLst>
              <a:ext uri="{FF2B5EF4-FFF2-40B4-BE49-F238E27FC236}">
                <a16:creationId xmlns:a16="http://schemas.microsoft.com/office/drawing/2014/main" id="{91A80850-7C7D-6547-992F-3DECD383EC1D}"/>
              </a:ext>
            </a:extLst>
          </p:cNvPr>
          <p:cNvSpPr/>
          <p:nvPr userDrawn="1"/>
        </p:nvSpPr>
        <p:spPr>
          <a:xfrm>
            <a:off x="1643873" y="0"/>
            <a:ext cx="7500333" cy="51435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3F5F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</p:spTree>
    <p:extLst>
      <p:ext uri="{BB962C8B-B14F-4D97-AF65-F5344CB8AC3E}">
        <p14:creationId xmlns:p14="http://schemas.microsoft.com/office/powerpoint/2010/main" val="369129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uilding, person, young, holding&#10;&#10;Description automatically generated">
            <a:extLst>
              <a:ext uri="{FF2B5EF4-FFF2-40B4-BE49-F238E27FC236}">
                <a16:creationId xmlns:a16="http://schemas.microsoft.com/office/drawing/2014/main" id="{6A6C6C98-0D02-9A41-84CC-03454DC647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541" y="0"/>
            <a:ext cx="7783664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7D4D5B-FD57-7E46-81F9-A7C97D95E1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127657" y="2164516"/>
            <a:ext cx="5143501" cy="81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5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8F6636-F6DC-D846-AA4F-29D24B5D8D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173265" y="2164515"/>
            <a:ext cx="5143500" cy="814469"/>
          </a:xfrm>
          <a:prstGeom prst="rect">
            <a:avLst/>
          </a:prstGeom>
        </p:spPr>
      </p:pic>
      <p:sp>
        <p:nvSpPr>
          <p:cNvPr id="7" name="bg object 16">
            <a:extLst>
              <a:ext uri="{FF2B5EF4-FFF2-40B4-BE49-F238E27FC236}">
                <a16:creationId xmlns:a16="http://schemas.microsoft.com/office/drawing/2014/main" id="{66C1649F-0766-2C4B-94E1-6B51FD806748}"/>
              </a:ext>
            </a:extLst>
          </p:cNvPr>
          <p:cNvSpPr/>
          <p:nvPr userDrawn="1"/>
        </p:nvSpPr>
        <p:spPr>
          <a:xfrm>
            <a:off x="0" y="0"/>
            <a:ext cx="1600200" cy="51435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3F5F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43E0F5F-60DF-3E43-9DE6-F20250D4EF76}"/>
              </a:ext>
            </a:extLst>
          </p:cNvPr>
          <p:cNvSpPr/>
          <p:nvPr userDrawn="1"/>
        </p:nvSpPr>
        <p:spPr>
          <a:xfrm>
            <a:off x="327392" y="10"/>
            <a:ext cx="989089" cy="98908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9"/>
          </a:p>
        </p:txBody>
      </p:sp>
    </p:spTree>
    <p:extLst>
      <p:ext uri="{BB962C8B-B14F-4D97-AF65-F5344CB8AC3E}">
        <p14:creationId xmlns:p14="http://schemas.microsoft.com/office/powerpoint/2010/main" val="2785218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8C97DD-7749-5F47-BD3D-73517E991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815732" y="2164516"/>
            <a:ext cx="5143501" cy="814469"/>
          </a:xfrm>
          <a:prstGeom prst="rect">
            <a:avLst/>
          </a:prstGeom>
        </p:spPr>
      </p:pic>
      <p:sp>
        <p:nvSpPr>
          <p:cNvPr id="4" name="bg object 16">
            <a:extLst>
              <a:ext uri="{FF2B5EF4-FFF2-40B4-BE49-F238E27FC236}">
                <a16:creationId xmlns:a16="http://schemas.microsoft.com/office/drawing/2014/main" id="{970FD2BF-EBC4-0D44-BA9B-607B44128567}"/>
              </a:ext>
            </a:extLst>
          </p:cNvPr>
          <p:cNvSpPr/>
          <p:nvPr userDrawn="1"/>
        </p:nvSpPr>
        <p:spPr>
          <a:xfrm>
            <a:off x="1643873" y="0"/>
            <a:ext cx="7500333" cy="51435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3F5F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22" name="Holder 6">
            <a:extLst>
              <a:ext uri="{FF2B5EF4-FFF2-40B4-BE49-F238E27FC236}">
                <a16:creationId xmlns:a16="http://schemas.microsoft.com/office/drawing/2014/main" id="{0BE7CC8D-8726-284F-80CF-E2C288CBA2F7}"/>
              </a:ext>
            </a:extLst>
          </p:cNvPr>
          <p:cNvSpPr txBox="1">
            <a:spLocks/>
          </p:cNvSpPr>
          <p:nvPr userDrawn="1"/>
        </p:nvSpPr>
        <p:spPr>
          <a:xfrm>
            <a:off x="215219" y="4910961"/>
            <a:ext cx="475058" cy="2325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76">
              <a:spcBef>
                <a:spcPts val="25"/>
              </a:spcBef>
            </a:pPr>
            <a:r>
              <a:rPr lang="en-GB" sz="637" spc="16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637" spc="-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637" spc="25" smtClean="0">
                <a:latin typeface="Arial" panose="020B0604020202020204" pitchFamily="34" charset="0"/>
                <a:cs typeface="Arial" panose="020B0604020202020204" pitchFamily="34" charset="0"/>
              </a:rPr>
              <a:pPr marL="5776">
                <a:spcBef>
                  <a:spcPts val="25"/>
                </a:spcBef>
              </a:pPr>
              <a:t>‹#›</a:t>
            </a:fld>
            <a:endParaRPr sz="637" spc="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371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02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E74B56-C6A3-D146-B501-D10E65972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815731" y="2164516"/>
            <a:ext cx="5143498" cy="814469"/>
          </a:xfrm>
          <a:prstGeom prst="rect">
            <a:avLst/>
          </a:prstGeom>
        </p:spPr>
      </p:pic>
      <p:sp>
        <p:nvSpPr>
          <p:cNvPr id="5" name="bg object 16">
            <a:extLst>
              <a:ext uri="{FF2B5EF4-FFF2-40B4-BE49-F238E27FC236}">
                <a16:creationId xmlns:a16="http://schemas.microsoft.com/office/drawing/2014/main" id="{91A80850-7C7D-6547-992F-3DECD383EC1D}"/>
              </a:ext>
            </a:extLst>
          </p:cNvPr>
          <p:cNvSpPr/>
          <p:nvPr userDrawn="1"/>
        </p:nvSpPr>
        <p:spPr>
          <a:xfrm>
            <a:off x="1643873" y="0"/>
            <a:ext cx="7500333" cy="51435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3F5F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</p:spTree>
    <p:extLst>
      <p:ext uri="{BB962C8B-B14F-4D97-AF65-F5344CB8AC3E}">
        <p14:creationId xmlns:p14="http://schemas.microsoft.com/office/powerpoint/2010/main" val="2451470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86148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81161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08201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48296"/>
      </p:ext>
    </p:extLst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3208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>
            <a:extLst>
              <a:ext uri="{FF2B5EF4-FFF2-40B4-BE49-F238E27FC236}">
                <a16:creationId xmlns:a16="http://schemas.microsoft.com/office/drawing/2014/main" id="{91A80850-7C7D-6547-992F-3DECD383EC1D}"/>
              </a:ext>
            </a:extLst>
          </p:cNvPr>
          <p:cNvSpPr/>
          <p:nvPr userDrawn="1"/>
        </p:nvSpPr>
        <p:spPr>
          <a:xfrm>
            <a:off x="1643873" y="0"/>
            <a:ext cx="7500333" cy="51435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29E9E"/>
          </a:solidFill>
        </p:spPr>
        <p:txBody>
          <a:bodyPr wrap="square" lIns="0" tIns="0" rIns="0" bIns="0" rtlCol="0"/>
          <a:lstStyle/>
          <a:p>
            <a:endParaRPr sz="819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C8F986-0EEF-A443-A897-9D6EFC840B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850164" y="2198947"/>
            <a:ext cx="5143500" cy="74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38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66716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68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63521"/>
      </p:ext>
    </p:extLst>
  </p:cSld>
  <p:clrMapOvr>
    <a:masterClrMapping/>
  </p:clrMapOvr>
  <p:hf sldNum="0"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03198"/>
      </p:ext>
    </p:extLst>
  </p:cSld>
  <p:clrMapOvr>
    <a:masterClrMapping/>
  </p:clrMapOvr>
  <p:hf sldNum="0"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83116"/>
      </p:ext>
    </p:extLst>
  </p:cSld>
  <p:clrMapOvr>
    <a:masterClrMapping/>
  </p:clrMapOvr>
  <p:hf sldNum="0"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23033"/>
      </p:ext>
    </p:extLst>
  </p:cSld>
  <p:clrMapOvr>
    <a:masterClrMapping/>
  </p:clrMapOvr>
  <p:hf sldNum="0"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E74B56-C6A3-D146-B501-D10E65972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815731" y="2164516"/>
            <a:ext cx="5143498" cy="814469"/>
          </a:xfrm>
          <a:prstGeom prst="rect">
            <a:avLst/>
          </a:prstGeom>
        </p:spPr>
      </p:pic>
      <p:sp>
        <p:nvSpPr>
          <p:cNvPr id="5" name="bg object 16">
            <a:extLst>
              <a:ext uri="{FF2B5EF4-FFF2-40B4-BE49-F238E27FC236}">
                <a16:creationId xmlns:a16="http://schemas.microsoft.com/office/drawing/2014/main" id="{91A80850-7C7D-6547-992F-3DECD383EC1D}"/>
              </a:ext>
            </a:extLst>
          </p:cNvPr>
          <p:cNvSpPr/>
          <p:nvPr userDrawn="1"/>
        </p:nvSpPr>
        <p:spPr>
          <a:xfrm>
            <a:off x="1643873" y="0"/>
            <a:ext cx="7500333" cy="51435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3F5F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B4C582A5-53FA-C646-97F6-369E34E252AA}"/>
              </a:ext>
            </a:extLst>
          </p:cNvPr>
          <p:cNvSpPr txBox="1">
            <a:spLocks/>
          </p:cNvSpPr>
          <p:nvPr userDrawn="1"/>
        </p:nvSpPr>
        <p:spPr>
          <a:xfrm>
            <a:off x="215219" y="4910961"/>
            <a:ext cx="475058" cy="2325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76">
              <a:spcBef>
                <a:spcPts val="25"/>
              </a:spcBef>
            </a:pPr>
            <a:r>
              <a:rPr lang="en-GB" sz="637" spc="16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637" spc="-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637" spc="25" smtClean="0">
                <a:latin typeface="Arial" panose="020B0604020202020204" pitchFamily="34" charset="0"/>
                <a:cs typeface="Arial" panose="020B0604020202020204" pitchFamily="34" charset="0"/>
              </a:rPr>
              <a:pPr marL="5776">
                <a:spcBef>
                  <a:spcPts val="25"/>
                </a:spcBef>
              </a:pPr>
              <a:t>‹#›</a:t>
            </a:fld>
            <a:endParaRPr sz="637" spc="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773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97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019FE-6561-4743-82FE-8CCDF3E8B8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694429" y="2164516"/>
            <a:ext cx="5143500" cy="814469"/>
          </a:xfrm>
          <a:prstGeom prst="rect">
            <a:avLst/>
          </a:prstGeom>
        </p:spPr>
      </p:pic>
      <p:sp>
        <p:nvSpPr>
          <p:cNvPr id="8" name="bg object 16">
            <a:extLst>
              <a:ext uri="{FF2B5EF4-FFF2-40B4-BE49-F238E27FC236}">
                <a16:creationId xmlns:a16="http://schemas.microsoft.com/office/drawing/2014/main" id="{1E45933D-1282-2449-A27B-8006CBD2AB75}"/>
              </a:ext>
            </a:extLst>
          </p:cNvPr>
          <p:cNvSpPr/>
          <p:nvPr userDrawn="1"/>
        </p:nvSpPr>
        <p:spPr>
          <a:xfrm>
            <a:off x="1643873" y="0"/>
            <a:ext cx="7500333" cy="51435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</p:spTree>
    <p:extLst>
      <p:ext uri="{BB962C8B-B14F-4D97-AF65-F5344CB8AC3E}">
        <p14:creationId xmlns:p14="http://schemas.microsoft.com/office/powerpoint/2010/main" val="35948855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75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07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99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31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106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87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731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626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E74B56-C6A3-D146-B501-D10E65972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815731" y="2164517"/>
            <a:ext cx="5143498" cy="814469"/>
          </a:xfrm>
          <a:prstGeom prst="rect">
            <a:avLst/>
          </a:prstGeom>
        </p:spPr>
      </p:pic>
      <p:sp>
        <p:nvSpPr>
          <p:cNvPr id="5" name="bg object 16">
            <a:extLst>
              <a:ext uri="{FF2B5EF4-FFF2-40B4-BE49-F238E27FC236}">
                <a16:creationId xmlns:a16="http://schemas.microsoft.com/office/drawing/2014/main" id="{91A80850-7C7D-6547-992F-3DECD383EC1D}"/>
              </a:ext>
            </a:extLst>
          </p:cNvPr>
          <p:cNvSpPr/>
          <p:nvPr userDrawn="1"/>
        </p:nvSpPr>
        <p:spPr>
          <a:xfrm>
            <a:off x="1643873" y="0"/>
            <a:ext cx="7500333" cy="51435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3F5F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B4C582A5-53FA-C646-97F6-369E34E252AA}"/>
              </a:ext>
            </a:extLst>
          </p:cNvPr>
          <p:cNvSpPr txBox="1">
            <a:spLocks/>
          </p:cNvSpPr>
          <p:nvPr userDrawn="1"/>
        </p:nvSpPr>
        <p:spPr>
          <a:xfrm>
            <a:off x="215220" y="4910962"/>
            <a:ext cx="475058" cy="2325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76">
              <a:spcBef>
                <a:spcPts val="25"/>
              </a:spcBef>
            </a:pPr>
            <a:r>
              <a:rPr lang="en-GB" sz="637" spc="16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637" spc="-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637" spc="25" smtClean="0">
                <a:latin typeface="Arial" panose="020B0604020202020204" pitchFamily="34" charset="0"/>
                <a:cs typeface="Arial" panose="020B0604020202020204" pitchFamily="34" charset="0"/>
              </a:rPr>
              <a:pPr marL="5776">
                <a:spcBef>
                  <a:spcPts val="25"/>
                </a:spcBef>
              </a:pPr>
              <a:t>‹#›</a:t>
            </a:fld>
            <a:endParaRPr sz="637" spc="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3851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E74B56-C6A3-D146-B501-D10E65972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815731" y="2164516"/>
            <a:ext cx="5143498" cy="814469"/>
          </a:xfrm>
          <a:prstGeom prst="rect">
            <a:avLst/>
          </a:prstGeom>
        </p:spPr>
      </p:pic>
      <p:sp>
        <p:nvSpPr>
          <p:cNvPr id="5" name="bg object 16">
            <a:extLst>
              <a:ext uri="{FF2B5EF4-FFF2-40B4-BE49-F238E27FC236}">
                <a16:creationId xmlns:a16="http://schemas.microsoft.com/office/drawing/2014/main" id="{91A80850-7C7D-6547-992F-3DECD383EC1D}"/>
              </a:ext>
            </a:extLst>
          </p:cNvPr>
          <p:cNvSpPr/>
          <p:nvPr userDrawn="1"/>
        </p:nvSpPr>
        <p:spPr>
          <a:xfrm>
            <a:off x="1643873" y="0"/>
            <a:ext cx="7500333" cy="51435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3F5F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</p:spTree>
    <p:extLst>
      <p:ext uri="{BB962C8B-B14F-4D97-AF65-F5344CB8AC3E}">
        <p14:creationId xmlns:p14="http://schemas.microsoft.com/office/powerpoint/2010/main" val="142347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20C4C5-061C-AD49-85F4-193F4BF0B5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127657" y="2164516"/>
            <a:ext cx="5143501" cy="814469"/>
          </a:xfrm>
          <a:prstGeom prst="rect">
            <a:avLst/>
          </a:prstGeom>
        </p:spPr>
      </p:pic>
      <p:sp>
        <p:nvSpPr>
          <p:cNvPr id="8" name="bg object 16">
            <a:extLst>
              <a:ext uri="{FF2B5EF4-FFF2-40B4-BE49-F238E27FC236}">
                <a16:creationId xmlns:a16="http://schemas.microsoft.com/office/drawing/2014/main" id="{1E45933D-1282-2449-A27B-8006CBD2AB75}"/>
              </a:ext>
            </a:extLst>
          </p:cNvPr>
          <p:cNvSpPr/>
          <p:nvPr userDrawn="1"/>
        </p:nvSpPr>
        <p:spPr>
          <a:xfrm flipH="1">
            <a:off x="0" y="0"/>
            <a:ext cx="1643873" cy="51435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819">
              <a:solidFill>
                <a:schemeClr val="tx1"/>
              </a:solidFill>
              <a:highlight>
                <a:srgbClr val="F38501"/>
              </a:highlight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4B1D734-A546-354C-8F16-3C17C4F33B8B}"/>
              </a:ext>
            </a:extLst>
          </p:cNvPr>
          <p:cNvSpPr/>
          <p:nvPr userDrawn="1"/>
        </p:nvSpPr>
        <p:spPr>
          <a:xfrm>
            <a:off x="327392" y="10"/>
            <a:ext cx="989089" cy="98908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0D490831-ED1E-9D46-90ED-34FAA4AC405D}"/>
              </a:ext>
            </a:extLst>
          </p:cNvPr>
          <p:cNvSpPr txBox="1">
            <a:spLocks/>
          </p:cNvSpPr>
          <p:nvPr userDrawn="1"/>
        </p:nvSpPr>
        <p:spPr>
          <a:xfrm>
            <a:off x="215219" y="4910961"/>
            <a:ext cx="475058" cy="2325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76">
              <a:spcBef>
                <a:spcPts val="25"/>
              </a:spcBef>
            </a:pPr>
            <a:r>
              <a:rPr lang="en-GB" sz="637" spc="16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637" spc="-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637" spc="25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5776">
                <a:spcBef>
                  <a:spcPts val="25"/>
                </a:spcBef>
              </a:pPr>
              <a:t>‹#›</a:t>
            </a:fld>
            <a:endParaRPr sz="637" spc="25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6496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>
            <a:extLst>
              <a:ext uri="{FF2B5EF4-FFF2-40B4-BE49-F238E27FC236}">
                <a16:creationId xmlns:a16="http://schemas.microsoft.com/office/drawing/2014/main" id="{91A80850-7C7D-6547-992F-3DECD383EC1D}"/>
              </a:ext>
            </a:extLst>
          </p:cNvPr>
          <p:cNvSpPr/>
          <p:nvPr userDrawn="1"/>
        </p:nvSpPr>
        <p:spPr>
          <a:xfrm>
            <a:off x="1643873" y="0"/>
            <a:ext cx="7500333" cy="51435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29E9E"/>
          </a:solidFill>
        </p:spPr>
        <p:txBody>
          <a:bodyPr wrap="square" lIns="0" tIns="0" rIns="0" bIns="0" rtlCol="0"/>
          <a:lstStyle/>
          <a:p>
            <a:endParaRPr sz="819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C8F986-0EEF-A443-A897-9D6EFC840B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850164" y="2198947"/>
            <a:ext cx="5143500" cy="74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69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019FE-6561-4743-82FE-8CCDF3E8B8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694429" y="2164516"/>
            <a:ext cx="5143500" cy="814469"/>
          </a:xfrm>
          <a:prstGeom prst="rect">
            <a:avLst/>
          </a:prstGeom>
        </p:spPr>
      </p:pic>
      <p:sp>
        <p:nvSpPr>
          <p:cNvPr id="8" name="bg object 16">
            <a:extLst>
              <a:ext uri="{FF2B5EF4-FFF2-40B4-BE49-F238E27FC236}">
                <a16:creationId xmlns:a16="http://schemas.microsoft.com/office/drawing/2014/main" id="{1E45933D-1282-2449-A27B-8006CBD2AB75}"/>
              </a:ext>
            </a:extLst>
          </p:cNvPr>
          <p:cNvSpPr/>
          <p:nvPr userDrawn="1"/>
        </p:nvSpPr>
        <p:spPr>
          <a:xfrm>
            <a:off x="1643873" y="0"/>
            <a:ext cx="7500333" cy="51435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</p:spTree>
    <p:extLst>
      <p:ext uri="{BB962C8B-B14F-4D97-AF65-F5344CB8AC3E}">
        <p14:creationId xmlns:p14="http://schemas.microsoft.com/office/powerpoint/2010/main" val="12870628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20C4C5-061C-AD49-85F4-193F4BF0B5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127657" y="2164516"/>
            <a:ext cx="5143501" cy="814469"/>
          </a:xfrm>
          <a:prstGeom prst="rect">
            <a:avLst/>
          </a:prstGeom>
        </p:spPr>
      </p:pic>
      <p:sp>
        <p:nvSpPr>
          <p:cNvPr id="8" name="bg object 16">
            <a:extLst>
              <a:ext uri="{FF2B5EF4-FFF2-40B4-BE49-F238E27FC236}">
                <a16:creationId xmlns:a16="http://schemas.microsoft.com/office/drawing/2014/main" id="{1E45933D-1282-2449-A27B-8006CBD2AB75}"/>
              </a:ext>
            </a:extLst>
          </p:cNvPr>
          <p:cNvSpPr/>
          <p:nvPr userDrawn="1"/>
        </p:nvSpPr>
        <p:spPr>
          <a:xfrm flipH="1">
            <a:off x="0" y="0"/>
            <a:ext cx="1643873" cy="51435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819">
              <a:solidFill>
                <a:schemeClr val="tx1"/>
              </a:solidFill>
              <a:highlight>
                <a:srgbClr val="F38501"/>
              </a:highlight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4B1D734-A546-354C-8F16-3C17C4F33B8B}"/>
              </a:ext>
            </a:extLst>
          </p:cNvPr>
          <p:cNvSpPr/>
          <p:nvPr userDrawn="1"/>
        </p:nvSpPr>
        <p:spPr>
          <a:xfrm>
            <a:off x="327392" y="10"/>
            <a:ext cx="989089" cy="98908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0D490831-ED1E-9D46-90ED-34FAA4AC405D}"/>
              </a:ext>
            </a:extLst>
          </p:cNvPr>
          <p:cNvSpPr txBox="1">
            <a:spLocks/>
          </p:cNvSpPr>
          <p:nvPr userDrawn="1"/>
        </p:nvSpPr>
        <p:spPr>
          <a:xfrm>
            <a:off x="215219" y="4910961"/>
            <a:ext cx="475058" cy="2325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76">
              <a:spcBef>
                <a:spcPts val="25"/>
              </a:spcBef>
            </a:pPr>
            <a:r>
              <a:rPr lang="en-GB" sz="637" spc="16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637" spc="-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637" spc="25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5776">
                <a:spcBef>
                  <a:spcPts val="25"/>
                </a:spcBef>
              </a:pPr>
              <a:t>‹#›</a:t>
            </a:fld>
            <a:endParaRPr sz="637" spc="25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279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FE20C9-248B-6144-B8D0-F870B53DCC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092994" y="2164511"/>
            <a:ext cx="5143491" cy="814469"/>
          </a:xfrm>
          <a:prstGeom prst="rect">
            <a:avLst/>
          </a:prstGeom>
        </p:spPr>
      </p:pic>
      <p:sp>
        <p:nvSpPr>
          <p:cNvPr id="5" name="bg object 16">
            <a:extLst>
              <a:ext uri="{FF2B5EF4-FFF2-40B4-BE49-F238E27FC236}">
                <a16:creationId xmlns:a16="http://schemas.microsoft.com/office/drawing/2014/main" id="{15C18D1B-16EA-7340-BE81-5EB836E22868}"/>
              </a:ext>
            </a:extLst>
          </p:cNvPr>
          <p:cNvSpPr/>
          <p:nvPr userDrawn="1"/>
        </p:nvSpPr>
        <p:spPr>
          <a:xfrm flipH="1">
            <a:off x="-1" y="0"/>
            <a:ext cx="1643873" cy="51435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67C6C4"/>
          </a:solidFill>
        </p:spPr>
        <p:txBody>
          <a:bodyPr wrap="square" lIns="0" tIns="0" rIns="0" bIns="0" rtlCol="0"/>
          <a:lstStyle/>
          <a:p>
            <a:endParaRPr sz="819">
              <a:solidFill>
                <a:schemeClr val="tx1"/>
              </a:solidFill>
              <a:highlight>
                <a:srgbClr val="F38501"/>
              </a:highlight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52D681F-7939-D448-8B71-73B88580AAC6}"/>
              </a:ext>
            </a:extLst>
          </p:cNvPr>
          <p:cNvSpPr/>
          <p:nvPr userDrawn="1"/>
        </p:nvSpPr>
        <p:spPr>
          <a:xfrm>
            <a:off x="327392" y="10"/>
            <a:ext cx="989089" cy="98908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9"/>
          </a:p>
        </p:txBody>
      </p:sp>
    </p:spTree>
    <p:extLst>
      <p:ext uri="{BB962C8B-B14F-4D97-AF65-F5344CB8AC3E}">
        <p14:creationId xmlns:p14="http://schemas.microsoft.com/office/powerpoint/2010/main" val="15060296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712E67-50AD-4A4D-A088-266610AB21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127657" y="2164516"/>
            <a:ext cx="5143500" cy="814468"/>
          </a:xfrm>
          <a:prstGeom prst="rect">
            <a:avLst/>
          </a:prstGeom>
        </p:spPr>
      </p:pic>
      <p:sp>
        <p:nvSpPr>
          <p:cNvPr id="6" name="bg object 16">
            <a:extLst>
              <a:ext uri="{FF2B5EF4-FFF2-40B4-BE49-F238E27FC236}">
                <a16:creationId xmlns:a16="http://schemas.microsoft.com/office/drawing/2014/main" id="{2C90015A-1796-5E40-9F5A-56F461D38178}"/>
              </a:ext>
            </a:extLst>
          </p:cNvPr>
          <p:cNvSpPr/>
          <p:nvPr userDrawn="1"/>
        </p:nvSpPr>
        <p:spPr>
          <a:xfrm flipH="1">
            <a:off x="0" y="0"/>
            <a:ext cx="1643873" cy="51435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366"/>
          </a:solidFill>
        </p:spPr>
        <p:txBody>
          <a:bodyPr wrap="square" lIns="0" tIns="0" rIns="0" bIns="0" rtlCol="0"/>
          <a:lstStyle/>
          <a:p>
            <a:endParaRPr sz="819">
              <a:solidFill>
                <a:schemeClr val="tx1"/>
              </a:solidFill>
              <a:highlight>
                <a:srgbClr val="F38501"/>
              </a:highlight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04FED981-6940-3C4B-B1A7-10C3F55EAFE7}"/>
              </a:ext>
            </a:extLst>
          </p:cNvPr>
          <p:cNvSpPr/>
          <p:nvPr userDrawn="1"/>
        </p:nvSpPr>
        <p:spPr>
          <a:xfrm>
            <a:off x="327392" y="10"/>
            <a:ext cx="989089" cy="98908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9"/>
          </a:p>
        </p:txBody>
      </p:sp>
    </p:spTree>
    <p:extLst>
      <p:ext uri="{BB962C8B-B14F-4D97-AF65-F5344CB8AC3E}">
        <p14:creationId xmlns:p14="http://schemas.microsoft.com/office/powerpoint/2010/main" val="24921486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8C97DD-7749-5F47-BD3D-73517E991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815732" y="2164516"/>
            <a:ext cx="5143501" cy="814469"/>
          </a:xfrm>
          <a:prstGeom prst="rect">
            <a:avLst/>
          </a:prstGeom>
        </p:spPr>
      </p:pic>
      <p:sp>
        <p:nvSpPr>
          <p:cNvPr id="4" name="bg object 16">
            <a:extLst>
              <a:ext uri="{FF2B5EF4-FFF2-40B4-BE49-F238E27FC236}">
                <a16:creationId xmlns:a16="http://schemas.microsoft.com/office/drawing/2014/main" id="{970FD2BF-EBC4-0D44-BA9B-607B44128567}"/>
              </a:ext>
            </a:extLst>
          </p:cNvPr>
          <p:cNvSpPr/>
          <p:nvPr userDrawn="1"/>
        </p:nvSpPr>
        <p:spPr>
          <a:xfrm>
            <a:off x="1643873" y="0"/>
            <a:ext cx="7500333" cy="51435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3F5F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22" name="Holder 6">
            <a:extLst>
              <a:ext uri="{FF2B5EF4-FFF2-40B4-BE49-F238E27FC236}">
                <a16:creationId xmlns:a16="http://schemas.microsoft.com/office/drawing/2014/main" id="{0BE7CC8D-8726-284F-80CF-E2C288CBA2F7}"/>
              </a:ext>
            </a:extLst>
          </p:cNvPr>
          <p:cNvSpPr txBox="1">
            <a:spLocks/>
          </p:cNvSpPr>
          <p:nvPr userDrawn="1"/>
        </p:nvSpPr>
        <p:spPr>
          <a:xfrm>
            <a:off x="215219" y="4910961"/>
            <a:ext cx="475058" cy="2325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76">
              <a:spcBef>
                <a:spcPts val="25"/>
              </a:spcBef>
            </a:pPr>
            <a:r>
              <a:rPr lang="en-GB" sz="637" spc="16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637" spc="-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637" spc="25" smtClean="0">
                <a:latin typeface="Arial" panose="020B0604020202020204" pitchFamily="34" charset="0"/>
                <a:cs typeface="Arial" panose="020B0604020202020204" pitchFamily="34" charset="0"/>
              </a:rPr>
              <a:pPr marL="5776">
                <a:spcBef>
                  <a:spcPts val="25"/>
                </a:spcBef>
              </a:pPr>
              <a:t>‹#›</a:t>
            </a:fld>
            <a:endParaRPr sz="637" spc="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4322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06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FE20C9-248B-6144-B8D0-F870B53DCC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092994" y="2164511"/>
            <a:ext cx="5143491" cy="814469"/>
          </a:xfrm>
          <a:prstGeom prst="rect">
            <a:avLst/>
          </a:prstGeom>
        </p:spPr>
      </p:pic>
      <p:sp>
        <p:nvSpPr>
          <p:cNvPr id="5" name="bg object 16">
            <a:extLst>
              <a:ext uri="{FF2B5EF4-FFF2-40B4-BE49-F238E27FC236}">
                <a16:creationId xmlns:a16="http://schemas.microsoft.com/office/drawing/2014/main" id="{15C18D1B-16EA-7340-BE81-5EB836E22868}"/>
              </a:ext>
            </a:extLst>
          </p:cNvPr>
          <p:cNvSpPr/>
          <p:nvPr userDrawn="1"/>
        </p:nvSpPr>
        <p:spPr>
          <a:xfrm flipH="1">
            <a:off x="-1" y="0"/>
            <a:ext cx="1643873" cy="51435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67C6C4"/>
          </a:solidFill>
        </p:spPr>
        <p:txBody>
          <a:bodyPr wrap="square" lIns="0" tIns="0" rIns="0" bIns="0" rtlCol="0"/>
          <a:lstStyle/>
          <a:p>
            <a:endParaRPr sz="819">
              <a:solidFill>
                <a:schemeClr val="tx1"/>
              </a:solidFill>
              <a:highlight>
                <a:srgbClr val="F38501"/>
              </a:highlight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52D681F-7939-D448-8B71-73B88580AAC6}"/>
              </a:ext>
            </a:extLst>
          </p:cNvPr>
          <p:cNvSpPr/>
          <p:nvPr userDrawn="1"/>
        </p:nvSpPr>
        <p:spPr>
          <a:xfrm>
            <a:off x="327392" y="10"/>
            <a:ext cx="989089" cy="98908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9"/>
          </a:p>
        </p:txBody>
      </p:sp>
    </p:spTree>
    <p:extLst>
      <p:ext uri="{BB962C8B-B14F-4D97-AF65-F5344CB8AC3E}">
        <p14:creationId xmlns:p14="http://schemas.microsoft.com/office/powerpoint/2010/main" val="418448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712E67-50AD-4A4D-A088-266610AB21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127657" y="2164516"/>
            <a:ext cx="5143500" cy="814468"/>
          </a:xfrm>
          <a:prstGeom prst="rect">
            <a:avLst/>
          </a:prstGeom>
        </p:spPr>
      </p:pic>
      <p:sp>
        <p:nvSpPr>
          <p:cNvPr id="6" name="bg object 16">
            <a:extLst>
              <a:ext uri="{FF2B5EF4-FFF2-40B4-BE49-F238E27FC236}">
                <a16:creationId xmlns:a16="http://schemas.microsoft.com/office/drawing/2014/main" id="{2C90015A-1796-5E40-9F5A-56F461D38178}"/>
              </a:ext>
            </a:extLst>
          </p:cNvPr>
          <p:cNvSpPr/>
          <p:nvPr userDrawn="1"/>
        </p:nvSpPr>
        <p:spPr>
          <a:xfrm flipH="1">
            <a:off x="0" y="0"/>
            <a:ext cx="1643873" cy="51435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366"/>
          </a:solidFill>
        </p:spPr>
        <p:txBody>
          <a:bodyPr wrap="square" lIns="0" tIns="0" rIns="0" bIns="0" rtlCol="0"/>
          <a:lstStyle/>
          <a:p>
            <a:endParaRPr sz="819">
              <a:solidFill>
                <a:schemeClr val="tx1"/>
              </a:solidFill>
              <a:highlight>
                <a:srgbClr val="F38501"/>
              </a:highlight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04FED981-6940-3C4B-B1A7-10C3F55EAFE7}"/>
              </a:ext>
            </a:extLst>
          </p:cNvPr>
          <p:cNvSpPr/>
          <p:nvPr userDrawn="1"/>
        </p:nvSpPr>
        <p:spPr>
          <a:xfrm>
            <a:off x="327392" y="10"/>
            <a:ext cx="989089" cy="98908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9"/>
          </a:p>
        </p:txBody>
      </p:sp>
    </p:spTree>
    <p:extLst>
      <p:ext uri="{BB962C8B-B14F-4D97-AF65-F5344CB8AC3E}">
        <p14:creationId xmlns:p14="http://schemas.microsoft.com/office/powerpoint/2010/main" val="77486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8C97DD-7749-5F47-BD3D-73517E991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815732" y="2164516"/>
            <a:ext cx="5143501" cy="814469"/>
          </a:xfrm>
          <a:prstGeom prst="rect">
            <a:avLst/>
          </a:prstGeom>
        </p:spPr>
      </p:pic>
      <p:sp>
        <p:nvSpPr>
          <p:cNvPr id="4" name="bg object 16">
            <a:extLst>
              <a:ext uri="{FF2B5EF4-FFF2-40B4-BE49-F238E27FC236}">
                <a16:creationId xmlns:a16="http://schemas.microsoft.com/office/drawing/2014/main" id="{970FD2BF-EBC4-0D44-BA9B-607B44128567}"/>
              </a:ext>
            </a:extLst>
          </p:cNvPr>
          <p:cNvSpPr/>
          <p:nvPr userDrawn="1"/>
        </p:nvSpPr>
        <p:spPr>
          <a:xfrm>
            <a:off x="1643873" y="0"/>
            <a:ext cx="7500333" cy="51435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3F5F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22" name="Holder 6">
            <a:extLst>
              <a:ext uri="{FF2B5EF4-FFF2-40B4-BE49-F238E27FC236}">
                <a16:creationId xmlns:a16="http://schemas.microsoft.com/office/drawing/2014/main" id="{0BE7CC8D-8726-284F-80CF-E2C288CBA2F7}"/>
              </a:ext>
            </a:extLst>
          </p:cNvPr>
          <p:cNvSpPr txBox="1">
            <a:spLocks/>
          </p:cNvSpPr>
          <p:nvPr userDrawn="1"/>
        </p:nvSpPr>
        <p:spPr>
          <a:xfrm>
            <a:off x="215219" y="4910961"/>
            <a:ext cx="475058" cy="2325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76">
              <a:spcBef>
                <a:spcPts val="25"/>
              </a:spcBef>
            </a:pPr>
            <a:r>
              <a:rPr lang="en-GB" sz="637" spc="16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637" spc="-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637" spc="25" smtClean="0">
                <a:latin typeface="Arial" panose="020B0604020202020204" pitchFamily="34" charset="0"/>
                <a:cs typeface="Arial" panose="020B0604020202020204" pitchFamily="34" charset="0"/>
              </a:rPr>
              <a:pPr marL="5776">
                <a:spcBef>
                  <a:spcPts val="25"/>
                </a:spcBef>
              </a:pPr>
              <a:t>‹#›</a:t>
            </a:fld>
            <a:endParaRPr sz="637" spc="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1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53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E74B56-C6A3-D146-B501-D10E65972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815731" y="2164516"/>
            <a:ext cx="5143498" cy="814469"/>
          </a:xfrm>
          <a:prstGeom prst="rect">
            <a:avLst/>
          </a:prstGeom>
        </p:spPr>
      </p:pic>
      <p:sp>
        <p:nvSpPr>
          <p:cNvPr id="5" name="bg object 16">
            <a:extLst>
              <a:ext uri="{FF2B5EF4-FFF2-40B4-BE49-F238E27FC236}">
                <a16:creationId xmlns:a16="http://schemas.microsoft.com/office/drawing/2014/main" id="{91A80850-7C7D-6547-992F-3DECD383EC1D}"/>
              </a:ext>
            </a:extLst>
          </p:cNvPr>
          <p:cNvSpPr/>
          <p:nvPr userDrawn="1"/>
        </p:nvSpPr>
        <p:spPr>
          <a:xfrm>
            <a:off x="1643873" y="0"/>
            <a:ext cx="7500333" cy="51435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3F5F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B4C582A5-53FA-C646-97F6-369E34E252AA}"/>
              </a:ext>
            </a:extLst>
          </p:cNvPr>
          <p:cNvSpPr txBox="1">
            <a:spLocks/>
          </p:cNvSpPr>
          <p:nvPr userDrawn="1"/>
        </p:nvSpPr>
        <p:spPr>
          <a:xfrm>
            <a:off x="215219" y="4910961"/>
            <a:ext cx="475058" cy="2325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76">
              <a:spcBef>
                <a:spcPts val="25"/>
              </a:spcBef>
            </a:pPr>
            <a:r>
              <a:rPr lang="en-GB" sz="637" spc="16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637" spc="-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637" spc="25" smtClean="0">
                <a:latin typeface="Arial" panose="020B0604020202020204" pitchFamily="34" charset="0"/>
                <a:cs typeface="Arial" panose="020B0604020202020204" pitchFamily="34" charset="0"/>
              </a:rPr>
              <a:pPr marL="5776">
                <a:spcBef>
                  <a:spcPts val="25"/>
                </a:spcBef>
              </a:pPr>
              <a:t>‹#›</a:t>
            </a:fld>
            <a:endParaRPr sz="637" spc="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0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EB5F4E64-CB8A-1D48-9731-1EE748AF0978}"/>
              </a:ext>
            </a:extLst>
          </p:cNvPr>
          <p:cNvSpPr/>
          <p:nvPr userDrawn="1"/>
        </p:nvSpPr>
        <p:spPr>
          <a:xfrm>
            <a:off x="327392" y="10"/>
            <a:ext cx="989089" cy="98908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9"/>
          </a:p>
        </p:txBody>
      </p:sp>
    </p:spTree>
    <p:extLst>
      <p:ext uri="{BB962C8B-B14F-4D97-AF65-F5344CB8AC3E}">
        <p14:creationId xmlns:p14="http://schemas.microsoft.com/office/powerpoint/2010/main" val="159893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3" r:id="rId2"/>
    <p:sldLayoutId id="2147483695" r:id="rId3"/>
    <p:sldLayoutId id="2147483715" r:id="rId4"/>
    <p:sldLayoutId id="2147483717" r:id="rId5"/>
    <p:sldLayoutId id="2147483719" r:id="rId6"/>
    <p:sldLayoutId id="2147483732" r:id="rId7"/>
    <p:sldLayoutId id="2147483733" r:id="rId8"/>
  </p:sldLayoutIdLst>
  <p:hf sldNum="0" hdr="0" ftr="0"/>
  <p:txStyles>
    <p:titleStyle>
      <a:lvl1pPr algn="l" defTabSz="415869" rtl="0" eaLnBrk="1" latinLnBrk="0" hangingPunct="1">
        <a:lnSpc>
          <a:spcPct val="90000"/>
        </a:lnSpc>
        <a:spcBef>
          <a:spcPct val="0"/>
        </a:spcBef>
        <a:buNone/>
        <a:defRPr sz="24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3967" indent="-103967" algn="l" defTabSz="415869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1pPr>
      <a:lvl2pPr marL="311902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19836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910" kern="1200">
          <a:solidFill>
            <a:schemeClr val="tx1"/>
          </a:solidFill>
          <a:latin typeface="+mn-lt"/>
          <a:ea typeface="+mn-ea"/>
          <a:cs typeface="+mn-cs"/>
        </a:defRPr>
      </a:lvl3pPr>
      <a:lvl4pPr marL="727771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4pPr>
      <a:lvl5pPr marL="935706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5pPr>
      <a:lvl6pPr marL="1143640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6pPr>
      <a:lvl7pPr marL="1351575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7pPr>
      <a:lvl8pPr marL="1559509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8pPr>
      <a:lvl9pPr marL="1767444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1pPr>
      <a:lvl2pPr marL="207935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2pPr>
      <a:lvl3pPr marL="415869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3pPr>
      <a:lvl4pPr marL="623804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4pPr>
      <a:lvl5pPr marL="831738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5pPr>
      <a:lvl6pPr marL="1039673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6pPr>
      <a:lvl7pPr marL="1247607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7pPr>
      <a:lvl8pPr marL="1455542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8pPr>
      <a:lvl9pPr marL="1663476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EB5F4E64-CB8A-1D48-9731-1EE748AF0978}"/>
              </a:ext>
            </a:extLst>
          </p:cNvPr>
          <p:cNvSpPr/>
          <p:nvPr userDrawn="1"/>
        </p:nvSpPr>
        <p:spPr>
          <a:xfrm>
            <a:off x="327392" y="10"/>
            <a:ext cx="989089" cy="98908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9"/>
          </a:p>
        </p:txBody>
      </p:sp>
    </p:spTree>
    <p:extLst>
      <p:ext uri="{BB962C8B-B14F-4D97-AF65-F5344CB8AC3E}">
        <p14:creationId xmlns:p14="http://schemas.microsoft.com/office/powerpoint/2010/main" val="347240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8" r:id="rId2"/>
    <p:sldLayoutId id="2147483686" r:id="rId3"/>
    <p:sldLayoutId id="2147483687" r:id="rId4"/>
    <p:sldLayoutId id="2147483688" r:id="rId5"/>
    <p:sldLayoutId id="2147483772" r:id="rId6"/>
  </p:sldLayoutIdLst>
  <p:hf sldNum="0" hdr="0" ftr="0"/>
  <p:txStyles>
    <p:titleStyle>
      <a:lvl1pPr algn="l" defTabSz="415869" rtl="0" eaLnBrk="1" latinLnBrk="0" hangingPunct="1">
        <a:lnSpc>
          <a:spcPct val="90000"/>
        </a:lnSpc>
        <a:spcBef>
          <a:spcPct val="0"/>
        </a:spcBef>
        <a:buNone/>
        <a:defRPr sz="24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3967" indent="-103967" algn="l" defTabSz="415869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1pPr>
      <a:lvl2pPr marL="311902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19836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910" kern="1200">
          <a:solidFill>
            <a:schemeClr val="tx1"/>
          </a:solidFill>
          <a:latin typeface="+mn-lt"/>
          <a:ea typeface="+mn-ea"/>
          <a:cs typeface="+mn-cs"/>
        </a:defRPr>
      </a:lvl3pPr>
      <a:lvl4pPr marL="727771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4pPr>
      <a:lvl5pPr marL="935706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5pPr>
      <a:lvl6pPr marL="1143640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6pPr>
      <a:lvl7pPr marL="1351575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7pPr>
      <a:lvl8pPr marL="1559509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8pPr>
      <a:lvl9pPr marL="1767444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1pPr>
      <a:lvl2pPr marL="207935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2pPr>
      <a:lvl3pPr marL="415869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3pPr>
      <a:lvl4pPr marL="623804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4pPr>
      <a:lvl5pPr marL="831738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5pPr>
      <a:lvl6pPr marL="1039673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6pPr>
      <a:lvl7pPr marL="1247607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7pPr>
      <a:lvl8pPr marL="1455542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8pPr>
      <a:lvl9pPr marL="1663476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C2893D36-5A21-47B8-86DC-C7FDD3F46CEE}"/>
              </a:ext>
            </a:extLst>
          </p:cNvPr>
          <p:cNvSpPr/>
          <p:nvPr userDrawn="1"/>
        </p:nvSpPr>
        <p:spPr>
          <a:xfrm>
            <a:off x="327392" y="10"/>
            <a:ext cx="989089" cy="989084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9"/>
          </a:p>
        </p:txBody>
      </p:sp>
    </p:spTree>
    <p:extLst>
      <p:ext uri="{BB962C8B-B14F-4D97-AF65-F5344CB8AC3E}">
        <p14:creationId xmlns:p14="http://schemas.microsoft.com/office/powerpoint/2010/main" val="2909022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0F4D77AB-3CF0-4254-9899-4178F5B2265F}"/>
              </a:ext>
            </a:extLst>
          </p:cNvPr>
          <p:cNvSpPr/>
          <p:nvPr userDrawn="1"/>
        </p:nvSpPr>
        <p:spPr>
          <a:xfrm>
            <a:off x="327393" y="10"/>
            <a:ext cx="989089" cy="989084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9"/>
          </a:p>
        </p:txBody>
      </p:sp>
    </p:spTree>
    <p:extLst>
      <p:ext uri="{BB962C8B-B14F-4D97-AF65-F5344CB8AC3E}">
        <p14:creationId xmlns:p14="http://schemas.microsoft.com/office/powerpoint/2010/main" val="400224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EB5F4E64-CB8A-1D48-9731-1EE748AF0978}"/>
              </a:ext>
            </a:extLst>
          </p:cNvPr>
          <p:cNvSpPr/>
          <p:nvPr userDrawn="1"/>
        </p:nvSpPr>
        <p:spPr>
          <a:xfrm>
            <a:off x="327392" y="10"/>
            <a:ext cx="989089" cy="98908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9"/>
          </a:p>
        </p:txBody>
      </p:sp>
    </p:spTree>
    <p:extLst>
      <p:ext uri="{BB962C8B-B14F-4D97-AF65-F5344CB8AC3E}">
        <p14:creationId xmlns:p14="http://schemas.microsoft.com/office/powerpoint/2010/main" val="125624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</p:sldLayoutIdLst>
  <p:hf sldNum="0" hdr="0" ftr="0"/>
  <p:txStyles>
    <p:titleStyle>
      <a:lvl1pPr algn="l" defTabSz="415869" rtl="0" eaLnBrk="1" latinLnBrk="0" hangingPunct="1">
        <a:lnSpc>
          <a:spcPct val="90000"/>
        </a:lnSpc>
        <a:spcBef>
          <a:spcPct val="0"/>
        </a:spcBef>
        <a:buNone/>
        <a:defRPr sz="24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3967" indent="-103967" algn="l" defTabSz="415869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1pPr>
      <a:lvl2pPr marL="311902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19836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910" kern="1200">
          <a:solidFill>
            <a:schemeClr val="tx1"/>
          </a:solidFill>
          <a:latin typeface="+mn-lt"/>
          <a:ea typeface="+mn-ea"/>
          <a:cs typeface="+mn-cs"/>
        </a:defRPr>
      </a:lvl3pPr>
      <a:lvl4pPr marL="727771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4pPr>
      <a:lvl5pPr marL="935706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5pPr>
      <a:lvl6pPr marL="1143640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6pPr>
      <a:lvl7pPr marL="1351575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7pPr>
      <a:lvl8pPr marL="1559509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8pPr>
      <a:lvl9pPr marL="1767444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1pPr>
      <a:lvl2pPr marL="207935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2pPr>
      <a:lvl3pPr marL="415869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3pPr>
      <a:lvl4pPr marL="623804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4pPr>
      <a:lvl5pPr marL="831738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5pPr>
      <a:lvl6pPr marL="1039673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6pPr>
      <a:lvl7pPr marL="1247607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7pPr>
      <a:lvl8pPr marL="1455542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8pPr>
      <a:lvl9pPr marL="1663476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1.svg"/><Relationship Id="rId10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www.youtube.com/watch?v=g52LrwVlI_k" TargetMode="Externa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6.xml"/><Relationship Id="rId1" Type="http://schemas.openxmlformats.org/officeDocument/2006/relationships/video" Target="https://www.youtube.com/embed/8xLCFPgSudE?list=PLPO8A9eBJyWsizvD4NgPamGqKtKRBrAd1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6.png"/><Relationship Id="rId3" Type="http://schemas.openxmlformats.org/officeDocument/2006/relationships/image" Target="../media/image34.svg"/><Relationship Id="rId7" Type="http://schemas.openxmlformats.org/officeDocument/2006/relationships/image" Target="../media/image15.png"/><Relationship Id="rId12" Type="http://schemas.openxmlformats.org/officeDocument/2006/relationships/image" Target="../media/image16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4.png"/><Relationship Id="rId11" Type="http://schemas.openxmlformats.org/officeDocument/2006/relationships/image" Target="../media/image32.png"/><Relationship Id="rId5" Type="http://schemas.openxmlformats.org/officeDocument/2006/relationships/image" Target="../media/image11.sv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8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297506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FC6F524-DF35-528A-6EFD-C3FE2BD1D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1988">
            <a:off x="309126" y="2529607"/>
            <a:ext cx="4478095" cy="12172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2621028" y="1889544"/>
            <a:ext cx="6239014" cy="15987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673084" y="983076"/>
            <a:ext cx="659011" cy="6590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673084" y="1893581"/>
            <a:ext cx="659011" cy="6590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673084" y="3695346"/>
            <a:ext cx="659011" cy="6590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293636" y="450015"/>
            <a:ext cx="1490711" cy="63541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69715" y="184677"/>
            <a:ext cx="1166092" cy="11660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5673084" y="2919567"/>
            <a:ext cx="659011" cy="46507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789133" y="1145612"/>
            <a:ext cx="929510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85800">
              <a:lnSpc>
                <a:spcPts val="2137"/>
              </a:lnSpc>
              <a:defRPr/>
            </a:pPr>
            <a:r>
              <a:rPr lang="en-US" sz="1780">
                <a:solidFill>
                  <a:srgbClr val="FFFFFF"/>
                </a:solidFill>
                <a:latin typeface="BentonSans 1"/>
              </a:rPr>
              <a:t>@rise.ne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89133" y="2056117"/>
            <a:ext cx="1285010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85800">
              <a:lnSpc>
                <a:spcPts val="2137"/>
              </a:lnSpc>
              <a:defRPr/>
            </a:pPr>
            <a:r>
              <a:rPr lang="en-US" sz="1780">
                <a:solidFill>
                  <a:srgbClr val="FFFFFF"/>
                </a:solidFill>
                <a:latin typeface="BentonSans 1"/>
              </a:rPr>
              <a:t>@rise_mhst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789133" y="3836550"/>
            <a:ext cx="2229959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85800">
              <a:lnSpc>
                <a:spcPts val="2137"/>
              </a:lnSpc>
              <a:defRPr/>
            </a:pPr>
            <a:r>
              <a:rPr lang="en-US" sz="1780">
                <a:solidFill>
                  <a:srgbClr val="FFFFFF"/>
                </a:solidFill>
                <a:latin typeface="BentonSans 1"/>
              </a:rPr>
              <a:t>rise.childrenssociety</a:t>
            </a:r>
          </a:p>
          <a:p>
            <a:pPr defTabSz="685800">
              <a:lnSpc>
                <a:spcPts val="2137"/>
              </a:lnSpc>
              <a:defRPr/>
            </a:pPr>
            <a:r>
              <a:rPr lang="en-US" sz="1780">
                <a:solidFill>
                  <a:srgbClr val="FFFFFF"/>
                </a:solidFill>
                <a:latin typeface="BentonSans 1"/>
              </a:rPr>
              <a:t>.org.uk/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00173" y="517821"/>
            <a:ext cx="1463843" cy="22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85800">
              <a:lnSpc>
                <a:spcPts val="1754"/>
              </a:lnSpc>
              <a:defRPr/>
            </a:pPr>
            <a:r>
              <a:rPr lang="en-US" sz="1461">
                <a:solidFill>
                  <a:srgbClr val="FFFFFF"/>
                </a:solidFill>
                <a:latin typeface="BentonSans 2"/>
              </a:rPr>
              <a:t>Find us online...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789133" y="2985137"/>
            <a:ext cx="147927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85800">
              <a:lnSpc>
                <a:spcPts val="2137"/>
              </a:lnSpc>
              <a:defRPr/>
            </a:pPr>
            <a:r>
              <a:rPr lang="en-US" sz="1780">
                <a:solidFill>
                  <a:srgbClr val="FFFFFF"/>
                </a:solidFill>
                <a:latin typeface="BentonSans 1"/>
              </a:rPr>
              <a:t>bit.ly/Rise-ne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6247" y="2743445"/>
            <a:ext cx="3423852" cy="182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85800">
              <a:lnSpc>
                <a:spcPts val="4953"/>
              </a:lnSpc>
              <a:defRPr/>
            </a:pPr>
            <a:r>
              <a:rPr lang="en-US" sz="4502" dirty="0">
                <a:solidFill>
                  <a:srgbClr val="000000"/>
                </a:solidFill>
                <a:latin typeface="BentonSans 3 Bold"/>
              </a:rPr>
              <a:t>Sleep Hygiene</a:t>
            </a:r>
          </a:p>
          <a:p>
            <a:pPr defTabSz="685800">
              <a:lnSpc>
                <a:spcPts val="4953"/>
              </a:lnSpc>
              <a:defRPr/>
            </a:pPr>
            <a:endParaRPr lang="en-US" sz="4502" dirty="0">
              <a:solidFill>
                <a:srgbClr val="000000"/>
              </a:solidFill>
              <a:latin typeface="BentonSans 3 Bold"/>
            </a:endParaRPr>
          </a:p>
          <a:p>
            <a:pPr defTabSz="685800">
              <a:lnSpc>
                <a:spcPts val="4953"/>
              </a:lnSpc>
              <a:defRPr/>
            </a:pPr>
            <a:r>
              <a:rPr lang="en-US" dirty="0">
                <a:solidFill>
                  <a:srgbClr val="000000"/>
                </a:solidFill>
                <a:latin typeface="BentonSans 3 Bold"/>
              </a:rPr>
              <a:t>Parent/Carer presentation </a:t>
            </a:r>
          </a:p>
        </p:txBody>
      </p:sp>
    </p:spTree>
    <p:extLst>
      <p:ext uri="{BB962C8B-B14F-4D97-AF65-F5344CB8AC3E}">
        <p14:creationId xmlns:p14="http://schemas.microsoft.com/office/powerpoint/2010/main" val="17171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519106-8B23-3F42-96D1-496237DC5E41}"/>
              </a:ext>
            </a:extLst>
          </p:cNvPr>
          <p:cNvSpPr/>
          <p:nvPr/>
        </p:nvSpPr>
        <p:spPr>
          <a:xfrm>
            <a:off x="1676400" y="1352550"/>
            <a:ext cx="723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>
              <a:solidFill>
                <a:srgbClr val="0052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46B6B-0DF6-2D49-8900-32C1EA5424C4}"/>
              </a:ext>
            </a:extLst>
          </p:cNvPr>
          <p:cNvSpPr txBox="1"/>
          <p:nvPr/>
        </p:nvSpPr>
        <p:spPr>
          <a:xfrm>
            <a:off x="1752600" y="28575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Tips for a good night’s sleep?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6D53732-ED3F-4052-8C6A-D9C1A1294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52950"/>
            <a:ext cx="1072814" cy="44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4C879D-CC5F-F06A-BEAA-85A076EF271F}"/>
              </a:ext>
            </a:extLst>
          </p:cNvPr>
          <p:cNvSpPr txBox="1"/>
          <p:nvPr/>
        </p:nvSpPr>
        <p:spPr>
          <a:xfrm>
            <a:off x="1906594" y="983218"/>
            <a:ext cx="641482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A cool comfortable room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sz="1800" b="0" i="0" u="none" strike="noStrike" cap="none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No distractions or screen for about an hour before bed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Have a small healthy snack and drink so hunger doesn’t interfere with sleep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Darkened room, comfortable bed not too hot or cold or too light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sz="1800" b="0" i="0" u="none" strike="noStrike" cap="none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Read a book or do calming colouring or a story before bed</a:t>
            </a:r>
            <a:endParaRPr lang="en-GB" sz="1800" b="0" i="0" u="none" strike="noStrike" cap="none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sz="1800" b="0" i="0" u="none" strike="noStrike" cap="none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sz="1800" b="0" i="0" u="none" strike="noStrike" cap="none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122488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519106-8B23-3F42-96D1-496237DC5E41}"/>
              </a:ext>
            </a:extLst>
          </p:cNvPr>
          <p:cNvSpPr/>
          <p:nvPr/>
        </p:nvSpPr>
        <p:spPr>
          <a:xfrm>
            <a:off x="1676400" y="1352550"/>
            <a:ext cx="723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>
              <a:solidFill>
                <a:srgbClr val="0052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46B6B-0DF6-2D49-8900-32C1EA5424C4}"/>
              </a:ext>
            </a:extLst>
          </p:cNvPr>
          <p:cNvSpPr txBox="1"/>
          <p:nvPr/>
        </p:nvSpPr>
        <p:spPr>
          <a:xfrm>
            <a:off x="1752600" y="28575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Mindfulness, Breathing, and Sleep?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6D53732-ED3F-4052-8C6A-D9C1A1294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52950"/>
            <a:ext cx="1072814" cy="44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4C879D-CC5F-F06A-BEAA-85A076EF271F}"/>
              </a:ext>
            </a:extLst>
          </p:cNvPr>
          <p:cNvSpPr txBox="1"/>
          <p:nvPr/>
        </p:nvSpPr>
        <p:spPr>
          <a:xfrm>
            <a:off x="1906594" y="983218"/>
            <a:ext cx="641482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Encourage calm breathing and mindfulness at bedtime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sz="1800" b="0" i="0" u="none" strike="noStrike" cap="none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Mindfulness is about clearing the mind and focussing on the breath, it is about focussing on the present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Try sleepy 4,7,8 breathing-   Inhale through the nose for 4 seconds, hold for 6 seconds and breath out for 8 seconds through the mouth.   </a:t>
            </a:r>
            <a:r>
              <a:rPr lang="en-GB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Children can be taught to do </a:t>
            </a:r>
            <a:r>
              <a:rPr lang="en-GB" dirty="0" err="1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thisand</a:t>
            </a:r>
            <a:r>
              <a:rPr lang="en-GB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 is a good way to relax before sleeping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sz="1800" b="0" i="0" u="none" strike="noStrike" cap="none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sz="1800" b="0" i="0" u="none" strike="noStrike" cap="none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sz="1800" b="0" i="0" u="none" strike="noStrike" cap="none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6" name="Picture 5" descr="Person meditating outside">
            <a:extLst>
              <a:ext uri="{FF2B5EF4-FFF2-40B4-BE49-F238E27FC236}">
                <a16:creationId xmlns:a16="http://schemas.microsoft.com/office/drawing/2014/main" id="{A3B8AAE3-5796-3B08-6D9E-45D66B5A53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831" y="3657600"/>
            <a:ext cx="1857711" cy="128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46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519106-8B23-3F42-96D1-496237DC5E41}"/>
              </a:ext>
            </a:extLst>
          </p:cNvPr>
          <p:cNvSpPr/>
          <p:nvPr/>
        </p:nvSpPr>
        <p:spPr>
          <a:xfrm>
            <a:off x="1676400" y="1352550"/>
            <a:ext cx="723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>
              <a:solidFill>
                <a:srgbClr val="0052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46B6B-0DF6-2D49-8900-32C1EA5424C4}"/>
              </a:ext>
            </a:extLst>
          </p:cNvPr>
          <p:cNvSpPr txBox="1"/>
          <p:nvPr/>
        </p:nvSpPr>
        <p:spPr>
          <a:xfrm>
            <a:off x="1752600" y="28575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Gratitude and Sleep?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6D53732-ED3F-4052-8C6A-D9C1A1294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52950"/>
            <a:ext cx="1072814" cy="44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4C879D-CC5F-F06A-BEAA-85A076EF271F}"/>
              </a:ext>
            </a:extLst>
          </p:cNvPr>
          <p:cNvSpPr txBox="1"/>
          <p:nvPr/>
        </p:nvSpPr>
        <p:spPr>
          <a:xfrm>
            <a:off x="1906594" y="983218"/>
            <a:ext cx="641482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Encourage gratitude and reflection at bedtime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sz="1800" b="0" i="0" u="none" strike="noStrike" cap="none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Ask your child to think of 3 things they are grateful for  and you could both share the good things from the day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Benefits of gratitude before bed encourages good thoughts before bedtime and may help children settle more easily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sz="1800" b="0" i="0" u="none" strike="noStrike" cap="none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sz="1800" b="0" i="0" u="none" strike="noStrike" cap="none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1549009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519106-8B23-3F42-96D1-496237DC5E41}"/>
              </a:ext>
            </a:extLst>
          </p:cNvPr>
          <p:cNvSpPr/>
          <p:nvPr/>
        </p:nvSpPr>
        <p:spPr>
          <a:xfrm>
            <a:off x="1676400" y="1352550"/>
            <a:ext cx="723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>
              <a:solidFill>
                <a:srgbClr val="0052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46B6B-0DF6-2D49-8900-32C1EA5424C4}"/>
              </a:ext>
            </a:extLst>
          </p:cNvPr>
          <p:cNvSpPr txBox="1"/>
          <p:nvPr/>
        </p:nvSpPr>
        <p:spPr>
          <a:xfrm>
            <a:off x="1752600" y="28575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Calming Activities?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6D53732-ED3F-4052-8C6A-D9C1A1294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52950"/>
            <a:ext cx="1072814" cy="44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2E47D3-F9CC-B29A-8271-12E8588CF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801597"/>
            <a:ext cx="6033842" cy="4056153"/>
          </a:xfrm>
          <a:prstGeom prst="rect">
            <a:avLst/>
          </a:prstGeom>
        </p:spPr>
      </p:pic>
      <p:pic>
        <p:nvPicPr>
          <p:cNvPr id="13" name="Picture 12" descr="Colorful blocks arranged to make stairs">
            <a:extLst>
              <a:ext uri="{FF2B5EF4-FFF2-40B4-BE49-F238E27FC236}">
                <a16:creationId xmlns:a16="http://schemas.microsoft.com/office/drawing/2014/main" id="{4ADA4A91-2759-AEF9-42B8-4B1D73E1A9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521" y="341404"/>
            <a:ext cx="2182242" cy="1454828"/>
          </a:xfrm>
          <a:prstGeom prst="rect">
            <a:avLst/>
          </a:prstGeom>
        </p:spPr>
      </p:pic>
      <p:pic>
        <p:nvPicPr>
          <p:cNvPr id="15" name="Picture 14" descr="A teddy bear">
            <a:extLst>
              <a:ext uri="{FF2B5EF4-FFF2-40B4-BE49-F238E27FC236}">
                <a16:creationId xmlns:a16="http://schemas.microsoft.com/office/drawing/2014/main" id="{D01BF4FB-BC83-1B0B-8B81-59C87929F8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521" y="2443325"/>
            <a:ext cx="2260062" cy="150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35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519106-8B23-3F42-96D1-496237DC5E41}"/>
              </a:ext>
            </a:extLst>
          </p:cNvPr>
          <p:cNvSpPr/>
          <p:nvPr/>
        </p:nvSpPr>
        <p:spPr>
          <a:xfrm>
            <a:off x="1676400" y="1352550"/>
            <a:ext cx="723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>
              <a:solidFill>
                <a:srgbClr val="0052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46B6B-0DF6-2D49-8900-32C1EA5424C4}"/>
              </a:ext>
            </a:extLst>
          </p:cNvPr>
          <p:cNvSpPr txBox="1"/>
          <p:nvPr/>
        </p:nvSpPr>
        <p:spPr>
          <a:xfrm>
            <a:off x="1752600" y="28575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Sleep Problems?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6D53732-ED3F-4052-8C6A-D9C1A1294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52950"/>
            <a:ext cx="1072814" cy="44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4C879D-CC5F-F06A-BEAA-85A076EF271F}"/>
              </a:ext>
            </a:extLst>
          </p:cNvPr>
          <p:cNvSpPr txBox="1"/>
          <p:nvPr/>
        </p:nvSpPr>
        <p:spPr>
          <a:xfrm>
            <a:off x="1467577" y="790748"/>
            <a:ext cx="545256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Night Terrors- if these happen speak in a calming voice and guide them back to their own bed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Waking in the night- encourage to self soothe to get back to sleep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sz="1600" b="0" i="0" u="none" strike="noStrike" cap="none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Worries- use the worry tree to help sort worries out and encourage calm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Monsters! If your child is scared of something help them investigate rather than dismiss their worry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Dependency on parent being there</a:t>
            </a:r>
          </a:p>
        </p:txBody>
      </p:sp>
      <p:pic>
        <p:nvPicPr>
          <p:cNvPr id="6" name="Picture 5" descr="Sleeping baby with teddy bear">
            <a:extLst>
              <a:ext uri="{FF2B5EF4-FFF2-40B4-BE49-F238E27FC236}">
                <a16:creationId xmlns:a16="http://schemas.microsoft.com/office/drawing/2014/main" id="{53F72F7A-583D-ACB0-B4C3-C67132DA83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351" y="2882991"/>
            <a:ext cx="1898842" cy="120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69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246B6B-0DF6-2D49-8900-32C1EA5424C4}"/>
              </a:ext>
            </a:extLst>
          </p:cNvPr>
          <p:cNvSpPr txBox="1"/>
          <p:nvPr/>
        </p:nvSpPr>
        <p:spPr>
          <a:xfrm>
            <a:off x="1752599" y="285750"/>
            <a:ext cx="6997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Sleep Hygiene and sleep routine?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6D53732-ED3F-4052-8C6A-D9C1A1294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52950"/>
            <a:ext cx="1072814" cy="44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3984D7-1DAA-6A78-96C1-03F99E7458AC}"/>
              </a:ext>
            </a:extLst>
          </p:cNvPr>
          <p:cNvSpPr txBox="1"/>
          <p:nvPr/>
        </p:nvSpPr>
        <p:spPr>
          <a:xfrm>
            <a:off x="1752599" y="1029638"/>
            <a:ext cx="727993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Aim to have correct amount of sleep-primary age is 10 Hours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GB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Have a good set routine for your child that everyone putting your child to bed follows- CONSISTENCY is KEY!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Establish a relaxing routine </a:t>
            </a:r>
            <a:r>
              <a:rPr lang="en-GB" dirty="0" err="1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eg</a:t>
            </a:r>
            <a:r>
              <a:rPr lang="en-GB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, bath, bed, brush teeth, story, lights out etc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Calm music and a night light can often help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Encourage sleeping in their own bed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GB" sz="1800" b="0" i="0" u="none" strike="noStrike" cap="none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sz="1800" b="0" i="0" u="none" strike="noStrike" cap="none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870935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246B6B-0DF6-2D49-8900-32C1EA5424C4}"/>
              </a:ext>
            </a:extLst>
          </p:cNvPr>
          <p:cNvSpPr txBox="1"/>
          <p:nvPr/>
        </p:nvSpPr>
        <p:spPr>
          <a:xfrm>
            <a:off x="1752599" y="285750"/>
            <a:ext cx="6997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Sleep Hygiene and sleep routine?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6D53732-ED3F-4052-8C6A-D9C1A1294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52950"/>
            <a:ext cx="1072814" cy="44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3984D7-1DAA-6A78-96C1-03F99E7458AC}"/>
              </a:ext>
            </a:extLst>
          </p:cNvPr>
          <p:cNvSpPr txBox="1"/>
          <p:nvPr/>
        </p:nvSpPr>
        <p:spPr>
          <a:xfrm>
            <a:off x="1785593" y="1948752"/>
            <a:ext cx="72799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Thank you for listening!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GB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GB" sz="1800" b="0" i="0" u="none" strike="noStrike" cap="none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We will be around for a little while for any questions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sz="1800" b="0" i="0" u="none" strike="noStrike" cap="none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3629635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CD7DE8-4E4D-5A44-8336-EAE2577A1A0F}"/>
              </a:ext>
            </a:extLst>
          </p:cNvPr>
          <p:cNvSpPr txBox="1"/>
          <p:nvPr/>
        </p:nvSpPr>
        <p:spPr>
          <a:xfrm>
            <a:off x="1752600" y="289543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Mindful moment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A8E2703-F111-4ECA-8CDB-CCBAF2568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91" y="4560794"/>
            <a:ext cx="1072814" cy="44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F9C948-FE0A-4B3F-9065-D7037F9FCFF3}"/>
              </a:ext>
            </a:extLst>
          </p:cNvPr>
          <p:cNvSpPr txBox="1"/>
          <p:nvPr/>
        </p:nvSpPr>
        <p:spPr>
          <a:xfrm>
            <a:off x="1868837" y="91633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Belly Breathing Activity 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2EF08DA4-9051-4A3E-88FC-5D791984D0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62" t="24584" r="47443" b="1650"/>
          <a:stretch/>
        </p:blipFill>
        <p:spPr>
          <a:xfrm>
            <a:off x="1941163" y="1543588"/>
            <a:ext cx="3292288" cy="3414087"/>
          </a:xfrm>
          <a:prstGeom prst="rect">
            <a:avLst/>
          </a:prstGeom>
        </p:spPr>
      </p:pic>
      <p:pic>
        <p:nvPicPr>
          <p:cNvPr id="7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CABC6C0-B920-4528-8F92-56A6C515DB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2637" y="1042261"/>
            <a:ext cx="3295327" cy="220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83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246B6B-0DF6-2D49-8900-32C1EA5424C4}"/>
              </a:ext>
            </a:extLst>
          </p:cNvPr>
          <p:cNvSpPr txBox="1"/>
          <p:nvPr/>
        </p:nvSpPr>
        <p:spPr>
          <a:xfrm>
            <a:off x="1709570" y="2179096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Worry Tree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6D53732-ED3F-4052-8C6A-D9C1A1294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52950"/>
            <a:ext cx="1072814" cy="44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7323D746-B1D9-44A2-9A09-C2F494D7C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110" y="166554"/>
            <a:ext cx="3656081" cy="48103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792831-5265-4E12-B544-F6B73CD347CA}"/>
              </a:ext>
            </a:extLst>
          </p:cNvPr>
          <p:cNvSpPr txBox="1"/>
          <p:nvPr/>
        </p:nvSpPr>
        <p:spPr>
          <a:xfrm>
            <a:off x="1794776" y="3419430"/>
            <a:ext cx="286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hlinkClick r:id="rId5"/>
              </a:rPr>
              <a:t>(1561) Worry Tree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922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0A8E2703-F111-4ECA-8CDB-CCBAF2568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91" y="4560794"/>
            <a:ext cx="1072814" cy="44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D3CC63-074F-48A2-A13B-722DC4052639}"/>
              </a:ext>
            </a:extLst>
          </p:cNvPr>
          <p:cNvSpPr txBox="1"/>
          <p:nvPr/>
        </p:nvSpPr>
        <p:spPr>
          <a:xfrm>
            <a:off x="1600200" y="133350"/>
            <a:ext cx="7543800" cy="1447800"/>
          </a:xfrm>
          <a:prstGeom prst="rect">
            <a:avLst/>
          </a:prstGeom>
          <a:noFill/>
        </p:spPr>
        <p:txBody>
          <a:bodyPr wrap="square" numCol="1" spcCol="360000" rtlCol="0">
            <a:no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200" b="1" dirty="0">
                <a:solidFill>
                  <a:srgbClr val="00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Mindfulness: Happy Place</a:t>
            </a:r>
            <a:r>
              <a:rPr lang="en-US" sz="4000" b="1" dirty="0">
                <a:solidFill>
                  <a:srgbClr val="00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i="0" dirty="0">
              <a:solidFill>
                <a:srgbClr val="0052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9B4AA2-9221-45CB-B59D-60BF4552D591}"/>
              </a:ext>
            </a:extLst>
          </p:cNvPr>
          <p:cNvSpPr txBox="1"/>
          <p:nvPr/>
        </p:nvSpPr>
        <p:spPr>
          <a:xfrm>
            <a:off x="3048000" y="2114550"/>
            <a:ext cx="4578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993B0D-BA99-4B75-BC66-7E8DC39E3B31}"/>
              </a:ext>
            </a:extLst>
          </p:cNvPr>
          <p:cNvSpPr txBox="1"/>
          <p:nvPr/>
        </p:nvSpPr>
        <p:spPr>
          <a:xfrm>
            <a:off x="3657600" y="186832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https://youtu.be/8xLCFPgSudE?list=PLPO8A9eBJyWsizvD4NgPamGqKtKRBrAd1</a:t>
            </a:r>
          </a:p>
        </p:txBody>
      </p:sp>
      <p:pic>
        <p:nvPicPr>
          <p:cNvPr id="8" name="Online Media 7" title="Happy Place | Mindfulness For Kids">
            <a:hlinkClick r:id="" action="ppaction://media"/>
            <a:extLst>
              <a:ext uri="{FF2B5EF4-FFF2-40B4-BE49-F238E27FC236}">
                <a16:creationId xmlns:a16="http://schemas.microsoft.com/office/drawing/2014/main" id="{FEFC0B61-D20C-4D16-A67A-AC5847E57A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590800" y="1352550"/>
            <a:ext cx="5181150" cy="29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8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25866F-1F74-8C41-8561-DB114FBE3B8A}"/>
              </a:ext>
            </a:extLst>
          </p:cNvPr>
          <p:cNvSpPr/>
          <p:nvPr/>
        </p:nvSpPr>
        <p:spPr>
          <a:xfrm>
            <a:off x="1693209" y="591206"/>
            <a:ext cx="7239000" cy="441659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9144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GB" sz="1800" dirty="0">
                <a:latin typeface="Comic Sans MS" panose="030F0702030302020204" pitchFamily="66" charset="0"/>
              </a:rPr>
              <a:t>What is sleep? Why do we sleep?</a:t>
            </a:r>
          </a:p>
          <a:p>
            <a:pPr marL="9144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GB" sz="1800" dirty="0">
                <a:latin typeface="Comic Sans MS" panose="030F0702030302020204" pitchFamily="66" charset="0"/>
              </a:rPr>
              <a:t>How much sleep is needed</a:t>
            </a:r>
          </a:p>
          <a:p>
            <a:pPr marL="9144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GB" sz="1800" dirty="0">
                <a:latin typeface="Comic Sans MS" panose="030F0702030302020204" pitchFamily="66" charset="0"/>
              </a:rPr>
              <a:t>Stages of sleep</a:t>
            </a:r>
          </a:p>
          <a:p>
            <a:pPr marL="9144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GB" sz="1800" dirty="0">
                <a:latin typeface="Comic Sans MS" panose="030F0702030302020204" pitchFamily="66" charset="0"/>
              </a:rPr>
              <a:t>Effects of lack of sleep</a:t>
            </a:r>
          </a:p>
          <a:p>
            <a:pPr marL="9144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GB" dirty="0">
                <a:latin typeface="Comic Sans MS" panose="030F0702030302020204" pitchFamily="66" charset="0"/>
              </a:rPr>
              <a:t>Relationship between sleep and learning</a:t>
            </a:r>
            <a:endParaRPr lang="en-GB" sz="1800" dirty="0">
              <a:latin typeface="Comic Sans MS" panose="030F0702030302020204" pitchFamily="66" charset="0"/>
            </a:endParaRPr>
          </a:p>
          <a:p>
            <a:pPr marL="9144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GB" sz="1800" dirty="0">
                <a:latin typeface="Comic Sans MS" panose="030F0702030302020204" pitchFamily="66" charset="0"/>
              </a:rPr>
              <a:t>Sleep hygiene for a better </a:t>
            </a:r>
            <a:r>
              <a:rPr lang="en-GB" dirty="0">
                <a:latin typeface="Comic Sans MS" panose="030F0702030302020204" pitchFamily="66" charset="0"/>
              </a:rPr>
              <a:t>night's</a:t>
            </a:r>
            <a:r>
              <a:rPr lang="en-GB" sz="1800" dirty="0">
                <a:latin typeface="Comic Sans MS" panose="030F0702030302020204" pitchFamily="66" charset="0"/>
              </a:rPr>
              <a:t> sleep</a:t>
            </a:r>
          </a:p>
          <a:p>
            <a:pPr marL="9144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GB" dirty="0">
                <a:latin typeface="Comic Sans MS" panose="030F0702030302020204" pitchFamily="66" charset="0"/>
              </a:rPr>
              <a:t>Mindfulness</a:t>
            </a:r>
          </a:p>
          <a:p>
            <a:pPr marL="9144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GB" sz="1800" dirty="0">
                <a:latin typeface="Comic Sans MS" panose="030F0702030302020204" pitchFamily="66" charset="0"/>
              </a:rPr>
              <a:t>Gratitude </a:t>
            </a:r>
          </a:p>
          <a:p>
            <a:pPr marL="9144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GB" dirty="0">
                <a:latin typeface="Comic Sans MS" panose="030F0702030302020204" pitchFamily="66" charset="0"/>
              </a:rPr>
              <a:t>Common sleep problems</a:t>
            </a:r>
          </a:p>
          <a:p>
            <a:pPr marL="9144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GB" sz="1800" dirty="0">
                <a:latin typeface="Comic Sans MS" panose="030F0702030302020204" pitchFamily="66" charset="0"/>
              </a:rPr>
              <a:t>Sleep hygiene and sleep routines</a:t>
            </a:r>
          </a:p>
          <a:p>
            <a:endParaRPr lang="en-GB" sz="1400" dirty="0">
              <a:solidFill>
                <a:srgbClr val="0052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CD7DE8-4E4D-5A44-8336-EAE2577A1A0F}"/>
              </a:ext>
            </a:extLst>
          </p:cNvPr>
          <p:cNvSpPr txBox="1"/>
          <p:nvPr/>
        </p:nvSpPr>
        <p:spPr>
          <a:xfrm>
            <a:off x="1635642" y="119423"/>
            <a:ext cx="743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Sleep Hygiene:     Aims of session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A8E2703-F111-4ECA-8CDB-CCBAF2568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91" y="4560794"/>
            <a:ext cx="1072814" cy="44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416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8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78851"/>
            <a:ext cx="5428325" cy="5701202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737450">
            <a:off x="398130" y="2450496"/>
            <a:ext cx="2466334" cy="71523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10361" y="1383737"/>
            <a:ext cx="3982346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85800">
              <a:lnSpc>
                <a:spcPts val="4292"/>
              </a:lnSpc>
            </a:pPr>
            <a:r>
              <a:rPr lang="en-US" sz="3902" dirty="0">
                <a:solidFill>
                  <a:srgbClr val="000000"/>
                </a:solidFill>
                <a:latin typeface="BentonSans 3 Bold"/>
              </a:rPr>
              <a:t>Hope you enjoyed this session!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2127782" y="1820183"/>
            <a:ext cx="5865895" cy="15031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10361" y="315552"/>
            <a:ext cx="1700078" cy="7246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122286" y="12947"/>
            <a:ext cx="1329867" cy="132986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14350" y="3843175"/>
            <a:ext cx="3527842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85800">
              <a:lnSpc>
                <a:spcPts val="2000"/>
              </a:lnSpc>
            </a:pPr>
            <a:r>
              <a:rPr lang="en-US" sz="1667">
                <a:solidFill>
                  <a:srgbClr val="000000"/>
                </a:solidFill>
                <a:latin typeface="BentonSans 1"/>
              </a:rPr>
              <a:t>Check out the RISE YouTube channel for more well-being videos!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145449" y="822957"/>
            <a:ext cx="765745" cy="76574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145449" y="1880928"/>
            <a:ext cx="765745" cy="76574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145449" y="3974508"/>
            <a:ext cx="765745" cy="76574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5145449" y="3073084"/>
            <a:ext cx="765745" cy="54040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442255" y="1012455"/>
            <a:ext cx="1080053" cy="310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85800">
              <a:lnSpc>
                <a:spcPts val="2483"/>
              </a:lnSpc>
            </a:pPr>
            <a:r>
              <a:rPr lang="en-US" sz="2069">
                <a:solidFill>
                  <a:srgbClr val="FFFFFF"/>
                </a:solidFill>
                <a:latin typeface="BentonSans 1"/>
              </a:rPr>
              <a:t>@rise.ne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442254" y="2070425"/>
            <a:ext cx="1493131" cy="310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85800">
              <a:lnSpc>
                <a:spcPts val="2483"/>
              </a:lnSpc>
            </a:pPr>
            <a:r>
              <a:rPr lang="en-US" sz="2069">
                <a:solidFill>
                  <a:srgbClr val="FFFFFF"/>
                </a:solidFill>
                <a:latin typeface="BentonSans 1"/>
              </a:rPr>
              <a:t>@rise_mhst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42254" y="4139218"/>
            <a:ext cx="2591125" cy="63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85800">
              <a:lnSpc>
                <a:spcPts val="2483"/>
              </a:lnSpc>
            </a:pPr>
            <a:r>
              <a:rPr lang="en-US" sz="2069">
                <a:solidFill>
                  <a:srgbClr val="FFFFFF"/>
                </a:solidFill>
                <a:latin typeface="BentonSans 1"/>
              </a:rPr>
              <a:t>rise.childrenssociety</a:t>
            </a:r>
          </a:p>
          <a:p>
            <a:pPr defTabSz="685800">
              <a:lnSpc>
                <a:spcPts val="2483"/>
              </a:lnSpc>
            </a:pPr>
            <a:r>
              <a:rPr lang="en-US" sz="2069">
                <a:solidFill>
                  <a:srgbClr val="FFFFFF"/>
                </a:solidFill>
                <a:latin typeface="BentonSans 1"/>
              </a:rPr>
              <a:t>.org.uk/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060730" y="286976"/>
            <a:ext cx="170092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85800">
              <a:lnSpc>
                <a:spcPts val="2038"/>
              </a:lnSpc>
            </a:pPr>
            <a:r>
              <a:rPr lang="en-US" sz="1698">
                <a:solidFill>
                  <a:srgbClr val="FFFFFF"/>
                </a:solidFill>
                <a:latin typeface="BentonSans 2"/>
              </a:rPr>
              <a:t>Find us online...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442254" y="3149911"/>
            <a:ext cx="1718860" cy="310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85800">
              <a:lnSpc>
                <a:spcPts val="2483"/>
              </a:lnSpc>
            </a:pPr>
            <a:r>
              <a:rPr lang="en-US" sz="2069">
                <a:solidFill>
                  <a:srgbClr val="FFFFFF"/>
                </a:solidFill>
                <a:latin typeface="BentonSans 1"/>
              </a:rPr>
              <a:t>bit.ly/Rise-ne</a:t>
            </a:r>
          </a:p>
        </p:txBody>
      </p:sp>
    </p:spTree>
    <p:extLst>
      <p:ext uri="{BB962C8B-B14F-4D97-AF65-F5344CB8AC3E}">
        <p14:creationId xmlns:p14="http://schemas.microsoft.com/office/powerpoint/2010/main" val="2356513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519106-8B23-3F42-96D1-496237DC5E41}"/>
              </a:ext>
            </a:extLst>
          </p:cNvPr>
          <p:cNvSpPr/>
          <p:nvPr/>
        </p:nvSpPr>
        <p:spPr>
          <a:xfrm>
            <a:off x="1676400" y="1352550"/>
            <a:ext cx="723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>
              <a:solidFill>
                <a:srgbClr val="0052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46B6B-0DF6-2D49-8900-32C1EA5424C4}"/>
              </a:ext>
            </a:extLst>
          </p:cNvPr>
          <p:cNvSpPr txBox="1"/>
          <p:nvPr/>
        </p:nvSpPr>
        <p:spPr>
          <a:xfrm>
            <a:off x="1752600" y="28575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sleep?</a:t>
            </a:r>
            <a:endParaRPr lang="en-US" sz="3200" b="1" dirty="0">
              <a:solidFill>
                <a:srgbClr val="0052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6D53732-ED3F-4052-8C6A-D9C1A1294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52950"/>
            <a:ext cx="1072814" cy="44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144091-D2CD-42F6-A9C8-7D9CA43D1135}"/>
              </a:ext>
            </a:extLst>
          </p:cNvPr>
          <p:cNvSpPr txBox="1"/>
          <p:nvPr/>
        </p:nvSpPr>
        <p:spPr>
          <a:xfrm>
            <a:off x="2088488" y="1593696"/>
            <a:ext cx="641482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Sleep is essential to the healthy development of children and young people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dirty="0">
              <a:solidFill>
                <a:schemeClr val="dk1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Sleep is vital to our well being for our body to repair itself when we rest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sz="1800" b="0" i="0" u="none" strike="noStrike" cap="none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Sleep is essential for mental well being and functioning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sz="1800" b="0" i="0" u="none" strike="noStrike" cap="none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Good sleep helps our learning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sz="1800" b="0" i="0" u="none" strike="noStrike" cap="none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228946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519106-8B23-3F42-96D1-496237DC5E41}"/>
              </a:ext>
            </a:extLst>
          </p:cNvPr>
          <p:cNvSpPr/>
          <p:nvPr/>
        </p:nvSpPr>
        <p:spPr>
          <a:xfrm>
            <a:off x="1676400" y="1352550"/>
            <a:ext cx="7239000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GB" sz="1400">
              <a:solidFill>
                <a:srgbClr val="0052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46B6B-0DF6-2D49-8900-32C1EA5424C4}"/>
              </a:ext>
            </a:extLst>
          </p:cNvPr>
          <p:cNvSpPr txBox="1"/>
          <p:nvPr/>
        </p:nvSpPr>
        <p:spPr>
          <a:xfrm>
            <a:off x="100730" y="1647955"/>
            <a:ext cx="142431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005290"/>
                </a:solidFill>
                <a:latin typeface="Arial"/>
                <a:cs typeface="Arial"/>
              </a:rPr>
              <a:t>Essential ingredients for wellbeing</a:t>
            </a:r>
            <a:endParaRPr lang="en-US" b="1" dirty="0">
              <a:solidFill>
                <a:srgbClr val="0052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6D53732-ED3F-4052-8C6A-D9C1A1294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52950"/>
            <a:ext cx="1072814" cy="44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8FBF07AA-8CF9-4AD4-897C-4622A5D8F4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7335473"/>
              </p:ext>
            </p:extLst>
          </p:nvPr>
        </p:nvGraphicFramePr>
        <p:xfrm>
          <a:off x="2286000" y="296711"/>
          <a:ext cx="6239526" cy="4424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7913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519106-8B23-3F42-96D1-496237DC5E41}"/>
              </a:ext>
            </a:extLst>
          </p:cNvPr>
          <p:cNvSpPr/>
          <p:nvPr/>
        </p:nvSpPr>
        <p:spPr>
          <a:xfrm>
            <a:off x="1676400" y="1352550"/>
            <a:ext cx="723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>
              <a:solidFill>
                <a:srgbClr val="0052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46B6B-0DF6-2D49-8900-32C1EA5424C4}"/>
              </a:ext>
            </a:extLst>
          </p:cNvPr>
          <p:cNvSpPr txBox="1"/>
          <p:nvPr/>
        </p:nvSpPr>
        <p:spPr>
          <a:xfrm>
            <a:off x="1752600" y="28575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we sleep?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6D53732-ED3F-4052-8C6A-D9C1A1294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52950"/>
            <a:ext cx="1072814" cy="44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144091-D2CD-42F6-A9C8-7D9CA43D1135}"/>
              </a:ext>
            </a:extLst>
          </p:cNvPr>
          <p:cNvSpPr txBox="1"/>
          <p:nvPr/>
        </p:nvSpPr>
        <p:spPr>
          <a:xfrm>
            <a:off x="2088488" y="1139301"/>
            <a:ext cx="641482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Sleep is essential to the healthy physical, intellectual and emotional development of children and young people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dirty="0">
              <a:solidFill>
                <a:schemeClr val="dk1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Sleep is needed so children can consolidate what they have learned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sz="1800" b="0" i="0" u="none" strike="noStrike" cap="none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If we do not sleep we can be grumpy and our ability to cope is reduced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sz="1800" b="0" i="0" u="none" strike="noStrike" cap="none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Good sleep helps our learning, memory and focus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sz="1800" b="0" i="0" u="none" strike="noStrike" cap="none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Just like a mobile phone we need to recharge to function at our best</a:t>
            </a:r>
            <a:endParaRPr lang="en-GB" sz="1800" b="0" i="0" u="none" strike="noStrike" cap="none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5" name="Google Shape;150;p6" descr="How long does the iPhone 6 take to charge? - Quora">
            <a:extLst>
              <a:ext uri="{FF2B5EF4-FFF2-40B4-BE49-F238E27FC236}">
                <a16:creationId xmlns:a16="http://schemas.microsoft.com/office/drawing/2014/main" id="{DBA0B118-7582-86DA-B095-6CF4260A40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4131578"/>
            <a:ext cx="923421" cy="842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1832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519106-8B23-3F42-96D1-496237DC5E41}"/>
              </a:ext>
            </a:extLst>
          </p:cNvPr>
          <p:cNvSpPr/>
          <p:nvPr/>
        </p:nvSpPr>
        <p:spPr>
          <a:xfrm>
            <a:off x="1676400" y="1352550"/>
            <a:ext cx="723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>
              <a:solidFill>
                <a:srgbClr val="0052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46B6B-0DF6-2D49-8900-32C1EA5424C4}"/>
              </a:ext>
            </a:extLst>
          </p:cNvPr>
          <p:cNvSpPr txBox="1"/>
          <p:nvPr/>
        </p:nvSpPr>
        <p:spPr>
          <a:xfrm>
            <a:off x="1752600" y="28575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Sleep do we need?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6D53732-ED3F-4052-8C6A-D9C1A1294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52950"/>
            <a:ext cx="1072814" cy="44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21BC95-1BF4-3B90-A92A-34B826D03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581" y="870525"/>
            <a:ext cx="4094568" cy="388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90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519106-8B23-3F42-96D1-496237DC5E41}"/>
              </a:ext>
            </a:extLst>
          </p:cNvPr>
          <p:cNvSpPr/>
          <p:nvPr/>
        </p:nvSpPr>
        <p:spPr>
          <a:xfrm>
            <a:off x="1676400" y="1352550"/>
            <a:ext cx="723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>
              <a:solidFill>
                <a:srgbClr val="0052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46B6B-0DF6-2D49-8900-32C1EA5424C4}"/>
              </a:ext>
            </a:extLst>
          </p:cNvPr>
          <p:cNvSpPr txBox="1"/>
          <p:nvPr/>
        </p:nvSpPr>
        <p:spPr>
          <a:xfrm>
            <a:off x="1752600" y="28575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stages of sleep?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6D53732-ED3F-4052-8C6A-D9C1A1294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52950"/>
            <a:ext cx="1072814" cy="44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4C879D-CC5F-F06A-BEAA-85A076EF271F}"/>
              </a:ext>
            </a:extLst>
          </p:cNvPr>
          <p:cNvSpPr txBox="1"/>
          <p:nvPr/>
        </p:nvSpPr>
        <p:spPr>
          <a:xfrm>
            <a:off x="1965073" y="890885"/>
            <a:ext cx="641482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Ther</a:t>
            </a:r>
            <a:r>
              <a:rPr lang="en-GB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e are 4 stages of sleep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A sleep cycle is approximately 90 mins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We have 4-6 sleep cycles per night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N1-Light sleep, Breathing and Heart rate slow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N2-Breathing &amp; Heart slowdown further, muscles relax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N3-Deep Sleep, Restoration stage, Body repair, Brain waves slow down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sz="1800" b="0" i="0" u="none" strike="noStrike" cap="none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REM- Rapid Eye Movement and Dreaming, increased Brain waves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892932-76CC-A21E-A4B4-A822BA675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814127"/>
            <a:ext cx="1583599" cy="155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87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519106-8B23-3F42-96D1-496237DC5E41}"/>
              </a:ext>
            </a:extLst>
          </p:cNvPr>
          <p:cNvSpPr/>
          <p:nvPr/>
        </p:nvSpPr>
        <p:spPr>
          <a:xfrm>
            <a:off x="1676400" y="1352550"/>
            <a:ext cx="723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>
              <a:solidFill>
                <a:srgbClr val="0052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46B6B-0DF6-2D49-8900-32C1EA5424C4}"/>
              </a:ext>
            </a:extLst>
          </p:cNvPr>
          <p:cNvSpPr txBox="1"/>
          <p:nvPr/>
        </p:nvSpPr>
        <p:spPr>
          <a:xfrm>
            <a:off x="1752599" y="285750"/>
            <a:ext cx="6615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lack of sleep affect children?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6D53732-ED3F-4052-8C6A-D9C1A1294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52950"/>
            <a:ext cx="1072814" cy="44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4C879D-CC5F-F06A-BEAA-85A076EF271F}"/>
              </a:ext>
            </a:extLst>
          </p:cNvPr>
          <p:cNvSpPr txBox="1"/>
          <p:nvPr/>
        </p:nvSpPr>
        <p:spPr>
          <a:xfrm>
            <a:off x="1752600" y="1352550"/>
            <a:ext cx="6414824" cy="333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en-GB" b="1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Effects on Mind and learning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en-GB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W</a:t>
            </a:r>
            <a:r>
              <a:rPr lang="en-GB" sz="1800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orsened memory, poor concentration, moodiness ,aggression, irritability, and making poor choices</a:t>
            </a:r>
            <a:endParaRPr lang="en-GB" dirty="0">
              <a:latin typeface="Comic Sans MS" panose="030F0702030302020204" pitchFamily="66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wentieth Century"/>
              <a:buNone/>
            </a:pPr>
            <a:endParaRPr lang="en-GB" sz="1800" b="1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wentieth Century"/>
              <a:buNone/>
            </a:pPr>
            <a:r>
              <a:rPr lang="en-GB" sz="1800" b="1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Diet: </a:t>
            </a:r>
            <a:r>
              <a:rPr lang="en-GB" sz="1800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Seep loss can make children crave sugary foods so it’s important to ensure a healthy, balanced diet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wentieth Century"/>
              <a:buNone/>
            </a:pPr>
            <a:endParaRPr lang="en-GB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en-GB" sz="1800" b="1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Physical Health</a:t>
            </a:r>
            <a:r>
              <a:rPr lang="en-GB" sz="1800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: Lack of sleep can lead to decreased immunity and increased illness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2000"/>
            </a:pPr>
            <a:endParaRPr lang="en-GB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en-GB" sz="1800" b="1" dirty="0">
                <a:solidFill>
                  <a:schemeClr val="dk1"/>
                </a:solidFill>
                <a:latin typeface="Comic Sans MS"/>
                <a:ea typeface="Twentieth Century"/>
                <a:cs typeface="Twentieth Century"/>
                <a:sym typeface="Twentieth Century"/>
              </a:rPr>
              <a:t>Mental Health</a:t>
            </a:r>
            <a:r>
              <a:rPr lang="en-GB" sz="1800" dirty="0">
                <a:solidFill>
                  <a:schemeClr val="dk1"/>
                </a:solidFill>
                <a:latin typeface="Comic Sans MS"/>
                <a:ea typeface="Twentieth Century"/>
                <a:cs typeface="Twentieth Century"/>
                <a:sym typeface="Twentieth Century"/>
              </a:rPr>
              <a:t>: Poorer regulation of emotions, tearfulness, and struggles with </a:t>
            </a:r>
            <a:r>
              <a:rPr lang="en-GB" dirty="0">
                <a:solidFill>
                  <a:schemeClr val="dk1"/>
                </a:solidFill>
                <a:latin typeface="Comic Sans MS"/>
                <a:ea typeface="Twentieth Century"/>
                <a:cs typeface="Twentieth Century"/>
                <a:sym typeface="Twentieth Century"/>
              </a:rPr>
              <a:t>friendships</a:t>
            </a:r>
            <a:r>
              <a:rPr lang="en-GB" sz="1800" dirty="0">
                <a:solidFill>
                  <a:schemeClr val="dk1"/>
                </a:solidFill>
                <a:latin typeface="Comic Sans MS"/>
                <a:ea typeface="Twentieth Century"/>
                <a:cs typeface="Twentieth Century"/>
                <a:sym typeface="Twentieth Century"/>
              </a:rPr>
              <a:t> and relationships</a:t>
            </a:r>
            <a:endParaRPr lang="en-GB" sz="1800" dirty="0">
              <a:solidFill>
                <a:schemeClr val="dk1"/>
              </a:solidFill>
              <a:latin typeface="Comic Sans MS"/>
              <a:ea typeface="Twentieth Century"/>
              <a:cs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3912148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519106-8B23-3F42-96D1-496237DC5E41}"/>
              </a:ext>
            </a:extLst>
          </p:cNvPr>
          <p:cNvSpPr/>
          <p:nvPr/>
        </p:nvSpPr>
        <p:spPr>
          <a:xfrm>
            <a:off x="1676400" y="1352550"/>
            <a:ext cx="723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>
              <a:solidFill>
                <a:srgbClr val="0052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46B6B-0DF6-2D49-8900-32C1EA5424C4}"/>
              </a:ext>
            </a:extLst>
          </p:cNvPr>
          <p:cNvSpPr txBox="1"/>
          <p:nvPr/>
        </p:nvSpPr>
        <p:spPr>
          <a:xfrm>
            <a:off x="1752600" y="285750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sleep and learning related?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6D53732-ED3F-4052-8C6A-D9C1A1294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52950"/>
            <a:ext cx="1072814" cy="44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4C879D-CC5F-F06A-BEAA-85A076EF271F}"/>
              </a:ext>
            </a:extLst>
          </p:cNvPr>
          <p:cNvSpPr txBox="1"/>
          <p:nvPr/>
        </p:nvSpPr>
        <p:spPr>
          <a:xfrm>
            <a:off x="1816217" y="1475661"/>
            <a:ext cx="641482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Good sleep hygiene is needed for good learning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Our brains like a computer work on  processing our thoughts and learning all the time by building our network of neurons and synapses in neural pathways in the brain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Comic Sans MS" panose="030F0702030302020204" pitchFamily="66" charset="0"/>
                <a:ea typeface="Twentieth Century"/>
                <a:cs typeface="Twentieth Century"/>
                <a:sym typeface="Twentieth Century"/>
              </a:rPr>
              <a:t>Sleep is needed and helps our memory and consolidation of new learning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dirty="0">
              <a:solidFill>
                <a:schemeClr val="dk1"/>
              </a:solidFill>
              <a:latin typeface="Comic Sans MS" panose="030F0702030302020204" pitchFamily="66" charset="0"/>
              <a:ea typeface="Twentieth Century"/>
              <a:cs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309237116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EB00"/>
      </a:accent1>
      <a:accent2>
        <a:srgbClr val="F28500"/>
      </a:accent2>
      <a:accent3>
        <a:srgbClr val="FF5177"/>
      </a:accent3>
      <a:accent4>
        <a:srgbClr val="FF6B89"/>
      </a:accent4>
      <a:accent5>
        <a:srgbClr val="F69700"/>
      </a:accent5>
      <a:accent6>
        <a:srgbClr val="FFEB00"/>
      </a:accent6>
      <a:hlink>
        <a:srgbClr val="F28500"/>
      </a:hlink>
      <a:folHlink>
        <a:srgbClr val="F285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numCol="1" spcCol="360000" rtlCol="0">
        <a:noAutofit/>
      </a:bodyPr>
      <a:lstStyle>
        <a:defPPr algn="l">
          <a:spcBef>
            <a:spcPts val="1800"/>
          </a:spcBef>
          <a:spcAft>
            <a:spcPts val="1800"/>
          </a:spcAft>
          <a:defRPr sz="2200" b="1" i="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EB00"/>
      </a:accent1>
      <a:accent2>
        <a:srgbClr val="F28500"/>
      </a:accent2>
      <a:accent3>
        <a:srgbClr val="FF5177"/>
      </a:accent3>
      <a:accent4>
        <a:srgbClr val="FF6B89"/>
      </a:accent4>
      <a:accent5>
        <a:srgbClr val="F69700"/>
      </a:accent5>
      <a:accent6>
        <a:srgbClr val="FFEB00"/>
      </a:accent6>
      <a:hlink>
        <a:srgbClr val="F28500"/>
      </a:hlink>
      <a:folHlink>
        <a:srgbClr val="F285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numCol="1" spcCol="360000" rtlCol="0">
        <a:noAutofit/>
      </a:bodyPr>
      <a:lstStyle>
        <a:defPPr algn="l">
          <a:spcBef>
            <a:spcPts val="1800"/>
          </a:spcBef>
          <a:spcAft>
            <a:spcPts val="1800"/>
          </a:spcAft>
          <a:defRPr sz="2200" b="1" i="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2_Custom Design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EB00"/>
      </a:accent1>
      <a:accent2>
        <a:srgbClr val="F28500"/>
      </a:accent2>
      <a:accent3>
        <a:srgbClr val="FF5177"/>
      </a:accent3>
      <a:accent4>
        <a:srgbClr val="FF6B89"/>
      </a:accent4>
      <a:accent5>
        <a:srgbClr val="F69700"/>
      </a:accent5>
      <a:accent6>
        <a:srgbClr val="FFEB00"/>
      </a:accent6>
      <a:hlink>
        <a:srgbClr val="F28500"/>
      </a:hlink>
      <a:folHlink>
        <a:srgbClr val="F285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numCol="1" spcCol="360000" rtlCol="0">
        <a:noAutofit/>
      </a:bodyPr>
      <a:lstStyle>
        <a:defPPr algn="l">
          <a:spcBef>
            <a:spcPts val="1800"/>
          </a:spcBef>
          <a:spcAft>
            <a:spcPts val="1800"/>
          </a:spcAft>
          <a:defRPr sz="2200" b="1" i="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19cbddb3-9fee-4a40-9ce6-089b8d8c7de8" ContentTypeId="0x01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6685ccb4-fcca-47f0-a818-06ab270ca0f6" xsi:nil="true"/>
    <File_x0020_Owner xmlns="6685ccb4-fcca-47f0-a818-06ab270ca0f6">
      <UserInfo>
        <DisplayName/>
        <AccountId xsi:nil="true"/>
        <AccountType/>
      </UserInfo>
    </File_x0020_Owner>
    <FileType xmlns="44505e41-a87b-4fb2-97cf-0265c6ba9af7" xsi:nil="true"/>
    <Expiry_x0020_Date xmlns="6685ccb4-fcca-47f0-a818-06ab270ca0f6" xsi:nil="true"/>
    <SharedWithUsers xmlns="4d6dee64-d736-431e-9775-250542f3d75b">
      <UserInfo>
        <DisplayName>Bethany Honour</DisplayName>
        <AccountId>114</AccountId>
        <AccountType/>
      </UserInfo>
    </SharedWithUsers>
    <TaxCatchAll xmlns="6685ccb4-fcca-47f0-a818-06ab270ca0f6" xsi:nil="true"/>
    <lcf76f155ced4ddcb4097134ff3c332f xmlns="44505e41-a87b-4fb2-97cf-0265c6ba9af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309798C208604AB8A0277BF6434DF5" ma:contentTypeVersion="18" ma:contentTypeDescription="Create a new document." ma:contentTypeScope="" ma:versionID="c2c925a5fd8ae3dbb7eb5a8c24698d62">
  <xsd:schema xmlns:xsd="http://www.w3.org/2001/XMLSchema" xmlns:xs="http://www.w3.org/2001/XMLSchema" xmlns:p="http://schemas.microsoft.com/office/2006/metadata/properties" xmlns:ns2="6685ccb4-fcca-47f0-a818-06ab270ca0f6" xmlns:ns3="44505e41-a87b-4fb2-97cf-0265c6ba9af7" xmlns:ns4="4d6dee64-d736-431e-9775-250542f3d75b" targetNamespace="http://schemas.microsoft.com/office/2006/metadata/properties" ma:root="true" ma:fieldsID="ce480c388722610345426e60df43e17e" ns2:_="" ns3:_="" ns4:_="">
    <xsd:import namespace="6685ccb4-fcca-47f0-a818-06ab270ca0f6"/>
    <xsd:import namespace="44505e41-a87b-4fb2-97cf-0265c6ba9af7"/>
    <xsd:import namespace="4d6dee64-d736-431e-9775-250542f3d75b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Expiry_x0020_Date" minOccurs="0"/>
                <xsd:element ref="ns2:File_x0020_Owner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FileType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85ccb4-fcca-47f0-a818-06ab270ca0f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format="Dropdown" ma:internalName="Document_x0020_Type" ma:readOnly="false">
      <xsd:simpleType>
        <xsd:restriction base="dms:Choice">
          <xsd:enumeration value="Agenda"/>
          <xsd:enumeration value="Briefing"/>
          <xsd:enumeration value="Calendar"/>
          <xsd:enumeration value="Contract &amp; Agreements"/>
          <xsd:enumeration value="Documentation"/>
          <xsd:enumeration value="Equality Impact Assessment"/>
          <xsd:enumeration value="Feedback"/>
          <xsd:enumeration value="Form"/>
          <xsd:enumeration value="Guide &amp; Helpsheet"/>
          <xsd:enumeration value="Menu"/>
          <xsd:enumeration value="Meeting Paper"/>
          <xsd:enumeration value="Minutes"/>
          <xsd:enumeration value="Note"/>
          <xsd:enumeration value="Paperwork"/>
          <xsd:enumeration value="Plan"/>
          <xsd:enumeration value="Policy"/>
          <xsd:enumeration value="Procedure"/>
          <xsd:enumeration value="Project"/>
          <xsd:enumeration value="Record"/>
          <xsd:enumeration value="Report"/>
          <xsd:enumeration value="Resource"/>
          <xsd:enumeration value="Statistics"/>
          <xsd:enumeration value="Template"/>
          <xsd:enumeration value="Training Material"/>
          <xsd:enumeration value="Tutorial"/>
        </xsd:restriction>
      </xsd:simpleType>
    </xsd:element>
    <xsd:element name="Expiry_x0020_Date" ma:index="9" nillable="true" ma:displayName="Expiry Date" ma:format="DateOnly" ma:internalName="Expiry_x0020_Date">
      <xsd:simpleType>
        <xsd:restriction base="dms:DateTime"/>
      </xsd:simpleType>
    </xsd:element>
    <xsd:element name="File_x0020_Owner" ma:index="10" nillable="true" ma:displayName="File Owner" ma:list="UserInfo" ma:SharePointGroup="0" ma:internalName="File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27" nillable="true" ma:displayName="Taxonomy Catch All Column" ma:hidden="true" ma:list="{c925bfa4-3366-40e4-8d37-521899f39d17}" ma:internalName="TaxCatchAll" ma:showField="CatchAllData" ma:web="4d6dee64-d736-431e-9775-250542f3d7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505e41-a87b-4fb2-97cf-0265c6ba9a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FileType" ma:index="15" nillable="true" ma:displayName="File Type" ma:format="Dropdown" ma:internalName="FileTyp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Resource - CYP"/>
                        <xsd:enumeration value="Case Recording"/>
                        <xsd:enumeration value="Feedback"/>
                        <xsd:enumeration value="Resource - Professionals"/>
                        <xsd:enumeration value="Resource - Familie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19cbddb3-9fee-4a40-9ce6-089b8d8c7d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dee64-d736-431e-9775-250542f3d75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E736A3-8782-4521-9E83-9702C03B2498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E74B262C-E1C6-4C6A-BBAE-9E990F66A49C}">
  <ds:schemaRefs>
    <ds:schemaRef ds:uri="6685ccb4-fcca-47f0-a818-06ab270ca0f6"/>
    <ds:schemaRef ds:uri="http://purl.org/dc/elements/1.1/"/>
    <ds:schemaRef ds:uri="http://schemas.microsoft.com/office/2006/documentManagement/types"/>
    <ds:schemaRef ds:uri="44505e41-a87b-4fb2-97cf-0265c6ba9af7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d6dee64-d736-431e-9775-250542f3d75b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DAA4568-ADF2-40AB-A186-FDF1B0684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85ccb4-fcca-47f0-a818-06ab270ca0f6"/>
    <ds:schemaRef ds:uri="44505e41-a87b-4fb2-97cf-0265c6ba9af7"/>
    <ds:schemaRef ds:uri="4d6dee64-d736-431e-9775-250542f3d7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AE65AB8-91AF-475B-B9B8-F4B14813B6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977</Words>
  <Application>Microsoft Office PowerPoint</Application>
  <PresentationFormat>On-screen Show (16:9)</PresentationFormat>
  <Paragraphs>159</Paragraphs>
  <Slides>20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BentonSans 1</vt:lpstr>
      <vt:lpstr>BentonSans 2</vt:lpstr>
      <vt:lpstr>BentonSans 3 Bold</vt:lpstr>
      <vt:lpstr>Calibri</vt:lpstr>
      <vt:lpstr>Calibri Light</vt:lpstr>
      <vt:lpstr>Comic Sans MS</vt:lpstr>
      <vt:lpstr>Noto Sans Symbols</vt:lpstr>
      <vt:lpstr>Twentieth Century</vt:lpstr>
      <vt:lpstr>1_Custom Design</vt:lpstr>
      <vt:lpstr>Custom Design</vt:lpstr>
      <vt:lpstr>1_Office Theme</vt:lpstr>
      <vt:lpstr>2_Office Theme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 are three big communications challenges facing the brand</dc:title>
  <dc:creator>Jacqueline Shone</dc:creator>
  <cp:lastModifiedBy>Ward, Sue</cp:lastModifiedBy>
  <cp:revision>44</cp:revision>
  <dcterms:created xsi:type="dcterms:W3CDTF">2020-10-06T12:30:48Z</dcterms:created>
  <dcterms:modified xsi:type="dcterms:W3CDTF">2023-11-17T12:36:51Z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2020-10-06T00:00:00Z</vt:filetime>
  </property>
  <property fmtid="{D5CDD505-2E9C-101B-9397-08002B2CF9AE}" pid="3" name="ContentTypeId">
    <vt:lpwstr>0x0101003A309798C208604AB8A0277BF6434DF5</vt:lpwstr>
  </property>
  <property fmtid="{D5CDD505-2E9C-101B-9397-08002B2CF9AE}" pid="4" name="MediaServiceImageTags">
    <vt:lpwstr/>
  </property>
</Properties>
</file>