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40" r:id="rId1"/>
  </p:sldMasterIdLst>
  <p:notesMasterIdLst>
    <p:notesMasterId r:id="rId21"/>
  </p:notesMasterIdLst>
  <p:handoutMasterIdLst>
    <p:handoutMasterId r:id="rId22"/>
  </p:handoutMasterIdLst>
  <p:sldIdLst>
    <p:sldId id="304" r:id="rId2"/>
    <p:sldId id="305" r:id="rId3"/>
    <p:sldId id="306" r:id="rId4"/>
    <p:sldId id="259" r:id="rId5"/>
    <p:sldId id="289" r:id="rId6"/>
    <p:sldId id="290" r:id="rId7"/>
    <p:sldId id="291" r:id="rId8"/>
    <p:sldId id="292" r:id="rId9"/>
    <p:sldId id="293" r:id="rId10"/>
    <p:sldId id="296" r:id="rId11"/>
    <p:sldId id="297" r:id="rId12"/>
    <p:sldId id="298" r:id="rId13"/>
    <p:sldId id="299" r:id="rId14"/>
    <p:sldId id="300" r:id="rId15"/>
    <p:sldId id="301" r:id="rId16"/>
    <p:sldId id="302" r:id="rId17"/>
    <p:sldId id="303" r:id="rId18"/>
    <p:sldId id="307" r:id="rId19"/>
    <p:sldId id="308" r:id="rId20"/>
  </p:sldIdLst>
  <p:sldSz cx="9144000" cy="5143500" type="screen16x9"/>
  <p:notesSz cx="6797675" cy="9926638"/>
  <p:embeddedFontLst>
    <p:embeddedFont>
      <p:font typeface="Nunito" panose="020B0604020202020204" charset="0"/>
      <p:regular r:id="rId23"/>
      <p:bold r:id="rId24"/>
      <p:italic r:id="rId25"/>
      <p:boldItalic r:id="rId26"/>
    </p:embeddedFont>
    <p:embeddedFont>
      <p:font typeface="Rockwell" panose="02060603020205020403" pitchFamily="18" charset="0"/>
      <p:regular r:id="rId27"/>
      <p:bold r:id="rId28"/>
      <p:italic r:id="rId29"/>
      <p:boldItalic r:id="rId30"/>
    </p:embeddedFont>
    <p:embeddedFont>
      <p:font typeface="Rockwell Condensed" panose="02060603050405020104" pitchFamily="18" charset="0"/>
      <p:regular r:id="rId31"/>
      <p:bold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912" autoAdjust="0"/>
  </p:normalViewPr>
  <p:slideViewPr>
    <p:cSldViewPr snapToGrid="0">
      <p:cViewPr>
        <p:scale>
          <a:sx n="76" d="100"/>
          <a:sy n="76" d="100"/>
        </p:scale>
        <p:origin x="12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BE5BF06-1A47-420C-976D-F3B107B17D92}" type="datetimeFigureOut">
              <a:rPr lang="en-GB" smtClean="0"/>
              <a:t>19/04/2023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FF88772-2716-4DF2-A2D7-380BF65B69DF}" type="slidenum">
              <a:rPr lang="en-GB" smtClean="0"/>
              <a:t>‹#›</a:t>
            </a:fld>
            <a:endParaRPr lang="en-GB"/>
          </a:p>
        </p:txBody>
      </p:sp>
    </p:spTree>
    <p:extLst>
      <p:ext uri="{BB962C8B-B14F-4D97-AF65-F5344CB8AC3E}">
        <p14:creationId xmlns:p14="http://schemas.microsoft.com/office/powerpoint/2010/main" val="767808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athsframe.co.uk/en/resources/resource/477/Multiplication-Tables-Chec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The test is designed to identify pupils who need support, not as a diagnostic tool to assess the times tables children struggle with. </a:t>
            </a:r>
          </a:p>
          <a:p>
            <a:pPr marL="158750" indent="0">
              <a:buNone/>
            </a:pPr>
            <a:endParaRPr lang="en-GB" dirty="0"/>
          </a:p>
          <a:p>
            <a:pPr marL="158750" indent="0">
              <a:buNone/>
            </a:pPr>
            <a:r>
              <a:rPr lang="en-GB" dirty="0"/>
              <a:t>https://</a:t>
            </a:r>
            <a:r>
              <a:rPr lang="en-GB" dirty="0" err="1"/>
              <a:t>www.gov.uk</a:t>
            </a:r>
            <a:r>
              <a:rPr lang="en-GB" dirty="0"/>
              <a:t>/government/collections/multiplication-tables-check </a:t>
            </a:r>
          </a:p>
        </p:txBody>
      </p:sp>
    </p:spTree>
    <p:extLst>
      <p:ext uri="{BB962C8B-B14F-4D97-AF65-F5344CB8AC3E}">
        <p14:creationId xmlns:p14="http://schemas.microsoft.com/office/powerpoint/2010/main" val="167825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Even though division is not tested in the MTC, it is important that pupils have a strong understanding of the connection between multiplication and division.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Again, the use of arrays is key. Children need experience of pulling arrays apart into groups or sharing. After basic experience has been gained, the children should start to ‘see’ an array structure as 5 groups of 4 equal 20 and 20 can be split into 5 groups of 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949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From here it is only a short jump to understanding that any missing number can be worked out through knowledge of number families, e.g. 4 x [ ] = 20 or [ ] ÷ 4 = 5. There are other methods children can use to work out missing numbers but our goal is to increase working memory in order to increase instant recall from long term memory. Being able to bounce around a number family will achieve that.</a:t>
            </a:r>
          </a:p>
        </p:txBody>
      </p:sp>
    </p:spTree>
    <p:extLst>
      <p:ext uri="{BB962C8B-B14F-4D97-AF65-F5344CB8AC3E}">
        <p14:creationId xmlns:p14="http://schemas.microsoft.com/office/powerpoint/2010/main" val="4226566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Games to try:</a:t>
            </a:r>
          </a:p>
          <a:p>
            <a:pPr marL="457200" indent="-298450"/>
            <a:r>
              <a:rPr lang="en-GB" dirty="0">
                <a:solidFill>
                  <a:schemeClr val="tx1"/>
                </a:solidFill>
                <a:latin typeface="+mn-lt"/>
              </a:rPr>
              <a:t>Climb the stairs counting in multiples</a:t>
            </a:r>
          </a:p>
          <a:p>
            <a:pPr marL="457200" indent="-298450"/>
            <a:r>
              <a:rPr lang="en-GB" dirty="0">
                <a:solidFill>
                  <a:schemeClr val="tx1"/>
                </a:solidFill>
                <a:latin typeface="+mn-lt"/>
              </a:rPr>
              <a:t>Play time tables games verbally.</a:t>
            </a:r>
          </a:p>
          <a:p>
            <a:pPr marL="457200" indent="-298450"/>
            <a:r>
              <a:rPr lang="en-GB" dirty="0">
                <a:solidFill>
                  <a:schemeClr val="tx1"/>
                </a:solidFill>
                <a:latin typeface="+mn-lt"/>
              </a:rPr>
              <a:t>Listen and sing along to times tables songs.</a:t>
            </a:r>
          </a:p>
          <a:p>
            <a:pPr marL="457200" indent="-298450"/>
            <a:r>
              <a:rPr lang="en-GB" dirty="0">
                <a:solidFill>
                  <a:schemeClr val="tx1"/>
                </a:solidFill>
                <a:latin typeface="+mn-lt"/>
              </a:rPr>
              <a:t>Take it in turns to say times tables in funny voices. </a:t>
            </a:r>
          </a:p>
          <a:p>
            <a:pPr marL="457200" indent="-298450"/>
            <a:r>
              <a:rPr lang="en-GB" dirty="0">
                <a:solidFill>
                  <a:schemeClr val="tx1"/>
                </a:solidFill>
                <a:latin typeface="+mn-lt"/>
              </a:rPr>
              <a:t>Play maths games online. </a:t>
            </a:r>
          </a:p>
        </p:txBody>
      </p:sp>
    </p:spTree>
    <p:extLst>
      <p:ext uri="{BB962C8B-B14F-4D97-AF65-F5344CB8AC3E}">
        <p14:creationId xmlns:p14="http://schemas.microsoft.com/office/powerpoint/2010/main" val="4027519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2117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latin typeface="Arial" charset="0"/>
                <a:ea typeface="Arial" charset="0"/>
                <a:cs typeface="Arial" charset="0"/>
              </a:rPr>
              <a:t>It is up to individual schools to decide how the check is administered – some schools will administer individually while others will take small groups out or administer to the whole class.</a:t>
            </a:r>
          </a:p>
          <a:p>
            <a:pPr marL="457200" indent="-298450"/>
            <a:r>
              <a:rPr lang="en-GB" dirty="0"/>
              <a:t>A list of pupils who should not take the test can be found in the administration guidance of the MTC documentation. </a:t>
            </a:r>
          </a:p>
          <a:p>
            <a:pPr marL="457200" indent="-298450"/>
            <a:endParaRPr lang="en-GB" dirty="0"/>
          </a:p>
          <a:p>
            <a:pPr marL="158750" indent="0">
              <a:buNone/>
            </a:pPr>
            <a:r>
              <a:rPr lang="en-GB" dirty="0"/>
              <a:t>The documentation refers to a 3 week period but the government website (https://</a:t>
            </a:r>
            <a:r>
              <a:rPr lang="en-GB" dirty="0" err="1"/>
              <a:t>www.gov.uk</a:t>
            </a:r>
            <a:r>
              <a:rPr lang="en-GB" dirty="0"/>
              <a:t>/government/collections/multiplication-tables-check) clarifies that the final week (Monday 19</a:t>
            </a:r>
            <a:r>
              <a:rPr lang="en-GB" baseline="30000" dirty="0"/>
              <a:t>th</a:t>
            </a:r>
            <a:r>
              <a:rPr lang="en-GB" dirty="0"/>
              <a:t> to Friday 23</a:t>
            </a:r>
            <a:r>
              <a:rPr lang="en-GB" baseline="30000" dirty="0"/>
              <a:t>rd</a:t>
            </a:r>
            <a:r>
              <a:rPr lang="en-GB" dirty="0"/>
              <a:t> June) should be used for any pupils who were absent in the first 2 weeks or if the administration was delayed due to technical difficulties. </a:t>
            </a:r>
          </a:p>
        </p:txBody>
      </p:sp>
    </p:spTree>
    <p:extLst>
      <p:ext uri="{BB962C8B-B14F-4D97-AF65-F5344CB8AC3E}">
        <p14:creationId xmlns:p14="http://schemas.microsoft.com/office/powerpoint/2010/main" val="26919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Some children will be eligible for additional support (detailed in the next slide).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6 seconds per answer means that children must be able to read, recall and enter their response within that time.  Whatever is written in the answer box at the end of 6 seconds will be counted as the answer i.e. if the student intends to write 144 and only 14 is typed when the timer ends, their recorded answer is 14.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Children are allowed to practise before taking the check.</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panose="020B0604020202020204" pitchFamily="34" charset="0"/>
                <a:cs typeface="Arial" panose="020B0604020202020204" pitchFamily="34" charset="0"/>
                <a:hlinkClick r:id="rId3"/>
              </a:rPr>
              <a:t>https://mathsframe.co.uk/en/resources/resource/477/Multiplication-Tables-Check</a:t>
            </a:r>
            <a:r>
              <a:rPr lang="en-GB" dirty="0">
                <a:latin typeface="Arial" panose="020B0604020202020204" pitchFamily="34" charset="0"/>
                <a:cs typeface="Arial" panose="020B0604020202020204" pitchFamily="34" charset="0"/>
              </a:rPr>
              <a:t> example showing how quick the questions are/ types of questions. </a:t>
            </a:r>
          </a:p>
        </p:txBody>
      </p:sp>
    </p:spTree>
    <p:extLst>
      <p:ext uri="{BB962C8B-B14F-4D97-AF65-F5344CB8AC3E}">
        <p14:creationId xmlns:p14="http://schemas.microsoft.com/office/powerpoint/2010/main" val="291374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r>
              <a:rPr lang="en-GB" dirty="0"/>
              <a:t>Children eligible for access arrangements are:</a:t>
            </a:r>
          </a:p>
          <a:p>
            <a:pPr marL="457200" indent="-298450"/>
            <a:r>
              <a:rPr lang="en-GB" dirty="0"/>
              <a:t>Children with an EHC plan</a:t>
            </a:r>
          </a:p>
          <a:p>
            <a:pPr marL="457200" indent="-298450"/>
            <a:r>
              <a:rPr lang="en-GB" dirty="0"/>
              <a:t>Children who have provisions made in school using the SEND support system.</a:t>
            </a:r>
          </a:p>
          <a:p>
            <a:pPr marL="457200" indent="-298450"/>
            <a:r>
              <a:rPr lang="en-GB" dirty="0"/>
              <a:t>Children with behavioural, emotional or social difficulties </a:t>
            </a:r>
          </a:p>
          <a:p>
            <a:pPr marL="457200" indent="-298450"/>
            <a:r>
              <a:rPr lang="en-GB" dirty="0"/>
              <a:t>Children with EAL </a:t>
            </a:r>
          </a:p>
          <a:p>
            <a:pPr marL="158750" indent="0">
              <a:buNone/>
            </a:pPr>
            <a:r>
              <a:rPr lang="en-GB" dirty="0"/>
              <a:t>Schools do not need to request permission to use access arrangements. The support should be based on the support provided in school and should not advantage or disadvantage individual children.  </a:t>
            </a:r>
          </a:p>
          <a:p>
            <a:pPr marL="158750" indent="0">
              <a:buNone/>
            </a:pPr>
            <a:r>
              <a:rPr lang="en-GB" dirty="0"/>
              <a:t>A child can be assigned more than one access arrangement, if required. </a:t>
            </a:r>
          </a:p>
          <a:p>
            <a:pPr marL="158750" indent="0">
              <a:buNone/>
            </a:pPr>
            <a:endParaRPr lang="en-GB" dirty="0"/>
          </a:p>
          <a:p>
            <a:pPr marL="158750" indent="0">
              <a:buNone/>
            </a:pPr>
            <a:r>
              <a:rPr lang="en-GB" dirty="0"/>
              <a:t>There is no opportunity for additional time. </a:t>
            </a:r>
          </a:p>
        </p:txBody>
      </p:sp>
    </p:spTree>
    <p:extLst>
      <p:ext uri="{BB962C8B-B14F-4D97-AF65-F5344CB8AC3E}">
        <p14:creationId xmlns:p14="http://schemas.microsoft.com/office/powerpoint/2010/main" val="275459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Some questions will be repeated across different checks, but no more than 30% of questions will be repeated in any two checks. This </a:t>
            </a:r>
            <a:r>
              <a:rPr lang="en-GB" dirty="0">
                <a:latin typeface="Arial" panose="020B0604020202020204" pitchFamily="34" charset="0"/>
                <a:cs typeface="Arial" panose="020B0604020202020204" pitchFamily="34" charset="0"/>
              </a:rPr>
              <a:t>means that if the check gets interrupted and children need to re-start it, they will only have a minimal advantage.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latin typeface="Arial" charset="0"/>
                <a:ea typeface="Arial" charset="0"/>
                <a:cs typeface="Arial" charset="0"/>
              </a:rPr>
              <a:t>During the check pupils may be able to restart if certain conditions are met (e.g. a fire alarm).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results will be sent to the schools when all the checks have been completed but it is then up to the school if they report the results or not.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There won’t be questions from the 1 times tables (although they might be included in the  3 practice questions).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There will be a maximum of 7 questions from the 2, 5 and 10 times tables.</a:t>
            </a:r>
            <a:endParaRPr lang="en-GB"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There is a focus on the </a:t>
            </a:r>
            <a:r>
              <a:rPr kumimoji="0" lang="en-GB" sz="1100" b="0" i="0" u="none" strike="noStrike" kern="1200" cap="none" spc="0" normalizeH="0" baseline="0" noProof="0" dirty="0">
                <a:ln>
                  <a:noFill/>
                </a:ln>
                <a:solidFill>
                  <a:srgbClr val="388CDA"/>
                </a:solidFill>
                <a:effectLst/>
                <a:uLnTx/>
                <a:uFillTx/>
                <a:latin typeface="Arial" panose="020B0604020202020204" pitchFamily="34" charset="0"/>
                <a:ea typeface="+mn-ea"/>
                <a:cs typeface="Arial" panose="020B0604020202020204" pitchFamily="34" charset="0"/>
              </a:rPr>
              <a:t>6, 7, 8, 9 and 12 times tables as they</a:t>
            </a:r>
            <a:r>
              <a:rPr lang="en-GB" b="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are the ‘most difficult’ multiplication tables.</a:t>
            </a:r>
          </a:p>
        </p:txBody>
      </p:sp>
    </p:spTree>
    <p:extLst>
      <p:ext uri="{BB962C8B-B14F-4D97-AF65-F5344CB8AC3E}">
        <p14:creationId xmlns:p14="http://schemas.microsoft.com/office/powerpoint/2010/main" val="279468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The table shows the minimum/ maximum number of questions from each times table that will be asked. </a:t>
            </a:r>
          </a:p>
        </p:txBody>
      </p:sp>
    </p:spTree>
    <p:extLst>
      <p:ext uri="{BB962C8B-B14F-4D97-AF65-F5344CB8AC3E}">
        <p14:creationId xmlns:p14="http://schemas.microsoft.com/office/powerpoint/2010/main" val="1981390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Counting will start before beginning to develop understanding and reasoning but will continue long after, until all times tables can be counted through sequentially at speed.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Counting using manipulatives should start with physical objects (shoes, socks, hands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 before moving on to counters </a:t>
            </a:r>
            <a:r>
              <a:rPr lang="en-US" dirty="0" err="1">
                <a:latin typeface="Arial" panose="020B0604020202020204" pitchFamily="34" charset="0"/>
                <a:cs typeface="Arial" panose="020B0604020202020204" pitchFamily="34" charset="0"/>
              </a:rPr>
              <a:t>etc</a:t>
            </a: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Whenever starting children counting in a new amount, such as counting in 8s, children should be given the opportunity to see visually what that looks like to reinforce 4 x 8 looks quite big compared to 4 x 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Patterns could be 4 x 8 is the same as 4 x 4 doubled.</a:t>
            </a:r>
          </a:p>
        </p:txBody>
      </p:sp>
    </p:spTree>
    <p:extLst>
      <p:ext uri="{BB962C8B-B14F-4D97-AF65-F5344CB8AC3E}">
        <p14:creationId xmlns:p14="http://schemas.microsoft.com/office/powerpoint/2010/main" val="166369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need experience of using concrete manipulatives such as counters or multilink cubes and pictorial representations of objects, forming arrays.</a:t>
            </a:r>
          </a:p>
        </p:txBody>
      </p:sp>
    </p:spTree>
    <p:extLst>
      <p:ext uri="{BB962C8B-B14F-4D97-AF65-F5344CB8AC3E}">
        <p14:creationId xmlns:p14="http://schemas.microsoft.com/office/powerpoint/2010/main" val="1929953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build on their existing understanding using </a:t>
            </a:r>
            <a:r>
              <a:rPr lang="en-US" b="1" dirty="0">
                <a:latin typeface="Arial" panose="020B0604020202020204" pitchFamily="34" charset="0"/>
                <a:cs typeface="Arial" panose="020B0604020202020204" pitchFamily="34" charset="0"/>
              </a:rPr>
              <a:t>arrays</a:t>
            </a:r>
            <a:r>
              <a:rPr lang="en-US" dirty="0">
                <a:latin typeface="Arial" panose="020B0604020202020204" pitchFamily="34" charset="0"/>
                <a:cs typeface="Arial" panose="020B0604020202020204" pitchFamily="34" charset="0"/>
              </a:rPr>
              <a:t>, turning the arrays around to show that you now have 2 groups of 3 and they will still total 6. This can then be linked to recalling multiplication facts, e.g. if they know their 2 times table as facts but not their 3 times table, they can use 2 x 3 to work out 3 x 2. </a:t>
            </a:r>
            <a:endParaRPr lang="en-GB" dirty="0"/>
          </a:p>
        </p:txBody>
      </p:sp>
    </p:spTree>
    <p:extLst>
      <p:ext uri="{BB962C8B-B14F-4D97-AF65-F5344CB8AC3E}">
        <p14:creationId xmlns:p14="http://schemas.microsoft.com/office/powerpoint/2010/main" val="13358270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010210"/>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3224773"/>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113584"/>
            <a:ext cx="7667244" cy="20574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3051692"/>
            <a:ext cx="810678" cy="810677"/>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074167"/>
            <a:ext cx="7475220" cy="2276856"/>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3291840"/>
            <a:ext cx="5918454" cy="802386"/>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94550" y="3217001"/>
            <a:ext cx="895401" cy="480060"/>
          </a:xfrm>
        </p:spPr>
        <p:txBody>
          <a:bodyPr/>
          <a:lstStyle>
            <a:lvl1pPr>
              <a:defRPr sz="2100"/>
            </a:lvl1pPr>
          </a:lstStyle>
          <a:p>
            <a:fld id="{00000000-1234-1234-1234-123412341234}" type="slidenum">
              <a:rPr lang="en" smtClean="0"/>
              <a:pPr/>
              <a:t>‹#›</a:t>
            </a:fld>
            <a:endParaRPr lang="en"/>
          </a:p>
        </p:txBody>
      </p:sp>
    </p:spTree>
    <p:extLst>
      <p:ext uri="{BB962C8B-B14F-4D97-AF65-F5344CB8AC3E}">
        <p14:creationId xmlns:p14="http://schemas.microsoft.com/office/powerpoint/2010/main" val="3966925619"/>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857084747"/>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00050"/>
            <a:ext cx="1914525" cy="42291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400050"/>
            <a:ext cx="5629275" cy="42291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740755266"/>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603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706054067"/>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3688492"/>
            <a:ext cx="9144000" cy="145500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918972"/>
            <a:ext cx="6960870" cy="2640330"/>
          </a:xfrm>
        </p:spPr>
        <p:txBody>
          <a:bodyPr anchor="ctr">
            <a:normAutofit/>
          </a:bodyPr>
          <a:lstStyle>
            <a:lvl1pPr>
              <a:lnSpc>
                <a:spcPct val="80000"/>
              </a:lnSpc>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1" y="3765042"/>
            <a:ext cx="6789420" cy="8001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4704588"/>
            <a:ext cx="1983232" cy="273844"/>
          </a:xfrm>
        </p:spPr>
        <p:txBody>
          <a:bodyPr/>
          <a:lstStyle/>
          <a:p>
            <a:fld id="{0F7F47CF-67C9-420C-80A5-E2069FF0C2DF}" type="datetimeFigureOut">
              <a:rPr lang="en-US" smtClean="0"/>
              <a:t>4/19/2023</a:t>
            </a:fld>
            <a:endParaRPr lang="en-US" dirty="0"/>
          </a:p>
        </p:txBody>
      </p:sp>
      <p:sp>
        <p:nvSpPr>
          <p:cNvPr id="5" name="Footer Placeholder 4"/>
          <p:cNvSpPr>
            <a:spLocks noGrp="1"/>
          </p:cNvSpPr>
          <p:nvPr>
            <p:ph type="ftr" sz="quarter" idx="11"/>
          </p:nvPr>
        </p:nvSpPr>
        <p:spPr>
          <a:xfrm>
            <a:off x="1637031" y="4704588"/>
            <a:ext cx="4745736" cy="273844"/>
          </a:xfrm>
        </p:spPr>
        <p:txBody>
          <a:bodyPr/>
          <a:lstStyle/>
          <a:p>
            <a:endParaRPr lang="en-US" dirty="0"/>
          </a:p>
        </p:txBody>
      </p:sp>
      <p:grpSp>
        <p:nvGrpSpPr>
          <p:cNvPr id="8" name="Group 7"/>
          <p:cNvGrpSpPr/>
          <p:nvPr/>
        </p:nvGrpSpPr>
        <p:grpSpPr>
          <a:xfrm>
            <a:off x="673049" y="1744386"/>
            <a:ext cx="810678" cy="810677"/>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1879600"/>
            <a:ext cx="891224" cy="540249"/>
          </a:xfrm>
        </p:spPr>
        <p:txBody>
          <a:bodyPr/>
          <a:lstStyle>
            <a:lvl1pPr>
              <a:defRPr sz="2100"/>
            </a:lvl1pPr>
          </a:lstStyle>
          <a:p>
            <a:fld id="{00000000-1234-1234-1234-123412341234}" type="slidenum">
              <a:rPr lang="en" smtClean="0"/>
              <a:pPr/>
              <a:t>‹#›</a:t>
            </a:fld>
            <a:endParaRPr lang="en"/>
          </a:p>
        </p:txBody>
      </p:sp>
    </p:spTree>
    <p:extLst>
      <p:ext uri="{BB962C8B-B14F-4D97-AF65-F5344CB8AC3E}">
        <p14:creationId xmlns:p14="http://schemas.microsoft.com/office/powerpoint/2010/main" val="1559680919"/>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151264719"/>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0100"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02386"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73168"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73168"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4/19/2023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94261760"/>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4/19/2023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316916024"/>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4/19/2023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610079115"/>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628650" y="514350"/>
            <a:ext cx="5033772" cy="3765042"/>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4/19/2023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8551294" y="4672261"/>
            <a:ext cx="342900" cy="3429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592396592"/>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51435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4/19/2023</a:t>
            </a:fld>
            <a:endParaRPr lang="en-US" dirty="0"/>
          </a:p>
        </p:txBody>
      </p:sp>
      <p:grpSp>
        <p:nvGrpSpPr>
          <p:cNvPr id="8" name="Group 7"/>
          <p:cNvGrpSpPr>
            <a:grpSpLocks noChangeAspect="1"/>
          </p:cNvGrpSpPr>
          <p:nvPr/>
        </p:nvGrpSpPr>
        <p:grpSpPr>
          <a:xfrm>
            <a:off x="8551294" y="4672261"/>
            <a:ext cx="342900" cy="3429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45943409"/>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363474"/>
            <a:ext cx="7543800" cy="12070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2386" y="1591056"/>
            <a:ext cx="7543800" cy="303809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73318" y="4704588"/>
            <a:ext cx="2455164" cy="273844"/>
          </a:xfrm>
          <a:prstGeom prst="rect">
            <a:avLst/>
          </a:prstGeom>
        </p:spPr>
        <p:txBody>
          <a:bodyPr vert="horz" lIns="91440" tIns="45720" rIns="91440" bIns="45720" rtlCol="0" anchor="ctr"/>
          <a:lstStyle>
            <a:lvl1pPr algn="r">
              <a:defRPr sz="825">
                <a:solidFill>
                  <a:schemeClr val="tx2"/>
                </a:solidFill>
              </a:defRPr>
            </a:lvl1pPr>
          </a:lstStyle>
          <a:p>
            <a:fld id="{C35BB1C6-BF8F-4481-8AB2-603A1C8A906A}" type="datetimeFigureOut">
              <a:rPr lang="en-US" smtClean="0"/>
              <a:t>4/19/2023</a:t>
            </a:fld>
            <a:endParaRPr lang="en-US" dirty="0"/>
          </a:p>
        </p:txBody>
      </p:sp>
      <p:sp>
        <p:nvSpPr>
          <p:cNvPr id="5" name="Footer Placeholder 4"/>
          <p:cNvSpPr>
            <a:spLocks noGrp="1"/>
          </p:cNvSpPr>
          <p:nvPr>
            <p:ph type="ftr" sz="quarter" idx="3"/>
          </p:nvPr>
        </p:nvSpPr>
        <p:spPr>
          <a:xfrm>
            <a:off x="816102" y="4704588"/>
            <a:ext cx="4745736" cy="273844"/>
          </a:xfrm>
          <a:prstGeom prst="rect">
            <a:avLst/>
          </a:prstGeom>
        </p:spPr>
        <p:txBody>
          <a:bodyPr vert="horz" lIns="91440" tIns="45720" rIns="91440" bIns="45720" rtlCol="0" anchor="ctr"/>
          <a:lstStyle>
            <a:lvl1pPr algn="l">
              <a:defRPr sz="825">
                <a:solidFill>
                  <a:schemeClr val="tx2"/>
                </a:solidFill>
              </a:defRPr>
            </a:lvl1pPr>
          </a:lstStyle>
          <a:p>
            <a:endParaRPr lang="en-US" dirty="0"/>
          </a:p>
        </p:txBody>
      </p:sp>
      <p:grpSp>
        <p:nvGrpSpPr>
          <p:cNvPr id="7" name="Group 6"/>
          <p:cNvGrpSpPr>
            <a:grpSpLocks noChangeAspect="1"/>
          </p:cNvGrpSpPr>
          <p:nvPr/>
        </p:nvGrpSpPr>
        <p:grpSpPr>
          <a:xfrm>
            <a:off x="8551294" y="4672261"/>
            <a:ext cx="342900" cy="3429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4704588"/>
            <a:ext cx="480060" cy="273844"/>
          </a:xfrm>
          <a:prstGeom prst="rect">
            <a:avLst/>
          </a:prstGeom>
        </p:spPr>
        <p:txBody>
          <a:bodyPr vert="horz" lIns="91440" tIns="45720" rIns="91440" bIns="45720" rtlCol="0" anchor="ctr"/>
          <a:lstStyle>
            <a:lvl1pPr algn="ctr">
              <a:defRPr sz="1050" b="1">
                <a:solidFill>
                  <a:srgbClr val="FFFFFF"/>
                </a:solidFill>
                <a:latin typeface="+mj-lt"/>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45087046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405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mathsframe.co.uk/en/resources/resource/477/Multiplication-Tables-Check"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multiplication-tables-check-information-for-parents"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smtClean="0"/>
              <a:t>Multiplication Check for Y4 pupils at </a:t>
            </a:r>
            <a:r>
              <a:rPr lang="en-GB" sz="4000" dirty="0" err="1" smtClean="0"/>
              <a:t>Havannah</a:t>
            </a:r>
            <a:r>
              <a:rPr lang="en-GB" sz="4000" dirty="0" smtClean="0"/>
              <a:t> First School - 2023</a:t>
            </a:r>
            <a:endParaRPr lang="en-GB" sz="4000" dirty="0"/>
          </a:p>
        </p:txBody>
      </p:sp>
      <p:sp>
        <p:nvSpPr>
          <p:cNvPr id="3" name="Text Placeholder 2"/>
          <p:cNvSpPr>
            <a:spLocks noGrp="1"/>
          </p:cNvSpPr>
          <p:nvPr>
            <p:ph type="body" idx="1"/>
          </p:nvPr>
        </p:nvSpPr>
        <p:spPr/>
        <p:txBody>
          <a:bodyPr/>
          <a:lstStyle/>
          <a:p>
            <a:pPr marL="114300" indent="0">
              <a:buNone/>
            </a:pPr>
            <a:endParaRPr lang="en-GB" dirty="0" smtClean="0"/>
          </a:p>
          <a:p>
            <a:pPr marL="114300" indent="0">
              <a:buNone/>
            </a:pPr>
            <a:endParaRPr lang="en-GB" dirty="0"/>
          </a:p>
          <a:p>
            <a:pPr marL="114300" indent="0">
              <a:buNone/>
            </a:pPr>
            <a:endParaRPr lang="en-GB" dirty="0" smtClean="0"/>
          </a:p>
          <a:p>
            <a:pPr marL="114300" indent="0">
              <a:buNone/>
            </a:pPr>
            <a:endParaRPr lang="en-GB" dirty="0"/>
          </a:p>
          <a:p>
            <a:pPr marL="114300" indent="0">
              <a:buNone/>
            </a:pPr>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1</a:t>
            </a:fld>
            <a:endParaRPr lang="en"/>
          </a:p>
        </p:txBody>
      </p:sp>
      <p:pic>
        <p:nvPicPr>
          <p:cNvPr id="5" name="Picture 4" descr="logo hfs"/>
          <p:cNvPicPr/>
          <p:nvPr/>
        </p:nvPicPr>
        <p:blipFill>
          <a:blip r:embed="rId2" cstate="print">
            <a:extLst>
              <a:ext uri="{28A0092B-C50C-407E-A947-70E740481C1C}">
                <a14:useLocalDpi xmlns:a14="http://schemas.microsoft.com/office/drawing/2010/main" val="0"/>
              </a:ext>
            </a:extLst>
          </a:blip>
          <a:srcRect l="7845" r="8742" b="9897"/>
          <a:stretch>
            <a:fillRect/>
          </a:stretch>
        </p:blipFill>
        <p:spPr bwMode="auto">
          <a:xfrm>
            <a:off x="3289300" y="1940821"/>
            <a:ext cx="2565399" cy="1346200"/>
          </a:xfrm>
          <a:prstGeom prst="rect">
            <a:avLst/>
          </a:prstGeom>
          <a:noFill/>
          <a:ln>
            <a:noFill/>
          </a:ln>
        </p:spPr>
      </p:pic>
      <p:pic>
        <p:nvPicPr>
          <p:cNvPr id="7" name="Picture 6" descr="Thrapston Primary School - Y2 Multiplication and Division"/>
          <p:cNvPicPr/>
          <p:nvPr/>
        </p:nvPicPr>
        <p:blipFill>
          <a:blip r:embed="rId3">
            <a:extLst>
              <a:ext uri="{28A0092B-C50C-407E-A947-70E740481C1C}">
                <a14:useLocalDpi xmlns:a14="http://schemas.microsoft.com/office/drawing/2010/main" val="0"/>
              </a:ext>
            </a:extLst>
          </a:blip>
          <a:srcRect/>
          <a:stretch>
            <a:fillRect/>
          </a:stretch>
        </p:blipFill>
        <p:spPr bwMode="auto">
          <a:xfrm>
            <a:off x="3719511" y="3501863"/>
            <a:ext cx="1704975" cy="852170"/>
          </a:xfrm>
          <a:prstGeom prst="rect">
            <a:avLst/>
          </a:prstGeom>
          <a:noFill/>
          <a:ln>
            <a:noFill/>
          </a:ln>
        </p:spPr>
      </p:pic>
    </p:spTree>
    <p:extLst>
      <p:ext uri="{BB962C8B-B14F-4D97-AF65-F5344CB8AC3E}">
        <p14:creationId xmlns:p14="http://schemas.microsoft.com/office/powerpoint/2010/main" val="3261025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591C-687D-4637-8FB3-2E544D07E9B1}"/>
              </a:ext>
            </a:extLst>
          </p:cNvPr>
          <p:cNvSpPr>
            <a:spLocks noGrp="1"/>
          </p:cNvSpPr>
          <p:nvPr>
            <p:ph type="title"/>
          </p:nvPr>
        </p:nvSpPr>
        <p:spPr/>
        <p:txBody>
          <a:bodyPr/>
          <a:lstStyle/>
          <a:p>
            <a:r>
              <a:rPr lang="en-GB" b="1" u="sng" dirty="0"/>
              <a:t>Ways to support times table knowledge </a:t>
            </a:r>
          </a:p>
        </p:txBody>
      </p:sp>
      <p:sp>
        <p:nvSpPr>
          <p:cNvPr id="3" name="Text Placeholder 2">
            <a:extLst>
              <a:ext uri="{FF2B5EF4-FFF2-40B4-BE49-F238E27FC236}">
                <a16:creationId xmlns:a16="http://schemas.microsoft.com/office/drawing/2014/main" id="{B2F293DE-C5CC-4EE3-8B02-C3E7DFF32DDD}"/>
              </a:ext>
            </a:extLst>
          </p:cNvPr>
          <p:cNvSpPr>
            <a:spLocks noGrp="1"/>
          </p:cNvSpPr>
          <p:nvPr>
            <p:ph type="body" idx="1"/>
          </p:nvPr>
        </p:nvSpPr>
        <p:spPr/>
        <p:txBody>
          <a:bodyPr/>
          <a:lstStyle/>
          <a:p>
            <a:r>
              <a:rPr lang="en-GB" sz="1800" dirty="0"/>
              <a:t>Count and look for patterns.</a:t>
            </a:r>
          </a:p>
          <a:p>
            <a:r>
              <a:rPr lang="en-GB" sz="1800" dirty="0"/>
              <a:t>Understand that multiplication is repeated addition.</a:t>
            </a:r>
          </a:p>
          <a:p>
            <a:r>
              <a:rPr lang="en-GB" sz="1800" dirty="0"/>
              <a:t>Remember that multiplication is commutative. </a:t>
            </a:r>
          </a:p>
          <a:p>
            <a:r>
              <a:rPr lang="en-GB" sz="1800" dirty="0"/>
              <a:t>Remember that multiplication is the inverse of division. </a:t>
            </a:r>
          </a:p>
          <a:p>
            <a:r>
              <a:rPr lang="en-GB" sz="1800" dirty="0"/>
              <a:t>Recall and utilise number families. </a:t>
            </a:r>
          </a:p>
          <a:p>
            <a:endParaRPr lang="en-GB" dirty="0"/>
          </a:p>
        </p:txBody>
      </p:sp>
      <p:sp>
        <p:nvSpPr>
          <p:cNvPr id="4" name="Slide Number Placeholder 3">
            <a:extLst>
              <a:ext uri="{FF2B5EF4-FFF2-40B4-BE49-F238E27FC236}">
                <a16:creationId xmlns:a16="http://schemas.microsoft.com/office/drawing/2014/main" id="{CC1156D5-41E0-44B1-BED4-A96BEEB571AA}"/>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30813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E1D7-188D-4A82-96F0-01031ECCA7DC}"/>
              </a:ext>
            </a:extLst>
          </p:cNvPr>
          <p:cNvSpPr>
            <a:spLocks noGrp="1"/>
          </p:cNvSpPr>
          <p:nvPr>
            <p:ph type="title"/>
          </p:nvPr>
        </p:nvSpPr>
        <p:spPr/>
        <p:txBody>
          <a:bodyPr/>
          <a:lstStyle/>
          <a:p>
            <a:r>
              <a:rPr lang="en-GB" dirty="0"/>
              <a:t>Counting and looking for patterns.</a:t>
            </a:r>
          </a:p>
        </p:txBody>
      </p:sp>
      <p:sp>
        <p:nvSpPr>
          <p:cNvPr id="3" name="Text Placeholder 2">
            <a:extLst>
              <a:ext uri="{FF2B5EF4-FFF2-40B4-BE49-F238E27FC236}">
                <a16:creationId xmlns:a16="http://schemas.microsoft.com/office/drawing/2014/main" id="{74009BA4-376A-435B-B6CC-4870AE5A81A3}"/>
              </a:ext>
            </a:extLst>
          </p:cNvPr>
          <p:cNvSpPr>
            <a:spLocks noGrp="1"/>
          </p:cNvSpPr>
          <p:nvPr>
            <p:ph type="body" idx="1"/>
          </p:nvPr>
        </p:nvSpPr>
        <p:spPr>
          <a:xfrm>
            <a:off x="311700" y="739303"/>
            <a:ext cx="8520600" cy="1662522"/>
          </a:xfrm>
        </p:spPr>
        <p:txBody>
          <a:bodyPr/>
          <a:lstStyle/>
          <a:p>
            <a:pPr marL="114300" indent="0" algn="ctr">
              <a:buNone/>
            </a:pPr>
            <a:r>
              <a:rPr lang="en-US" dirty="0"/>
              <a:t>Example: Counting in 2s </a:t>
            </a:r>
          </a:p>
          <a:p>
            <a:pPr marL="114300" indent="0" algn="ctr">
              <a:buNone/>
            </a:pPr>
            <a:r>
              <a:rPr lang="en-US" dirty="0"/>
              <a:t>2, 4, 6, 8, 10… </a:t>
            </a:r>
          </a:p>
          <a:p>
            <a:endParaRPr lang="en-US" dirty="0"/>
          </a:p>
          <a:p>
            <a:r>
              <a:rPr lang="en-US" dirty="0"/>
              <a:t>Ensure children have a strong understanding of counting in groups first.</a:t>
            </a:r>
          </a:p>
          <a:p>
            <a:r>
              <a:rPr lang="en-US" dirty="0"/>
              <a:t>When children are secure with counting, they can then look for patterns.</a:t>
            </a:r>
          </a:p>
          <a:p>
            <a:endParaRPr lang="en-GB" dirty="0"/>
          </a:p>
        </p:txBody>
      </p:sp>
      <p:sp>
        <p:nvSpPr>
          <p:cNvPr id="4" name="Slide Number Placeholder 3">
            <a:extLst>
              <a:ext uri="{FF2B5EF4-FFF2-40B4-BE49-F238E27FC236}">
                <a16:creationId xmlns:a16="http://schemas.microsoft.com/office/drawing/2014/main" id="{1BCF8CAD-6B8B-4ACD-8926-541D3FEC494F}"/>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1026" name="Picture 2" descr="A picture containing light&#10;&#10;Description automatically generated">
            <a:extLst>
              <a:ext uri="{FF2B5EF4-FFF2-40B4-BE49-F238E27FC236}">
                <a16:creationId xmlns:a16="http://schemas.microsoft.com/office/drawing/2014/main" id="{ED732EBA-A40D-4553-8452-DD5D22F32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130" y="2401823"/>
            <a:ext cx="1385125" cy="1444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picture containing light&#10;&#10;Description automatically generated">
            <a:extLst>
              <a:ext uri="{FF2B5EF4-FFF2-40B4-BE49-F238E27FC236}">
                <a16:creationId xmlns:a16="http://schemas.microsoft.com/office/drawing/2014/main" id="{2D80EB4B-02C8-456C-A97C-953040248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282" y="3341909"/>
            <a:ext cx="1385125" cy="1444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picture containing light&#10;&#10;Description automatically generated">
            <a:extLst>
              <a:ext uri="{FF2B5EF4-FFF2-40B4-BE49-F238E27FC236}">
                <a16:creationId xmlns:a16="http://schemas.microsoft.com/office/drawing/2014/main" id="{C97A8C21-B87A-4A07-8BEA-AEF3FDD6B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434" y="2401824"/>
            <a:ext cx="1385125" cy="1444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 picture containing light&#10;&#10;Description automatically generated">
            <a:extLst>
              <a:ext uri="{FF2B5EF4-FFF2-40B4-BE49-F238E27FC236}">
                <a16:creationId xmlns:a16="http://schemas.microsoft.com/office/drawing/2014/main" id="{92ED8FE8-DDF6-4A26-B808-007BA5D33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9586" y="3341908"/>
            <a:ext cx="1385125" cy="144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576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4F17-690C-411B-9169-0BF5892744D8}"/>
              </a:ext>
            </a:extLst>
          </p:cNvPr>
          <p:cNvSpPr>
            <a:spLocks noGrp="1"/>
          </p:cNvSpPr>
          <p:nvPr>
            <p:ph type="title"/>
          </p:nvPr>
        </p:nvSpPr>
        <p:spPr/>
        <p:txBody>
          <a:bodyPr/>
          <a:lstStyle/>
          <a:p>
            <a:r>
              <a:rPr lang="en-GB" dirty="0"/>
              <a:t>Repeated addition</a:t>
            </a:r>
          </a:p>
        </p:txBody>
      </p:sp>
      <p:sp>
        <p:nvSpPr>
          <p:cNvPr id="3" name="Text Placeholder 2">
            <a:extLst>
              <a:ext uri="{FF2B5EF4-FFF2-40B4-BE49-F238E27FC236}">
                <a16:creationId xmlns:a16="http://schemas.microsoft.com/office/drawing/2014/main" id="{43C2A161-1CD3-4248-9253-2E01A70FFB09}"/>
              </a:ext>
            </a:extLst>
          </p:cNvPr>
          <p:cNvSpPr>
            <a:spLocks noGrp="1"/>
          </p:cNvSpPr>
          <p:nvPr>
            <p:ph type="body" idx="1"/>
          </p:nvPr>
        </p:nvSpPr>
        <p:spPr>
          <a:xfrm>
            <a:off x="311700" y="739303"/>
            <a:ext cx="8520600" cy="434776"/>
          </a:xfrm>
        </p:spPr>
        <p:txBody>
          <a:bodyPr/>
          <a:lstStyle/>
          <a:p>
            <a:pPr marL="114300" indent="0" algn="ctr">
              <a:buNone/>
            </a:pPr>
            <a:r>
              <a:rPr lang="en-US" dirty="0"/>
              <a:t>Knowing that 2 x 4 is the same as 2 + 2 + 2 + 2</a:t>
            </a:r>
          </a:p>
        </p:txBody>
      </p:sp>
      <p:sp>
        <p:nvSpPr>
          <p:cNvPr id="4" name="Slide Number Placeholder 3">
            <a:extLst>
              <a:ext uri="{FF2B5EF4-FFF2-40B4-BE49-F238E27FC236}">
                <a16:creationId xmlns:a16="http://schemas.microsoft.com/office/drawing/2014/main" id="{4B9547B5-8C56-45DF-8601-C986A34CD9B5}"/>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2052" name="Picture 4" descr="A picture containing drawing, plate, food&#10;&#10;Description automatically generated">
            <a:extLst>
              <a:ext uri="{FF2B5EF4-FFF2-40B4-BE49-F238E27FC236}">
                <a16:creationId xmlns:a16="http://schemas.microsoft.com/office/drawing/2014/main" id="{D1ED755D-349D-4C7D-B712-21AB80881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366" y="1755267"/>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picture containing drawing, plate, food&#10;&#10;Description automatically generated">
            <a:extLst>
              <a:ext uri="{FF2B5EF4-FFF2-40B4-BE49-F238E27FC236}">
                <a16:creationId xmlns:a16="http://schemas.microsoft.com/office/drawing/2014/main" id="{6D89FEE5-C1FE-40B7-95AE-8824D6770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142" y="1755267"/>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 picture containing drawing, plate, food&#10;&#10;Description automatically generated">
            <a:extLst>
              <a:ext uri="{FF2B5EF4-FFF2-40B4-BE49-F238E27FC236}">
                <a16:creationId xmlns:a16="http://schemas.microsoft.com/office/drawing/2014/main" id="{B41DFA15-0680-476D-BF99-CE8EFDCB3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366" y="2659151"/>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 picture containing drawing, plate, food&#10;&#10;Description automatically generated">
            <a:extLst>
              <a:ext uri="{FF2B5EF4-FFF2-40B4-BE49-F238E27FC236}">
                <a16:creationId xmlns:a16="http://schemas.microsoft.com/office/drawing/2014/main" id="{74CC3544-07A9-4AE1-B0D1-58A6C50BE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142" y="2659151"/>
            <a:ext cx="1004316" cy="9038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4A55EDE7-E012-45DB-892B-8F309F80DB2A}"/>
              </a:ext>
            </a:extLst>
          </p:cNvPr>
          <p:cNvSpPr txBox="1">
            <a:spLocks/>
          </p:cNvSpPr>
          <p:nvPr/>
        </p:nvSpPr>
        <p:spPr>
          <a:xfrm>
            <a:off x="704934" y="3534242"/>
            <a:ext cx="3054012" cy="434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2 + 2 + 2 + 2 = ?</a:t>
            </a:r>
          </a:p>
        </p:txBody>
      </p:sp>
      <p:grpSp>
        <p:nvGrpSpPr>
          <p:cNvPr id="5" name="Group 4">
            <a:extLst>
              <a:ext uri="{FF2B5EF4-FFF2-40B4-BE49-F238E27FC236}">
                <a16:creationId xmlns:a16="http://schemas.microsoft.com/office/drawing/2014/main" id="{06EA52FF-2409-4772-BF58-DFF5DA4522B2}"/>
              </a:ext>
            </a:extLst>
          </p:cNvPr>
          <p:cNvGrpSpPr/>
          <p:nvPr/>
        </p:nvGrpSpPr>
        <p:grpSpPr>
          <a:xfrm>
            <a:off x="5066349" y="1826495"/>
            <a:ext cx="3394900" cy="1594084"/>
            <a:chOff x="5066349" y="1455020"/>
            <a:chExt cx="3394900" cy="1594084"/>
          </a:xfrm>
        </p:grpSpPr>
        <p:pic>
          <p:nvPicPr>
            <p:cNvPr id="2054" name="Picture 6">
              <a:extLst>
                <a:ext uri="{FF2B5EF4-FFF2-40B4-BE49-F238E27FC236}">
                  <a16:creationId xmlns:a16="http://schemas.microsoft.com/office/drawing/2014/main" id="{3C24B2B3-1E35-472A-8282-F20F15A35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349"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B6BC26A6-0C11-4FC2-8C54-E1AE5579F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173"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5C8B27DC-8007-4864-9F0A-E6963C6BC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997"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36D9DD71-54C9-4234-8881-873D12732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821"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3E2F0975-66B4-4CE2-B1DD-E194C3D49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349"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B9055130-1667-449B-8BB5-D9C605FA4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173"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34FB13CE-A4A1-4271-AE53-BC37F4C71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997"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1EBB9447-67A7-497B-83F0-854D70AD9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821" y="2287676"/>
              <a:ext cx="761428" cy="76142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Placeholder 2">
            <a:extLst>
              <a:ext uri="{FF2B5EF4-FFF2-40B4-BE49-F238E27FC236}">
                <a16:creationId xmlns:a16="http://schemas.microsoft.com/office/drawing/2014/main" id="{AFE84254-1F99-45C7-B4F7-38707AEBBCD5}"/>
              </a:ext>
            </a:extLst>
          </p:cNvPr>
          <p:cNvSpPr txBox="1">
            <a:spLocks/>
          </p:cNvSpPr>
          <p:nvPr/>
        </p:nvSpPr>
        <p:spPr>
          <a:xfrm>
            <a:off x="5066349" y="3534242"/>
            <a:ext cx="3394900" cy="434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2 x 4 = ?</a:t>
            </a:r>
          </a:p>
        </p:txBody>
      </p:sp>
    </p:spTree>
    <p:extLst>
      <p:ext uri="{BB962C8B-B14F-4D97-AF65-F5344CB8AC3E}">
        <p14:creationId xmlns:p14="http://schemas.microsoft.com/office/powerpoint/2010/main" val="1710367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5D4D-395E-4537-9264-7461C3B5C3E0}"/>
              </a:ext>
            </a:extLst>
          </p:cNvPr>
          <p:cNvSpPr>
            <a:spLocks noGrp="1"/>
          </p:cNvSpPr>
          <p:nvPr>
            <p:ph type="title"/>
          </p:nvPr>
        </p:nvSpPr>
        <p:spPr/>
        <p:txBody>
          <a:bodyPr/>
          <a:lstStyle/>
          <a:p>
            <a:r>
              <a:rPr lang="en-GB" dirty="0"/>
              <a:t>Multiplication is commutative</a:t>
            </a:r>
          </a:p>
        </p:txBody>
      </p:sp>
      <p:sp>
        <p:nvSpPr>
          <p:cNvPr id="3" name="Text Placeholder 2">
            <a:extLst>
              <a:ext uri="{FF2B5EF4-FFF2-40B4-BE49-F238E27FC236}">
                <a16:creationId xmlns:a16="http://schemas.microsoft.com/office/drawing/2014/main" id="{66F8F600-15BD-41AF-8C84-8AB3A87F44C7}"/>
              </a:ext>
            </a:extLst>
          </p:cNvPr>
          <p:cNvSpPr>
            <a:spLocks noGrp="1"/>
          </p:cNvSpPr>
          <p:nvPr>
            <p:ph type="body" idx="1"/>
          </p:nvPr>
        </p:nvSpPr>
        <p:spPr>
          <a:xfrm>
            <a:off x="311700" y="739303"/>
            <a:ext cx="8520600" cy="1260186"/>
          </a:xfrm>
        </p:spPr>
        <p:txBody>
          <a:bodyPr/>
          <a:lstStyle/>
          <a:p>
            <a:pPr marL="114300" indent="0" algn="ctr">
              <a:buNone/>
            </a:pPr>
            <a:r>
              <a:rPr lang="en-US" dirty="0"/>
              <a:t>3 x 2 is the same as 2 x 3</a:t>
            </a:r>
          </a:p>
          <a:p>
            <a:endParaRPr lang="en-US" dirty="0"/>
          </a:p>
          <a:p>
            <a:pPr marL="114300" indent="0">
              <a:buNone/>
            </a:pPr>
            <a:r>
              <a:rPr lang="en-US" dirty="0"/>
              <a:t>Children need to understand that multiplication can be completed in any order to produce the same answer. Sometimes this link needs to be made explicit. </a:t>
            </a:r>
            <a:endParaRPr lang="en-GB" dirty="0"/>
          </a:p>
        </p:txBody>
      </p:sp>
      <p:sp>
        <p:nvSpPr>
          <p:cNvPr id="4" name="Slide Number Placeholder 3">
            <a:extLst>
              <a:ext uri="{FF2B5EF4-FFF2-40B4-BE49-F238E27FC236}">
                <a16:creationId xmlns:a16="http://schemas.microsoft.com/office/drawing/2014/main" id="{D11968F3-1803-4F87-AB5D-31F1733CA9CB}"/>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3074" name="Picture 2">
            <a:extLst>
              <a:ext uri="{FF2B5EF4-FFF2-40B4-BE49-F238E27FC236}">
                <a16:creationId xmlns:a16="http://schemas.microsoft.com/office/drawing/2014/main" id="{D8A78F91-41D2-4A20-A01A-4B4B3AEFB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2C3A048-D1C3-4711-A37E-25AC1EA93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BAD499E-313E-475C-9DF1-A4548F9C0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932" y="2272459"/>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9C133C5-968E-41D0-B56F-D9DE00D2B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9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D815A357-9E98-4238-962A-4E4169DBC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39415FC2-F1C2-4F2F-8C47-1A47E1833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1F6AF74-DE5A-48F9-A8E2-92D21B838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E6CD9CA5-5C63-471D-97CC-504D776DE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5062EC5E-5F57-49DB-A788-0BA443C21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172" y="3640138"/>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B0635747-77D6-45D5-A341-C4E79C921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5FE28C4B-8B19-4A21-9B8C-617740013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4A62770-7497-4C2A-B6AE-B94E471F5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76" y="3640138"/>
            <a:ext cx="602932" cy="60293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E39C81E3-B844-4BC0-B611-EE4D44F539B1}"/>
              </a:ext>
            </a:extLst>
          </p:cNvPr>
          <p:cNvSpPr txBox="1">
            <a:spLocks/>
          </p:cNvSpPr>
          <p:nvPr/>
        </p:nvSpPr>
        <p:spPr>
          <a:xfrm>
            <a:off x="311700" y="3758327"/>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3 lots of 2 = 6</a:t>
            </a:r>
            <a:endParaRPr lang="en-GB" dirty="0"/>
          </a:p>
        </p:txBody>
      </p:sp>
      <p:sp>
        <p:nvSpPr>
          <p:cNvPr id="18" name="Text Placeholder 2">
            <a:extLst>
              <a:ext uri="{FF2B5EF4-FFF2-40B4-BE49-F238E27FC236}">
                <a16:creationId xmlns:a16="http://schemas.microsoft.com/office/drawing/2014/main" id="{AB1C3563-D9A6-4097-924D-A2187493A236}"/>
              </a:ext>
            </a:extLst>
          </p:cNvPr>
          <p:cNvSpPr txBox="1">
            <a:spLocks/>
          </p:cNvSpPr>
          <p:nvPr/>
        </p:nvSpPr>
        <p:spPr>
          <a:xfrm>
            <a:off x="4904866" y="4325065"/>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2 lots of 3 = 6</a:t>
            </a:r>
            <a:endParaRPr lang="en-GB" dirty="0"/>
          </a:p>
        </p:txBody>
      </p:sp>
    </p:spTree>
    <p:extLst>
      <p:ext uri="{BB962C8B-B14F-4D97-AF65-F5344CB8AC3E}">
        <p14:creationId xmlns:p14="http://schemas.microsoft.com/office/powerpoint/2010/main" val="3101528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6191-DD9D-4806-9899-CA48248F4969}"/>
              </a:ext>
            </a:extLst>
          </p:cNvPr>
          <p:cNvSpPr>
            <a:spLocks noGrp="1"/>
          </p:cNvSpPr>
          <p:nvPr>
            <p:ph type="title"/>
          </p:nvPr>
        </p:nvSpPr>
        <p:spPr/>
        <p:txBody>
          <a:bodyPr/>
          <a:lstStyle/>
          <a:p>
            <a:r>
              <a:rPr lang="en-GB" dirty="0"/>
              <a:t>Multiplication is the inverse of division</a:t>
            </a:r>
          </a:p>
        </p:txBody>
      </p:sp>
      <p:sp>
        <p:nvSpPr>
          <p:cNvPr id="3" name="Text Placeholder 2">
            <a:extLst>
              <a:ext uri="{FF2B5EF4-FFF2-40B4-BE49-F238E27FC236}">
                <a16:creationId xmlns:a16="http://schemas.microsoft.com/office/drawing/2014/main" id="{9B1B6D38-6981-465E-B58A-D18E6EBB34CD}"/>
              </a:ext>
            </a:extLst>
          </p:cNvPr>
          <p:cNvSpPr>
            <a:spLocks noGrp="1"/>
          </p:cNvSpPr>
          <p:nvPr>
            <p:ph type="body" idx="1"/>
          </p:nvPr>
        </p:nvSpPr>
        <p:spPr>
          <a:xfrm>
            <a:off x="311700" y="739303"/>
            <a:ext cx="8520600" cy="1260186"/>
          </a:xfrm>
        </p:spPr>
        <p:txBody>
          <a:bodyPr/>
          <a:lstStyle/>
          <a:p>
            <a:pPr marL="114300" indent="0" algn="ctr">
              <a:buNone/>
            </a:pPr>
            <a:r>
              <a:rPr lang="en-US" dirty="0"/>
              <a:t>20 ÷ 5 = 4 can be worked out because 5 x 4 = 20</a:t>
            </a:r>
          </a:p>
          <a:p>
            <a:endParaRPr lang="en-US" dirty="0"/>
          </a:p>
          <a:p>
            <a:pPr marL="114300" indent="0">
              <a:buNone/>
            </a:pPr>
            <a:r>
              <a:rPr lang="en-US" dirty="0"/>
              <a:t>Using pictorial representations (such as arrays) is useful here for children to see the link between multiplication and division. </a:t>
            </a:r>
            <a:endParaRPr lang="en-GB" dirty="0"/>
          </a:p>
        </p:txBody>
      </p:sp>
      <p:sp>
        <p:nvSpPr>
          <p:cNvPr id="4" name="Slide Number Placeholder 3">
            <a:extLst>
              <a:ext uri="{FF2B5EF4-FFF2-40B4-BE49-F238E27FC236}">
                <a16:creationId xmlns:a16="http://schemas.microsoft.com/office/drawing/2014/main" id="{B8325567-1725-489F-8CB3-22933B7B152A}"/>
              </a:ext>
            </a:extLst>
          </p:cNvPr>
          <p:cNvSpPr>
            <a:spLocks noGrp="1"/>
          </p:cNvSpPr>
          <p:nvPr>
            <p:ph type="sldNum" idx="12"/>
          </p:nvPr>
        </p:nvSpPr>
        <p:spPr/>
        <p:txBody>
          <a:bodyPr/>
          <a:lstStyle/>
          <a:p>
            <a:fld id="{00000000-1234-1234-1234-123412341234}" type="slidenum">
              <a:rPr lang="en" smtClean="0"/>
              <a:pPr/>
              <a:t>14</a:t>
            </a:fld>
            <a:endParaRPr lang="en"/>
          </a:p>
        </p:txBody>
      </p:sp>
      <p:grpSp>
        <p:nvGrpSpPr>
          <p:cNvPr id="5" name="Group 4">
            <a:extLst>
              <a:ext uri="{FF2B5EF4-FFF2-40B4-BE49-F238E27FC236}">
                <a16:creationId xmlns:a16="http://schemas.microsoft.com/office/drawing/2014/main" id="{FC72E6B5-A29A-423F-BB29-2138D95E1C33}"/>
              </a:ext>
            </a:extLst>
          </p:cNvPr>
          <p:cNvGrpSpPr/>
          <p:nvPr/>
        </p:nvGrpSpPr>
        <p:grpSpPr>
          <a:xfrm>
            <a:off x="2372268" y="2097603"/>
            <a:ext cx="4211764" cy="2728510"/>
            <a:chOff x="623168" y="2328307"/>
            <a:chExt cx="4211764" cy="2728510"/>
          </a:xfrm>
        </p:grpSpPr>
        <p:pic>
          <p:nvPicPr>
            <p:cNvPr id="6" name="Picture 2">
              <a:extLst>
                <a:ext uri="{FF2B5EF4-FFF2-40B4-BE49-F238E27FC236}">
                  <a16:creationId xmlns:a16="http://schemas.microsoft.com/office/drawing/2014/main" id="{6027ECE4-8189-4B20-B0F0-A961396B8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03126A73-EFD5-4806-A319-E05A6A3AB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D2C8CB3-6FB1-4E52-B967-9AAD71CA0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DFDAAE6-2420-40F7-B9BF-8301F9274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7D1051F-6705-4E94-BD0A-6D442A740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9DAA8FB3-058A-4794-BADF-EB25FE90A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71F6F809-C972-42CA-BEF1-8633AE73B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1890399B-4F34-45BD-82F5-83E809B64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CFD87097-5259-4DA1-8BC6-AFB83E17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4C628292-A0C2-4D83-AC76-8285DE018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25BFC3E9-E5FC-4581-9CF0-CF3497ED7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1AD87F91-E9CB-40DD-A63D-E00FDD857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7AD61C52-4990-4051-BDC5-7CE390816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233418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C9034019-D932-4FF5-B28C-5F1EAA44A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303576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F7E6EE44-82CF-4E8F-8468-6574515E7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373734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17E67123-73F3-4D56-8532-A3CD4BD6D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443892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48F3D817-899C-4A55-A696-F71C42118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234914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561CAF38-E9F5-4E34-80B6-70AB280DF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305072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FC690B33-E855-45F6-B6B2-D42280777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375230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BA6A6C81-A326-4165-8EA1-6133F5B42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4453885"/>
              <a:ext cx="602932" cy="6029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4656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5301-D4DF-4B6C-A9BA-AFBECB97D8D7}"/>
              </a:ext>
            </a:extLst>
          </p:cNvPr>
          <p:cNvSpPr>
            <a:spLocks noGrp="1"/>
          </p:cNvSpPr>
          <p:nvPr>
            <p:ph type="title"/>
          </p:nvPr>
        </p:nvSpPr>
        <p:spPr/>
        <p:txBody>
          <a:bodyPr/>
          <a:lstStyle/>
          <a:p>
            <a:r>
              <a:rPr lang="en-GB" dirty="0"/>
              <a:t>Number families</a:t>
            </a:r>
          </a:p>
        </p:txBody>
      </p:sp>
      <p:sp>
        <p:nvSpPr>
          <p:cNvPr id="3" name="Text Placeholder 2">
            <a:extLst>
              <a:ext uri="{FF2B5EF4-FFF2-40B4-BE49-F238E27FC236}">
                <a16:creationId xmlns:a16="http://schemas.microsoft.com/office/drawing/2014/main" id="{C8B5D8C4-73C1-4C7D-AEC5-7D53F01E9C88}"/>
              </a:ext>
            </a:extLst>
          </p:cNvPr>
          <p:cNvSpPr>
            <a:spLocks noGrp="1"/>
          </p:cNvSpPr>
          <p:nvPr>
            <p:ph type="body" idx="1"/>
          </p:nvPr>
        </p:nvSpPr>
        <p:spPr>
          <a:xfrm>
            <a:off x="311700" y="739303"/>
            <a:ext cx="8520600" cy="1284570"/>
          </a:xfrm>
        </p:spPr>
        <p:txBody>
          <a:bodyPr/>
          <a:lstStyle/>
          <a:p>
            <a:pPr marL="114300" indent="0" algn="ctr">
              <a:buNone/>
            </a:pPr>
            <a:r>
              <a:rPr lang="en-US" dirty="0"/>
              <a:t>4 x 5 = 20, 5 x 4 = 20, 20 ÷ 5 = 4, 20 ÷ 4 = 5</a:t>
            </a:r>
          </a:p>
          <a:p>
            <a:pPr marL="114300" indent="0">
              <a:buNone/>
            </a:pPr>
            <a:endParaRPr lang="en-US" dirty="0"/>
          </a:p>
          <a:p>
            <a:pPr marL="114300" indent="0">
              <a:buNone/>
            </a:pPr>
            <a:r>
              <a:rPr lang="en-US" dirty="0"/>
              <a:t>Due to their commutative understanding, children should also be able to see whole number families. For many children this will need to be pointed out and discussed. </a:t>
            </a:r>
          </a:p>
        </p:txBody>
      </p:sp>
      <p:sp>
        <p:nvSpPr>
          <p:cNvPr id="4" name="Slide Number Placeholder 3">
            <a:extLst>
              <a:ext uri="{FF2B5EF4-FFF2-40B4-BE49-F238E27FC236}">
                <a16:creationId xmlns:a16="http://schemas.microsoft.com/office/drawing/2014/main" id="{7FE91BE7-6CD1-488A-A53C-3DB74E0F89B4}"/>
              </a:ext>
            </a:extLst>
          </p:cNvPr>
          <p:cNvSpPr>
            <a:spLocks noGrp="1"/>
          </p:cNvSpPr>
          <p:nvPr>
            <p:ph type="sldNum" idx="12"/>
          </p:nvPr>
        </p:nvSpPr>
        <p:spPr/>
        <p:txBody>
          <a:bodyPr/>
          <a:lstStyle/>
          <a:p>
            <a:fld id="{00000000-1234-1234-1234-123412341234}" type="slidenum">
              <a:rPr lang="en" smtClean="0"/>
              <a:pPr/>
              <a:t>15</a:t>
            </a:fld>
            <a:endParaRPr lang="en"/>
          </a:p>
        </p:txBody>
      </p:sp>
      <p:grpSp>
        <p:nvGrpSpPr>
          <p:cNvPr id="18" name="Group 17">
            <a:extLst>
              <a:ext uri="{FF2B5EF4-FFF2-40B4-BE49-F238E27FC236}">
                <a16:creationId xmlns:a16="http://schemas.microsoft.com/office/drawing/2014/main" id="{FFB42087-17D5-4674-9B88-35FC1FCABEEE}"/>
              </a:ext>
            </a:extLst>
          </p:cNvPr>
          <p:cNvGrpSpPr/>
          <p:nvPr/>
        </p:nvGrpSpPr>
        <p:grpSpPr>
          <a:xfrm>
            <a:off x="3322391" y="2571750"/>
            <a:ext cx="2311518" cy="1866261"/>
            <a:chOff x="3416241" y="2349122"/>
            <a:chExt cx="2311518" cy="1866261"/>
          </a:xfrm>
        </p:grpSpPr>
        <p:sp>
          <p:nvSpPr>
            <p:cNvPr id="7" name="Oval 6">
              <a:extLst>
                <a:ext uri="{FF2B5EF4-FFF2-40B4-BE49-F238E27FC236}">
                  <a16:creationId xmlns:a16="http://schemas.microsoft.com/office/drawing/2014/main" id="{1C50ECB3-D5CA-44B8-8DCB-30FFEA4B62EE}"/>
                </a:ext>
              </a:extLst>
            </p:cNvPr>
            <p:cNvSpPr/>
            <p:nvPr/>
          </p:nvSpPr>
          <p:spPr>
            <a:xfrm>
              <a:off x="4186747" y="2349122"/>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20</a:t>
              </a:r>
            </a:p>
          </p:txBody>
        </p:sp>
        <p:sp>
          <p:nvSpPr>
            <p:cNvPr id="8" name="Oval 7">
              <a:extLst>
                <a:ext uri="{FF2B5EF4-FFF2-40B4-BE49-F238E27FC236}">
                  <a16:creationId xmlns:a16="http://schemas.microsoft.com/office/drawing/2014/main" id="{0C6A3E00-8620-4500-8BD3-888C39317FA7}"/>
                </a:ext>
              </a:extLst>
            </p:cNvPr>
            <p:cNvSpPr/>
            <p:nvPr/>
          </p:nvSpPr>
          <p:spPr>
            <a:xfrm>
              <a:off x="3416241"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4</a:t>
              </a:r>
            </a:p>
          </p:txBody>
        </p:sp>
        <p:sp>
          <p:nvSpPr>
            <p:cNvPr id="9" name="Oval 8">
              <a:extLst>
                <a:ext uri="{FF2B5EF4-FFF2-40B4-BE49-F238E27FC236}">
                  <a16:creationId xmlns:a16="http://schemas.microsoft.com/office/drawing/2014/main" id="{B55C38D0-D418-4333-90EA-9D4EB4824E4F}"/>
                </a:ext>
              </a:extLst>
            </p:cNvPr>
            <p:cNvSpPr/>
            <p:nvPr/>
          </p:nvSpPr>
          <p:spPr>
            <a:xfrm>
              <a:off x="4957253"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5</a:t>
              </a:r>
            </a:p>
          </p:txBody>
        </p:sp>
        <p:cxnSp>
          <p:nvCxnSpPr>
            <p:cNvPr id="11" name="Straight Connector 10">
              <a:extLst>
                <a:ext uri="{FF2B5EF4-FFF2-40B4-BE49-F238E27FC236}">
                  <a16:creationId xmlns:a16="http://schemas.microsoft.com/office/drawing/2014/main" id="{1D2F5B95-4BDE-49D2-8DE1-E90F91F733BA}"/>
                </a:ext>
              </a:extLst>
            </p:cNvPr>
            <p:cNvCxnSpPr>
              <a:cxnSpLocks/>
              <a:stCxn id="7" idx="3"/>
              <a:endCxn id="8" idx="0"/>
            </p:cNvCxnSpPr>
            <p:nvPr/>
          </p:nvCxnSpPr>
          <p:spPr>
            <a:xfrm flipH="1">
              <a:off x="3801494"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D55E64C-9861-497E-BD51-6717618F1739}"/>
                </a:ext>
              </a:extLst>
            </p:cNvPr>
            <p:cNvCxnSpPr>
              <a:cxnSpLocks/>
              <a:stCxn id="7" idx="5"/>
              <a:endCxn id="9" idx="0"/>
            </p:cNvCxnSpPr>
            <p:nvPr/>
          </p:nvCxnSpPr>
          <p:spPr>
            <a:xfrm>
              <a:off x="4844415"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20F802E-0331-475C-AA03-59269856922C}"/>
                </a:ext>
              </a:extLst>
            </p:cNvPr>
            <p:cNvCxnSpPr>
              <a:cxnSpLocks/>
              <a:stCxn id="8" idx="6"/>
              <a:endCxn id="9" idx="2"/>
            </p:cNvCxnSpPr>
            <p:nvPr/>
          </p:nvCxnSpPr>
          <p:spPr>
            <a:xfrm>
              <a:off x="4186747" y="3830130"/>
              <a:ext cx="770506"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34222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EA14-0FBE-44EA-82F9-8CF6661A77DA}"/>
              </a:ext>
            </a:extLst>
          </p:cNvPr>
          <p:cNvSpPr>
            <a:spLocks noGrp="1"/>
          </p:cNvSpPr>
          <p:nvPr>
            <p:ph type="title"/>
          </p:nvPr>
        </p:nvSpPr>
        <p:spPr/>
        <p:txBody>
          <a:bodyPr/>
          <a:lstStyle/>
          <a:p>
            <a:r>
              <a:rPr lang="en-GB" dirty="0"/>
              <a:t>Using known facts</a:t>
            </a:r>
          </a:p>
        </p:txBody>
      </p:sp>
      <p:sp>
        <p:nvSpPr>
          <p:cNvPr id="3" name="Text Placeholder 2">
            <a:extLst>
              <a:ext uri="{FF2B5EF4-FFF2-40B4-BE49-F238E27FC236}">
                <a16:creationId xmlns:a16="http://schemas.microsoft.com/office/drawing/2014/main" id="{A05129C1-4E66-459A-B19A-EA4B29DDB938}"/>
              </a:ext>
            </a:extLst>
          </p:cNvPr>
          <p:cNvSpPr>
            <a:spLocks noGrp="1"/>
          </p:cNvSpPr>
          <p:nvPr>
            <p:ph type="body" idx="1"/>
          </p:nvPr>
        </p:nvSpPr>
        <p:spPr>
          <a:xfrm>
            <a:off x="311700" y="739303"/>
            <a:ext cx="8520600" cy="1832448"/>
          </a:xfrm>
        </p:spPr>
        <p:txBody>
          <a:bodyPr/>
          <a:lstStyle/>
          <a:p>
            <a:pPr marL="114300" indent="0" algn="ctr">
              <a:buNone/>
            </a:pPr>
            <a:r>
              <a:rPr lang="en-US" dirty="0"/>
              <a:t>4 x 6 = ?</a:t>
            </a:r>
          </a:p>
          <a:p>
            <a:pPr marL="114300" indent="0" algn="ctr">
              <a:buNone/>
            </a:pPr>
            <a:r>
              <a:rPr lang="en-US" dirty="0"/>
              <a:t>I know 4 x 5 = 20</a:t>
            </a:r>
          </a:p>
          <a:p>
            <a:pPr marL="114300" indent="0" algn="ctr">
              <a:buNone/>
            </a:pPr>
            <a:r>
              <a:rPr lang="en-US" dirty="0"/>
              <a:t>Therefore, 20 + 4 = 24</a:t>
            </a:r>
          </a:p>
          <a:p>
            <a:pPr marL="114300" indent="0">
              <a:buNone/>
            </a:pPr>
            <a:endParaRPr lang="en-US" dirty="0"/>
          </a:p>
          <a:p>
            <a:pPr marL="114300" indent="0">
              <a:buNone/>
            </a:pPr>
            <a:r>
              <a:rPr lang="en-US" dirty="0"/>
              <a:t>By using known facts from ‘easier’ times tables, children should be able to find answers with increasing speed. </a:t>
            </a:r>
          </a:p>
          <a:p>
            <a:endParaRPr lang="en-GB" dirty="0"/>
          </a:p>
        </p:txBody>
      </p:sp>
      <p:sp>
        <p:nvSpPr>
          <p:cNvPr id="4" name="Slide Number Placeholder 3">
            <a:extLst>
              <a:ext uri="{FF2B5EF4-FFF2-40B4-BE49-F238E27FC236}">
                <a16:creationId xmlns:a16="http://schemas.microsoft.com/office/drawing/2014/main" id="{FF3CC5DB-A67A-4448-8F50-511CD15B17DC}"/>
              </a:ext>
            </a:extLst>
          </p:cNvPr>
          <p:cNvSpPr>
            <a:spLocks noGrp="1"/>
          </p:cNvSpPr>
          <p:nvPr>
            <p:ph type="sldNum" idx="12"/>
          </p:nvPr>
        </p:nvSpPr>
        <p:spPr/>
        <p:txBody>
          <a:bodyPr/>
          <a:lstStyle/>
          <a:p>
            <a:fld id="{00000000-1234-1234-1234-123412341234}" type="slidenum">
              <a:rPr lang="en" smtClean="0"/>
              <a:pPr/>
              <a:t>16</a:t>
            </a:fld>
            <a:endParaRPr lang="en"/>
          </a:p>
        </p:txBody>
      </p:sp>
      <p:grpSp>
        <p:nvGrpSpPr>
          <p:cNvPr id="31" name="Group 30">
            <a:extLst>
              <a:ext uri="{FF2B5EF4-FFF2-40B4-BE49-F238E27FC236}">
                <a16:creationId xmlns:a16="http://schemas.microsoft.com/office/drawing/2014/main" id="{1700B538-77D6-4403-ADCB-9B1021376ABA}"/>
              </a:ext>
            </a:extLst>
          </p:cNvPr>
          <p:cNvGrpSpPr/>
          <p:nvPr/>
        </p:nvGrpSpPr>
        <p:grpSpPr>
          <a:xfrm>
            <a:off x="2290916" y="2669028"/>
            <a:ext cx="4562168" cy="1847231"/>
            <a:chOff x="2198555" y="2571750"/>
            <a:chExt cx="4562168" cy="1847231"/>
          </a:xfrm>
        </p:grpSpPr>
        <p:pic>
          <p:nvPicPr>
            <p:cNvPr id="5" name="Picture 6">
              <a:extLst>
                <a:ext uri="{FF2B5EF4-FFF2-40B4-BE49-F238E27FC236}">
                  <a16:creationId xmlns:a16="http://schemas.microsoft.com/office/drawing/2014/main" id="{5B495A64-494C-432F-8A19-21BB12302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223D794-3E2B-48FE-B1A2-5971F89A1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257175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E93F1E-2560-4EE7-8663-0E440D74F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257175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1F85775-84CC-419E-8802-6ACA7E800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3BD82D2C-E5CA-4BFD-9008-F58F9EC12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D0FB3352-7787-4A75-912E-52216FA54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294119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566518B-2CFC-4E76-AF19-9511EEEE8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2941198"/>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A6FB293-6F1E-48A1-A852-1A92F7F2F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6E83BF23-71C1-4E99-B8C7-0977DECD3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DDF65B71-5F16-4928-B7ED-5E079CB97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331064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C6EF850-1FC2-4805-9C07-617828232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331064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C75AA11-42AE-4A38-929A-598540484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657B3C3C-D230-4180-95BC-544E23A60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9CD0E242-5EFA-4400-B406-9CE1ABB8A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368009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A3BB7F4-33A0-4775-B24A-6FAED9065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368009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B488E84E-23EE-4E7A-8D25-DF1BC0D30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E0A1B289-4794-437F-829D-E567CD896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A18D1CF5-BA4D-4C16-9283-18FE5B243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404953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955D97B-00BD-4A67-8798-26901C9C1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4049533"/>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6F21C878-9358-4378-99F5-72B801EA3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id="{B0BC7581-917D-4888-9D73-0A0464E52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669" y="330487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663C8391-004A-474E-893F-92C1470AA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538" y="330487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D6DD5F4D-F2B7-498B-BDC9-ADC76B03B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407" y="330487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A464452-CBBC-4459-9220-D4AB8BAE5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6" y="3304874"/>
              <a:ext cx="369447" cy="36944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8242A281-2BB4-40B8-B541-CE6A9A947749}"/>
                </a:ext>
              </a:extLst>
            </p:cNvPr>
            <p:cNvSpPr txBox="1"/>
            <p:nvPr/>
          </p:nvSpPr>
          <p:spPr>
            <a:xfrm>
              <a:off x="4340173" y="3372312"/>
              <a:ext cx="282000" cy="307777"/>
            </a:xfrm>
            <a:prstGeom prst="rect">
              <a:avLst/>
            </a:prstGeom>
            <a:noFill/>
          </p:spPr>
          <p:txBody>
            <a:bodyPr wrap="square">
              <a:spAutoFit/>
            </a:bodyPr>
            <a:lstStyle/>
            <a:p>
              <a:r>
                <a:rPr lang="en-US" dirty="0"/>
                <a:t>+</a:t>
              </a:r>
              <a:endParaRPr lang="en-GB" dirty="0"/>
            </a:p>
          </p:txBody>
        </p:sp>
      </p:grpSp>
    </p:spTree>
    <p:extLst>
      <p:ext uri="{BB962C8B-B14F-4D97-AF65-F5344CB8AC3E}">
        <p14:creationId xmlns:p14="http://schemas.microsoft.com/office/powerpoint/2010/main" val="3281244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0585-3A52-4807-99CA-3D27B4E24174}"/>
              </a:ext>
            </a:extLst>
          </p:cNvPr>
          <p:cNvSpPr>
            <a:spLocks noGrp="1"/>
          </p:cNvSpPr>
          <p:nvPr>
            <p:ph type="title"/>
          </p:nvPr>
        </p:nvSpPr>
        <p:spPr/>
        <p:txBody>
          <a:bodyPr/>
          <a:lstStyle/>
          <a:p>
            <a:r>
              <a:rPr lang="en-GB" b="1" u="sng" dirty="0" smtClean="0"/>
              <a:t>Can </a:t>
            </a:r>
            <a:r>
              <a:rPr lang="en-GB" b="1" u="sng" dirty="0"/>
              <a:t>pupils practise the MTC before June?</a:t>
            </a:r>
            <a:r>
              <a:rPr lang="en-GB" dirty="0"/>
              <a:t> </a:t>
            </a:r>
            <a:br>
              <a:rPr lang="en-GB" dirty="0"/>
            </a:br>
            <a:endParaRPr lang="en-GB" b="1" dirty="0"/>
          </a:p>
        </p:txBody>
      </p:sp>
      <p:sp>
        <p:nvSpPr>
          <p:cNvPr id="3" name="Text Placeholder 2">
            <a:extLst>
              <a:ext uri="{FF2B5EF4-FFF2-40B4-BE49-F238E27FC236}">
                <a16:creationId xmlns:a16="http://schemas.microsoft.com/office/drawing/2014/main" id="{EDA67E56-F426-4278-A0D4-FFF762DCDFC7}"/>
              </a:ext>
            </a:extLst>
          </p:cNvPr>
          <p:cNvSpPr>
            <a:spLocks noGrp="1"/>
          </p:cNvSpPr>
          <p:nvPr>
            <p:ph type="body" idx="1"/>
          </p:nvPr>
        </p:nvSpPr>
        <p:spPr>
          <a:xfrm>
            <a:off x="311700" y="739302"/>
            <a:ext cx="8520600" cy="3923915"/>
          </a:xfrm>
        </p:spPr>
        <p:txBody>
          <a:bodyPr/>
          <a:lstStyle/>
          <a:p>
            <a:r>
              <a:rPr lang="en-GB" dirty="0"/>
              <a:t>In school, we will be able to practise the MTC in a ‘try it out’ area, provided by the government, from March. There is </a:t>
            </a:r>
            <a:r>
              <a:rPr lang="en-GB" b="1" u="sng" dirty="0"/>
              <a:t>no expectation </a:t>
            </a:r>
            <a:r>
              <a:rPr lang="en-GB" dirty="0"/>
              <a:t>for children to do lots of extra work at home for the MTC, the children have been working on their multiplication tables all year in school. </a:t>
            </a:r>
            <a:endParaRPr lang="en-GB" dirty="0" smtClean="0"/>
          </a:p>
          <a:p>
            <a:endParaRPr lang="en-GB" dirty="0"/>
          </a:p>
          <a:p>
            <a:r>
              <a:rPr lang="en-GB" dirty="0"/>
              <a:t>The </a:t>
            </a:r>
            <a:r>
              <a:rPr lang="en-GB" dirty="0" smtClean="0"/>
              <a:t>website </a:t>
            </a:r>
            <a:r>
              <a:rPr lang="en-GB" dirty="0"/>
              <a:t>below is very similar to the MTC and can be accessed at home and we suggest the children use this at home to get used to the pace of the questions.</a:t>
            </a:r>
          </a:p>
          <a:p>
            <a:pPr marL="114300" indent="0">
              <a:buNone/>
            </a:pPr>
            <a:endParaRPr lang="en-GB" dirty="0"/>
          </a:p>
          <a:p>
            <a:pPr marL="114300" indent="0">
              <a:buNone/>
            </a:pPr>
            <a:r>
              <a:rPr lang="en-GB" dirty="0" smtClean="0"/>
              <a:t>Maths </a:t>
            </a:r>
            <a:r>
              <a:rPr lang="en-GB" dirty="0"/>
              <a:t>Frame - </a:t>
            </a:r>
            <a:r>
              <a:rPr lang="en-GB" dirty="0">
                <a:hlinkClick r:id="rId3"/>
              </a:rPr>
              <a:t>https://</a:t>
            </a:r>
            <a:r>
              <a:rPr lang="en-GB" dirty="0" smtClean="0">
                <a:hlinkClick r:id="rId3"/>
              </a:rPr>
              <a:t>mathsframe.co.uk/en/resources/resource/477/Multiplication-Tables-Check</a:t>
            </a:r>
            <a:r>
              <a:rPr lang="en-GB" dirty="0" smtClean="0"/>
              <a:t> </a:t>
            </a:r>
            <a:endParaRPr lang="en-GB" dirty="0" smtClean="0"/>
          </a:p>
          <a:p>
            <a:pPr marL="114300" indent="0">
              <a:buNone/>
            </a:pPr>
            <a:endParaRPr lang="en-GB" dirty="0" smtClean="0"/>
          </a:p>
          <a:p>
            <a:pPr marL="114300" indent="0">
              <a:buNone/>
            </a:pPr>
            <a:r>
              <a:rPr lang="en-GB" dirty="0" smtClean="0"/>
              <a:t>Alternatively:</a:t>
            </a:r>
          </a:p>
          <a:p>
            <a:pPr marL="114300" indent="0">
              <a:buNone/>
            </a:pPr>
            <a:r>
              <a:rPr lang="en-GB" dirty="0" smtClean="0"/>
              <a:t>Times Tables Rock Stars – </a:t>
            </a:r>
            <a:r>
              <a:rPr lang="en-GB" dirty="0" err="1" smtClean="0"/>
              <a:t>Soundcheck</a:t>
            </a:r>
            <a:r>
              <a:rPr lang="en-GB" dirty="0" smtClean="0"/>
              <a:t> </a:t>
            </a:r>
            <a:endParaRPr lang="en-GB" dirty="0" smtClean="0"/>
          </a:p>
          <a:p>
            <a:pPr marL="114300" indent="0">
              <a:buNone/>
            </a:pPr>
            <a:endParaRPr lang="en-GB" dirty="0"/>
          </a:p>
          <a:p>
            <a:pPr marL="114300" indent="0">
              <a:buNone/>
            </a:pPr>
            <a:endParaRPr lang="en-GB" dirty="0"/>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endParaRPr lang="en-GB" dirty="0">
              <a:solidFill>
                <a:srgbClr val="000000"/>
              </a:solidFill>
              <a:latin typeface="Arial"/>
            </a:endParaRPr>
          </a:p>
        </p:txBody>
      </p:sp>
      <p:sp>
        <p:nvSpPr>
          <p:cNvPr id="4" name="Slide Number Placeholder 3">
            <a:extLst>
              <a:ext uri="{FF2B5EF4-FFF2-40B4-BE49-F238E27FC236}">
                <a16:creationId xmlns:a16="http://schemas.microsoft.com/office/drawing/2014/main" id="{CB94E921-B44C-4A0D-81C0-F1CF77A5B892}"/>
              </a:ext>
            </a:extLst>
          </p:cNvPr>
          <p:cNvSpPr>
            <a:spLocks noGrp="1"/>
          </p:cNvSpPr>
          <p:nvPr>
            <p:ph type="sldNum" idx="12"/>
          </p:nvPr>
        </p:nvSpPr>
        <p:spPr/>
        <p:txBody>
          <a:bodyPr/>
          <a:lstStyle/>
          <a:p>
            <a:fld id="{00000000-1234-1234-1234-123412341234}" type="slidenum">
              <a:rPr lang="en" smtClean="0"/>
              <a:pPr/>
              <a:t>17</a:t>
            </a:fld>
            <a:endParaRPr lang="en"/>
          </a:p>
        </p:txBody>
      </p:sp>
    </p:spTree>
    <p:extLst>
      <p:ext uri="{BB962C8B-B14F-4D97-AF65-F5344CB8AC3E}">
        <p14:creationId xmlns:p14="http://schemas.microsoft.com/office/powerpoint/2010/main" val="1760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How best to prepare your child for the check?</a:t>
            </a:r>
            <a:endParaRPr lang="en-GB" u="sng" dirty="0"/>
          </a:p>
        </p:txBody>
      </p:sp>
      <p:sp>
        <p:nvSpPr>
          <p:cNvPr id="3" name="Text Placeholder 2"/>
          <p:cNvSpPr>
            <a:spLocks noGrp="1"/>
          </p:cNvSpPr>
          <p:nvPr>
            <p:ph type="body" idx="1"/>
          </p:nvPr>
        </p:nvSpPr>
        <p:spPr/>
        <p:txBody>
          <a:bodyPr/>
          <a:lstStyle/>
          <a:p>
            <a:pPr marL="158750" indent="0">
              <a:buNone/>
            </a:pPr>
            <a:r>
              <a:rPr lang="en-GB" dirty="0"/>
              <a:t>Games to try:</a:t>
            </a:r>
          </a:p>
          <a:p>
            <a:pPr indent="-298450"/>
            <a:r>
              <a:rPr lang="en-GB" dirty="0"/>
              <a:t>Climb the stairs counting in multiples</a:t>
            </a:r>
          </a:p>
          <a:p>
            <a:pPr indent="-298450"/>
            <a:r>
              <a:rPr lang="en-GB" dirty="0"/>
              <a:t>Play time tables games verbally.</a:t>
            </a:r>
          </a:p>
          <a:p>
            <a:pPr indent="-298450"/>
            <a:r>
              <a:rPr lang="en-GB" dirty="0"/>
              <a:t>Listen and sing along to times tables songs.</a:t>
            </a:r>
          </a:p>
          <a:p>
            <a:pPr indent="-298450"/>
            <a:r>
              <a:rPr lang="en-GB" dirty="0"/>
              <a:t>Take it in turns to say times tables in funny voices. </a:t>
            </a:r>
          </a:p>
          <a:p>
            <a:pPr indent="-298450"/>
            <a:r>
              <a:rPr lang="en-GB" dirty="0"/>
              <a:t>Play maths games </a:t>
            </a:r>
            <a:r>
              <a:rPr lang="en-GB" dirty="0" smtClean="0"/>
              <a:t>online</a:t>
            </a:r>
            <a:r>
              <a:rPr lang="en-GB" dirty="0"/>
              <a:t> </a:t>
            </a:r>
            <a:r>
              <a:rPr lang="en-GB" dirty="0" smtClean="0"/>
              <a:t>(Times Tables </a:t>
            </a:r>
            <a:r>
              <a:rPr lang="en-GB" dirty="0" err="1" smtClean="0"/>
              <a:t>Rockstars</a:t>
            </a:r>
            <a:r>
              <a:rPr lang="en-GB" dirty="0" smtClean="0"/>
              <a:t>)</a:t>
            </a:r>
            <a:endParaRPr lang="en-GB" dirty="0"/>
          </a:p>
          <a:p>
            <a:pPr marL="114300" indent="0">
              <a:buNone/>
            </a:pPr>
            <a:endParaRPr lang="en-GB" dirty="0"/>
          </a:p>
          <a:p>
            <a:pPr lvl="0">
              <a:buClr>
                <a:srgbClr val="595959"/>
              </a:buClr>
              <a:defRPr/>
            </a:pPr>
            <a:r>
              <a:rPr lang="en-GB" dirty="0">
                <a:solidFill>
                  <a:srgbClr val="000000"/>
                </a:solidFill>
              </a:rPr>
              <a:t>If you have any concerns, talk to your child’s teacher. </a:t>
            </a:r>
          </a:p>
          <a:p>
            <a:pPr lvl="0">
              <a:buClr>
                <a:srgbClr val="595959"/>
              </a:buClr>
              <a:defRPr/>
            </a:pPr>
            <a:endParaRPr lang="en-GB" dirty="0">
              <a:solidFill>
                <a:srgbClr val="000000"/>
              </a:solidFill>
            </a:endParaRPr>
          </a:p>
          <a:p>
            <a:pPr lvl="0">
              <a:buClr>
                <a:srgbClr val="595959"/>
              </a:buClr>
              <a:defRPr/>
            </a:pPr>
            <a:r>
              <a:rPr lang="en-GB" dirty="0">
                <a:solidFill>
                  <a:srgbClr val="000000"/>
                </a:solidFill>
              </a:rPr>
              <a:t>If your child has any concerns, encourage them to talk to a trusted </a:t>
            </a:r>
            <a:r>
              <a:rPr lang="en-GB" dirty="0" smtClean="0">
                <a:solidFill>
                  <a:srgbClr val="000000"/>
                </a:solidFill>
              </a:rPr>
              <a:t>adult.</a:t>
            </a:r>
            <a:endParaRPr lang="en-GB" dirty="0">
              <a:solidFill>
                <a:srgbClr val="000000"/>
              </a:solidFill>
            </a:endParaRPr>
          </a:p>
          <a:p>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359030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How will the results be reported?</a:t>
            </a:r>
            <a:r>
              <a:rPr lang="en-GB" dirty="0"/>
              <a:t> </a:t>
            </a:r>
            <a:br>
              <a:rPr lang="en-GB" dirty="0"/>
            </a:br>
            <a:endParaRPr lang="en-GB" dirty="0"/>
          </a:p>
        </p:txBody>
      </p:sp>
      <p:sp>
        <p:nvSpPr>
          <p:cNvPr id="3" name="Text Placeholder 2"/>
          <p:cNvSpPr>
            <a:spLocks noGrp="1"/>
          </p:cNvSpPr>
          <p:nvPr>
            <p:ph type="body" idx="1"/>
          </p:nvPr>
        </p:nvSpPr>
        <p:spPr/>
        <p:txBody>
          <a:bodyPr/>
          <a:lstStyle/>
          <a:p>
            <a:r>
              <a:rPr lang="en-GB" dirty="0" smtClean="0"/>
              <a:t>Children’s </a:t>
            </a:r>
            <a:r>
              <a:rPr lang="en-GB" dirty="0"/>
              <a:t>results will be given to schools once the 3 week window has closed; these will then be reported to parents before the end of term. Children will not see their result when they finish the assessment. There is no ‘expected standard’ or pass mark for the MTC, and no major judgement will be made about a child using the results. The assessment results will also not be used in school league tables. </a:t>
            </a:r>
            <a:endParaRPr lang="en-GB" dirty="0" smtClean="0"/>
          </a:p>
          <a:p>
            <a:endParaRPr lang="en-GB" dirty="0"/>
          </a:p>
          <a:p>
            <a:r>
              <a:rPr lang="en-GB" dirty="0" smtClean="0"/>
              <a:t>Last year we received an average score from all of the children who participated in the MTC check.</a:t>
            </a:r>
            <a:endParaRPr lang="en-GB" dirty="0"/>
          </a:p>
          <a:p>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3935074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Multiplication Tables Check 2023</a:t>
            </a:r>
            <a:endParaRPr lang="en-GB" b="1" u="sng" dirty="0"/>
          </a:p>
        </p:txBody>
      </p:sp>
      <p:sp>
        <p:nvSpPr>
          <p:cNvPr id="3" name="Text Placeholder 2"/>
          <p:cNvSpPr>
            <a:spLocks noGrp="1"/>
          </p:cNvSpPr>
          <p:nvPr>
            <p:ph type="body" idx="1"/>
          </p:nvPr>
        </p:nvSpPr>
        <p:spPr>
          <a:xfrm>
            <a:off x="311700" y="739302"/>
            <a:ext cx="8520600" cy="4317515"/>
          </a:xfrm>
        </p:spPr>
        <p:txBody>
          <a:bodyPr/>
          <a:lstStyle/>
          <a:p>
            <a:r>
              <a:rPr lang="en-GB" sz="1800" dirty="0"/>
              <a:t>As you may be aware, the government has introduced a times table test for pupils in year 4, to be taken in June each year. This is the </a:t>
            </a:r>
            <a:r>
              <a:rPr lang="en-GB" sz="1800" dirty="0" smtClean="0"/>
              <a:t>second </a:t>
            </a:r>
            <a:r>
              <a:rPr lang="en-GB" sz="1800" dirty="0"/>
              <a:t>year that the assessment will be available to complete as </a:t>
            </a:r>
            <a:r>
              <a:rPr lang="en-GB" sz="1800" dirty="0" smtClean="0"/>
              <a:t>a compulsory </a:t>
            </a:r>
            <a:r>
              <a:rPr lang="en-GB" sz="1800" dirty="0"/>
              <a:t>test.  In June 2021, the MTC was optional and no performance data was published but we did participate as a pilot school</a:t>
            </a:r>
            <a:r>
              <a:rPr lang="en-GB" dirty="0"/>
              <a:t>. </a:t>
            </a:r>
          </a:p>
          <a:p>
            <a:r>
              <a:rPr lang="en-GB" sz="1800" dirty="0"/>
              <a:t>For pupils, the first thing to know about the test is that it is nothing to worry about! We have been working on the multiplication tables all year ensuring that children can take the MTC with confidence. Hopefully this </a:t>
            </a:r>
            <a:r>
              <a:rPr lang="en-GB" sz="1800" dirty="0" smtClean="0"/>
              <a:t>presentation </a:t>
            </a:r>
            <a:r>
              <a:rPr lang="en-GB" sz="1800" dirty="0"/>
              <a:t>will provide all the information you need about the MTC. All of the information </a:t>
            </a:r>
            <a:r>
              <a:rPr lang="en-GB" sz="1800" dirty="0" smtClean="0"/>
              <a:t>has </a:t>
            </a:r>
            <a:r>
              <a:rPr lang="en-GB" sz="1800" dirty="0"/>
              <a:t>been taken from the government website; the government also published an information leaflet for last year’s MTC, which you can find at </a:t>
            </a:r>
            <a:r>
              <a:rPr lang="en-GB" sz="1800" u="sng" dirty="0">
                <a:hlinkClick r:id="rId2"/>
              </a:rPr>
              <a:t>https://www.gov.uk/government/publications/multiplication-tables-check-information-for-parents</a:t>
            </a:r>
            <a:r>
              <a:rPr lang="en-GB" sz="1800" dirty="0"/>
              <a:t> </a:t>
            </a:r>
          </a:p>
          <a:p>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1195322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Why has the government introduced the MTC?</a:t>
            </a:r>
            <a:r>
              <a:rPr lang="en-GB" u="sng" dirty="0"/>
              <a:t> </a:t>
            </a:r>
            <a:r>
              <a:rPr lang="en-GB" dirty="0"/>
              <a:t/>
            </a:r>
            <a:br>
              <a:rPr lang="en-GB" dirty="0"/>
            </a:br>
            <a:endParaRPr lang="en-GB" dirty="0"/>
          </a:p>
        </p:txBody>
      </p:sp>
      <p:sp>
        <p:nvSpPr>
          <p:cNvPr id="3" name="Text Placeholder 2"/>
          <p:cNvSpPr>
            <a:spLocks noGrp="1"/>
          </p:cNvSpPr>
          <p:nvPr>
            <p:ph type="body" idx="1"/>
          </p:nvPr>
        </p:nvSpPr>
        <p:spPr/>
        <p:txBody>
          <a:bodyPr/>
          <a:lstStyle/>
          <a:p>
            <a:r>
              <a:rPr lang="en-GB" sz="1800" dirty="0" smtClean="0"/>
              <a:t>The </a:t>
            </a:r>
            <a:r>
              <a:rPr lang="en-GB" sz="1800" dirty="0"/>
              <a:t>National Curriculum states that by the end of year 4, pupils should know their times table facts up to 12 x 12. The assessment has been introduced to make sure that schools have a strong focus on this objective, and to help schools identify children who are finding their times tables tricky. </a:t>
            </a:r>
          </a:p>
          <a:p>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728515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b="1" u="sng" dirty="0"/>
              <a:t>Important information about multiplication tables check (MTC</a:t>
            </a:r>
            <a:r>
              <a:rPr lang="en-GB" b="1" dirty="0"/>
              <a:t>)</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sz="1800" dirty="0"/>
              <a:t>The MTC determines if Year 4 children can </a:t>
            </a:r>
            <a:r>
              <a:rPr lang="en-GB" sz="1800" dirty="0">
                <a:solidFill>
                  <a:srgbClr val="283593"/>
                </a:solidFill>
              </a:rPr>
              <a:t>fluently</a:t>
            </a:r>
            <a:r>
              <a:rPr lang="en-GB" sz="1800" dirty="0"/>
              <a:t> recall their multiplication tables.</a:t>
            </a:r>
          </a:p>
          <a:p>
            <a:endParaRPr lang="en-GB" sz="1800" dirty="0"/>
          </a:p>
          <a:p>
            <a:r>
              <a:rPr lang="en-GB" sz="1800" dirty="0">
                <a:solidFill>
                  <a:srgbClr val="000000"/>
                </a:solidFill>
              </a:rPr>
              <a:t>They are </a:t>
            </a:r>
            <a:r>
              <a:rPr lang="en-GB" sz="1800" dirty="0" smtClean="0">
                <a:solidFill>
                  <a:srgbClr val="000000"/>
                </a:solidFill>
              </a:rPr>
              <a:t>designed </a:t>
            </a:r>
            <a:r>
              <a:rPr lang="en-GB" sz="1800" dirty="0">
                <a:solidFill>
                  <a:srgbClr val="000000"/>
                </a:solidFill>
              </a:rPr>
              <a:t>to help schools identify which children require more support to learn their times tables. </a:t>
            </a:r>
          </a:p>
          <a:p>
            <a:endParaRPr lang="en-GB" sz="1800" dirty="0">
              <a:solidFill>
                <a:srgbClr val="000000"/>
              </a:solidFill>
            </a:endParaRPr>
          </a:p>
          <a:p>
            <a:r>
              <a:rPr lang="en-GB" sz="1800" dirty="0">
                <a:solidFill>
                  <a:srgbClr val="000000"/>
                </a:solidFill>
              </a:rPr>
              <a:t>There is no ‘pass’ rate or threshold which means that, unlike the Phonics Screening Check, children will not be expected to re-sit the check. </a:t>
            </a:r>
          </a:p>
          <a:p>
            <a:endParaRPr lang="en-GB" sz="1800" dirty="0">
              <a:solidFill>
                <a:srgbClr val="000000"/>
              </a:solidFill>
            </a:endParaRPr>
          </a:p>
          <a:p>
            <a:r>
              <a:rPr lang="en-GB" sz="1800" dirty="0">
                <a:solidFill>
                  <a:srgbClr val="000000"/>
                </a:solidFill>
              </a:rPr>
              <a:t>The Department for Education (DfE) will create a report about the overall results across all schools in England, not individual schools.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A84A-AE0A-48C3-A1D5-5165BEB0CC81}"/>
              </a:ext>
            </a:extLst>
          </p:cNvPr>
          <p:cNvSpPr>
            <a:spLocks noGrp="1"/>
          </p:cNvSpPr>
          <p:nvPr>
            <p:ph type="title"/>
          </p:nvPr>
        </p:nvSpPr>
        <p:spPr/>
        <p:txBody>
          <a:bodyPr/>
          <a:lstStyle/>
          <a:p>
            <a:r>
              <a:rPr lang="en-GB" b="1" u="sng" dirty="0" smtClean="0"/>
              <a:t>When the check will take place?</a:t>
            </a:r>
            <a:endParaRPr lang="en-GB" b="1" u="sng" dirty="0"/>
          </a:p>
        </p:txBody>
      </p:sp>
      <p:sp>
        <p:nvSpPr>
          <p:cNvPr id="3" name="Text Placeholder 2">
            <a:extLst>
              <a:ext uri="{FF2B5EF4-FFF2-40B4-BE49-F238E27FC236}">
                <a16:creationId xmlns:a16="http://schemas.microsoft.com/office/drawing/2014/main" id="{58A9E284-7B55-409E-A8B0-537F307CC00D}"/>
              </a:ext>
            </a:extLst>
          </p:cNvPr>
          <p:cNvSpPr>
            <a:spLocks noGrp="1"/>
          </p:cNvSpPr>
          <p:nvPr>
            <p:ph type="body" idx="1"/>
          </p:nvPr>
        </p:nvSpPr>
        <p:spPr/>
        <p:txBody>
          <a:bodyPr/>
          <a:lstStyle/>
          <a:p>
            <a:r>
              <a:rPr lang="en-GB" dirty="0"/>
              <a:t>There will be a </a:t>
            </a:r>
            <a:r>
              <a:rPr lang="en-GB" dirty="0">
                <a:solidFill>
                  <a:srgbClr val="283593"/>
                </a:solidFill>
              </a:rPr>
              <a:t>2 week window </a:t>
            </a:r>
            <a:r>
              <a:rPr lang="en-GB" dirty="0"/>
              <a:t>from </a:t>
            </a:r>
            <a:r>
              <a:rPr lang="en-GB" dirty="0">
                <a:solidFill>
                  <a:srgbClr val="283593"/>
                </a:solidFill>
              </a:rPr>
              <a:t>Monday 5</a:t>
            </a:r>
            <a:r>
              <a:rPr lang="en-GB" baseline="30000" dirty="0">
                <a:solidFill>
                  <a:srgbClr val="283593"/>
                </a:solidFill>
              </a:rPr>
              <a:t>th</a:t>
            </a:r>
            <a:r>
              <a:rPr lang="en-GB" dirty="0">
                <a:solidFill>
                  <a:srgbClr val="283593"/>
                </a:solidFill>
              </a:rPr>
              <a:t> June 2023 </a:t>
            </a:r>
            <a:r>
              <a:rPr lang="en-GB" dirty="0"/>
              <a:t>for schools to administer the check. </a:t>
            </a:r>
          </a:p>
          <a:p>
            <a:endParaRPr lang="en-GB" dirty="0"/>
          </a:p>
          <a:p>
            <a:r>
              <a:rPr lang="en-GB" dirty="0"/>
              <a:t>There is </a:t>
            </a:r>
            <a:r>
              <a:rPr lang="en-GB" dirty="0">
                <a:solidFill>
                  <a:srgbClr val="283593"/>
                </a:solidFill>
              </a:rPr>
              <a:t>no set day </a:t>
            </a:r>
            <a:r>
              <a:rPr lang="en-GB" dirty="0"/>
              <a:t>to administer the check and children are not expected to take the check at the same time. </a:t>
            </a:r>
          </a:p>
          <a:p>
            <a:endParaRPr lang="en-GB" dirty="0"/>
          </a:p>
          <a:p>
            <a:r>
              <a:rPr lang="en-GB" dirty="0"/>
              <a:t>All eligible Year 4 children in England will be required to take the check. </a:t>
            </a:r>
          </a:p>
          <a:p>
            <a:endParaRPr lang="en-GB" dirty="0" smtClean="0"/>
          </a:p>
          <a:p>
            <a:r>
              <a:rPr lang="en-GB" dirty="0" smtClean="0"/>
              <a:t>We </a:t>
            </a:r>
            <a:r>
              <a:rPr lang="en-GB" dirty="0"/>
              <a:t>are planning to use the second and third week of June to administer the test, using our iPads in school. Children will not take the test all at the same time in the classroom – they will either take the test in small groups, or individually, in a quiet environment. </a:t>
            </a:r>
          </a:p>
        </p:txBody>
      </p:sp>
      <p:sp>
        <p:nvSpPr>
          <p:cNvPr id="4" name="Slide Number Placeholder 3">
            <a:extLst>
              <a:ext uri="{FF2B5EF4-FFF2-40B4-BE49-F238E27FC236}">
                <a16:creationId xmlns:a16="http://schemas.microsoft.com/office/drawing/2014/main" id="{2F64104A-9CEA-4A8A-9820-7E760A0A5BEC}"/>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35973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83F2-FA36-4DFD-B621-2C98558BC9C0}"/>
              </a:ext>
            </a:extLst>
          </p:cNvPr>
          <p:cNvSpPr>
            <a:spLocks noGrp="1"/>
          </p:cNvSpPr>
          <p:nvPr>
            <p:ph type="title"/>
          </p:nvPr>
        </p:nvSpPr>
        <p:spPr/>
        <p:txBody>
          <a:bodyPr/>
          <a:lstStyle/>
          <a:p>
            <a:r>
              <a:rPr lang="en-GB" b="1" u="sng" dirty="0"/>
              <a:t>How the check is carried </a:t>
            </a:r>
            <a:r>
              <a:rPr lang="en-GB" b="1" u="sng" dirty="0" smtClean="0"/>
              <a:t>out?</a:t>
            </a:r>
            <a:endParaRPr lang="en-GB" b="1" u="sng" dirty="0"/>
          </a:p>
        </p:txBody>
      </p:sp>
      <p:sp>
        <p:nvSpPr>
          <p:cNvPr id="3" name="Text Placeholder 2">
            <a:extLst>
              <a:ext uri="{FF2B5EF4-FFF2-40B4-BE49-F238E27FC236}">
                <a16:creationId xmlns:a16="http://schemas.microsoft.com/office/drawing/2014/main" id="{89C13669-280A-4D81-A4BF-82E5D42C2910}"/>
              </a:ext>
            </a:extLst>
          </p:cNvPr>
          <p:cNvSpPr>
            <a:spLocks noGrp="1"/>
          </p:cNvSpPr>
          <p:nvPr>
            <p:ph type="body" idx="1"/>
          </p:nvPr>
        </p:nvSpPr>
        <p:spPr>
          <a:xfrm>
            <a:off x="311700" y="739303"/>
            <a:ext cx="8520600" cy="3515198"/>
          </a:xfrm>
        </p:spPr>
        <p:txBody>
          <a:bodyPr/>
          <a:lstStyle/>
          <a:p>
            <a:r>
              <a:rPr lang="en-GB" dirty="0"/>
              <a:t>The check will be </a:t>
            </a:r>
            <a:r>
              <a:rPr lang="en-GB" dirty="0">
                <a:solidFill>
                  <a:srgbClr val="283593"/>
                </a:solidFill>
              </a:rPr>
              <a:t>fully digital.</a:t>
            </a:r>
          </a:p>
          <a:p>
            <a:endParaRPr lang="en-GB" sz="800" dirty="0"/>
          </a:p>
          <a:p>
            <a:r>
              <a:rPr lang="en-GB" dirty="0"/>
              <a:t>Answers will be entered using </a:t>
            </a:r>
            <a:r>
              <a:rPr lang="en-GB" dirty="0" smtClean="0"/>
              <a:t>an IPAD, </a:t>
            </a:r>
            <a:r>
              <a:rPr lang="en-GB" dirty="0"/>
              <a:t>by pressing digits </a:t>
            </a:r>
            <a:r>
              <a:rPr lang="en-GB" dirty="0" smtClean="0"/>
              <a:t>by using </a:t>
            </a:r>
            <a:r>
              <a:rPr lang="en-GB" dirty="0"/>
              <a:t>an on-screen number pad.</a:t>
            </a:r>
          </a:p>
          <a:p>
            <a:endParaRPr lang="en-GB" sz="800" dirty="0"/>
          </a:p>
          <a:p>
            <a:r>
              <a:rPr lang="en-GB" dirty="0"/>
              <a:t>Usually, the check will take less than </a:t>
            </a:r>
            <a:r>
              <a:rPr lang="en-GB" dirty="0">
                <a:solidFill>
                  <a:srgbClr val="283593"/>
                </a:solidFill>
              </a:rPr>
              <a:t>5 minutes </a:t>
            </a:r>
            <a:r>
              <a:rPr lang="en-GB" dirty="0"/>
              <a:t>for each child. </a:t>
            </a:r>
          </a:p>
          <a:p>
            <a:endParaRPr lang="en-GB" sz="800" dirty="0"/>
          </a:p>
          <a:p>
            <a:r>
              <a:rPr lang="en-GB" dirty="0"/>
              <a:t>The children will have </a:t>
            </a:r>
            <a:r>
              <a:rPr lang="en-GB" dirty="0">
                <a:solidFill>
                  <a:srgbClr val="283593"/>
                </a:solidFill>
              </a:rPr>
              <a:t>6 seconds </a:t>
            </a:r>
            <a:r>
              <a:rPr lang="en-GB" dirty="0"/>
              <a:t>from the time the question appears to input their answer. </a:t>
            </a:r>
            <a:r>
              <a:rPr lang="en-GB" dirty="0">
                <a:latin typeface="Arial" charset="0"/>
                <a:ea typeface="Arial" charset="0"/>
                <a:cs typeface="Arial" charset="0"/>
              </a:rPr>
              <a:t>6 seconds per answer means that children must be able to read, recall and enter their response within that time.  Whatever is written in the answer box at the end of 6 seconds will be counted as the answer i.e. if the student intends to write 144 and only 14 is typed when the timer ends, their recorded answer is 14.  </a:t>
            </a:r>
          </a:p>
          <a:p>
            <a:pPr marL="114300" indent="0">
              <a:buNone/>
            </a:pPr>
            <a:endParaRPr lang="en-GB" sz="800" dirty="0"/>
          </a:p>
          <a:p>
            <a:r>
              <a:rPr lang="en-GB" dirty="0"/>
              <a:t>There will be a total of </a:t>
            </a:r>
            <a:r>
              <a:rPr lang="en-GB" dirty="0">
                <a:solidFill>
                  <a:srgbClr val="283593"/>
                </a:solidFill>
              </a:rPr>
              <a:t>25 questions </a:t>
            </a:r>
            <a:r>
              <a:rPr lang="en-GB" dirty="0"/>
              <a:t>with a </a:t>
            </a:r>
            <a:r>
              <a:rPr lang="en-GB" dirty="0">
                <a:solidFill>
                  <a:srgbClr val="283593"/>
                </a:solidFill>
              </a:rPr>
              <a:t>3 second pause </a:t>
            </a:r>
            <a:r>
              <a:rPr lang="en-GB" dirty="0"/>
              <a:t>in-between questions. </a:t>
            </a:r>
          </a:p>
          <a:p>
            <a:endParaRPr lang="en-GB" sz="800" dirty="0"/>
          </a:p>
          <a:p>
            <a:r>
              <a:rPr lang="en-GB" dirty="0"/>
              <a:t>There will be </a:t>
            </a:r>
            <a:r>
              <a:rPr lang="en-GB" dirty="0">
                <a:solidFill>
                  <a:srgbClr val="283593"/>
                </a:solidFill>
              </a:rPr>
              <a:t>3 practice questions</a:t>
            </a:r>
            <a:r>
              <a:rPr lang="en-GB" dirty="0"/>
              <a:t> before the check begins. </a:t>
            </a:r>
          </a:p>
        </p:txBody>
      </p:sp>
      <p:sp>
        <p:nvSpPr>
          <p:cNvPr id="4" name="Slide Number Placeholder 3">
            <a:extLst>
              <a:ext uri="{FF2B5EF4-FFF2-40B4-BE49-F238E27FC236}">
                <a16:creationId xmlns:a16="http://schemas.microsoft.com/office/drawing/2014/main" id="{9AA290D9-9723-4BAF-8892-D79978FE90B1}"/>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24729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D583-F409-4C64-AF3A-7F6D11C4F939}"/>
              </a:ext>
            </a:extLst>
          </p:cNvPr>
          <p:cNvSpPr>
            <a:spLocks noGrp="1"/>
          </p:cNvSpPr>
          <p:nvPr>
            <p:ph type="title"/>
          </p:nvPr>
        </p:nvSpPr>
        <p:spPr/>
        <p:txBody>
          <a:bodyPr/>
          <a:lstStyle/>
          <a:p>
            <a:r>
              <a:rPr lang="en-GB" b="1" u="sng" dirty="0"/>
              <a:t>Can the MTC be adapted for children who may need extra support?</a:t>
            </a:r>
            <a:r>
              <a:rPr lang="en-GB" dirty="0"/>
              <a:t> </a:t>
            </a:r>
            <a:br>
              <a:rPr lang="en-GB" dirty="0"/>
            </a:br>
            <a:endParaRPr lang="en-GB" dirty="0"/>
          </a:p>
        </p:txBody>
      </p:sp>
      <p:sp>
        <p:nvSpPr>
          <p:cNvPr id="3" name="Text Placeholder 2">
            <a:extLst>
              <a:ext uri="{FF2B5EF4-FFF2-40B4-BE49-F238E27FC236}">
                <a16:creationId xmlns:a16="http://schemas.microsoft.com/office/drawing/2014/main" id="{D6FF3A7C-5670-4B92-80B6-4BC28CD6550E}"/>
              </a:ext>
            </a:extLst>
          </p:cNvPr>
          <p:cNvSpPr>
            <a:spLocks noGrp="1"/>
          </p:cNvSpPr>
          <p:nvPr>
            <p:ph type="body" idx="1"/>
          </p:nvPr>
        </p:nvSpPr>
        <p:spPr/>
        <p:txBody>
          <a:bodyPr/>
          <a:lstStyle/>
          <a:p>
            <a:r>
              <a:rPr lang="en-GB" sz="1800" dirty="0" smtClean="0"/>
              <a:t>Children </a:t>
            </a:r>
            <a:r>
              <a:rPr lang="en-GB" sz="1800" dirty="0"/>
              <a:t>cannot be given extra time to complete the test. However, changes can be made which may help some pupils, such as altering the colour contrast and increasing the font size. We will make sure that all children find the test accessible. </a:t>
            </a:r>
          </a:p>
          <a:p>
            <a:endParaRPr lang="en-GB" dirty="0"/>
          </a:p>
        </p:txBody>
      </p:sp>
      <p:sp>
        <p:nvSpPr>
          <p:cNvPr id="4" name="Slide Number Placeholder 3">
            <a:extLst>
              <a:ext uri="{FF2B5EF4-FFF2-40B4-BE49-F238E27FC236}">
                <a16:creationId xmlns:a16="http://schemas.microsoft.com/office/drawing/2014/main" id="{56B8C555-36E3-443A-905F-227F2242B503}"/>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933340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645C-1A8E-4545-B5E3-0D35AB70D79D}"/>
              </a:ext>
            </a:extLst>
          </p:cNvPr>
          <p:cNvSpPr>
            <a:spLocks noGrp="1"/>
          </p:cNvSpPr>
          <p:nvPr>
            <p:ph type="title"/>
          </p:nvPr>
        </p:nvSpPr>
        <p:spPr/>
        <p:txBody>
          <a:bodyPr/>
          <a:lstStyle/>
          <a:p>
            <a:r>
              <a:rPr lang="en-GB" b="1" u="sng" dirty="0"/>
              <a:t>The check questions</a:t>
            </a:r>
          </a:p>
        </p:txBody>
      </p:sp>
      <p:sp>
        <p:nvSpPr>
          <p:cNvPr id="3" name="Text Placeholder 2">
            <a:extLst>
              <a:ext uri="{FF2B5EF4-FFF2-40B4-BE49-F238E27FC236}">
                <a16:creationId xmlns:a16="http://schemas.microsoft.com/office/drawing/2014/main" id="{CED8827C-A97D-4A89-A652-1141303DD6C2}"/>
              </a:ext>
            </a:extLst>
          </p:cNvPr>
          <p:cNvSpPr>
            <a:spLocks noGrp="1"/>
          </p:cNvSpPr>
          <p:nvPr>
            <p:ph type="body" idx="1"/>
          </p:nvPr>
        </p:nvSpPr>
        <p:spPr/>
        <p:txBody>
          <a:bodyPr/>
          <a:lstStyle/>
          <a:p>
            <a:r>
              <a:rPr lang="en-GB" dirty="0"/>
              <a:t>Each child will be </a:t>
            </a:r>
            <a:r>
              <a:rPr lang="en-GB" dirty="0">
                <a:solidFill>
                  <a:srgbClr val="283593"/>
                </a:solidFill>
              </a:rPr>
              <a:t>randomly assigned </a:t>
            </a:r>
            <a:r>
              <a:rPr lang="en-GB" dirty="0"/>
              <a:t>a set of questions</a:t>
            </a:r>
          </a:p>
          <a:p>
            <a:endParaRPr lang="en-GB" dirty="0"/>
          </a:p>
          <a:p>
            <a:r>
              <a:rPr lang="en-GB" dirty="0"/>
              <a:t>There will only be </a:t>
            </a:r>
            <a:r>
              <a:rPr lang="en-GB" dirty="0">
                <a:solidFill>
                  <a:srgbClr val="283593"/>
                </a:solidFill>
              </a:rPr>
              <a:t>multiplication</a:t>
            </a:r>
            <a:r>
              <a:rPr lang="en-GB" dirty="0"/>
              <a:t> questions in the check, not division facts. </a:t>
            </a:r>
          </a:p>
          <a:p>
            <a:endParaRPr lang="en-GB" dirty="0"/>
          </a:p>
          <a:p>
            <a:r>
              <a:rPr lang="en-GB" dirty="0"/>
              <a:t>The 6, 7, 8, 9 and 12 times tables are </a:t>
            </a:r>
            <a:r>
              <a:rPr lang="en-GB" dirty="0">
                <a:solidFill>
                  <a:srgbClr val="283593"/>
                </a:solidFill>
              </a:rPr>
              <a:t>more likely </a:t>
            </a:r>
            <a:r>
              <a:rPr lang="en-GB" dirty="0"/>
              <a:t>to be asked. </a:t>
            </a:r>
          </a:p>
          <a:p>
            <a:endParaRPr lang="en-GB" dirty="0"/>
          </a:p>
          <a:p>
            <a:r>
              <a:rPr lang="en-GB" dirty="0"/>
              <a:t>Reversal of questions (e.g. 8 x 6 and 6 x 8) will not be asked in the same check. </a:t>
            </a:r>
          </a:p>
          <a:p>
            <a:endParaRPr lang="en-GB" dirty="0"/>
          </a:p>
          <a:p>
            <a:r>
              <a:rPr lang="en-GB" dirty="0"/>
              <a:t>Children will not see their individual results when they complete the check.</a:t>
            </a:r>
          </a:p>
        </p:txBody>
      </p:sp>
      <p:sp>
        <p:nvSpPr>
          <p:cNvPr id="4" name="Slide Number Placeholder 3">
            <a:extLst>
              <a:ext uri="{FF2B5EF4-FFF2-40B4-BE49-F238E27FC236}">
                <a16:creationId xmlns:a16="http://schemas.microsoft.com/office/drawing/2014/main" id="{68D90E41-AD23-4E51-83E7-C36BC23F0795}"/>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113447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8A55-DF60-4178-8CFB-91304C208F69}"/>
              </a:ext>
            </a:extLst>
          </p:cNvPr>
          <p:cNvSpPr>
            <a:spLocks noGrp="1"/>
          </p:cNvSpPr>
          <p:nvPr>
            <p:ph type="title"/>
          </p:nvPr>
        </p:nvSpPr>
        <p:spPr/>
        <p:txBody>
          <a:bodyPr/>
          <a:lstStyle/>
          <a:p>
            <a:r>
              <a:rPr lang="en-GB" b="1" u="sng" dirty="0"/>
              <a:t>More information about the questions</a:t>
            </a:r>
          </a:p>
        </p:txBody>
      </p:sp>
      <p:sp>
        <p:nvSpPr>
          <p:cNvPr id="3" name="Text Placeholder 2">
            <a:extLst>
              <a:ext uri="{FF2B5EF4-FFF2-40B4-BE49-F238E27FC236}">
                <a16:creationId xmlns:a16="http://schemas.microsoft.com/office/drawing/2014/main" id="{960784D9-6E2C-448F-9E26-E89CF355E652}"/>
              </a:ext>
            </a:extLst>
          </p:cNvPr>
          <p:cNvSpPr>
            <a:spLocks noGrp="1"/>
          </p:cNvSpPr>
          <p:nvPr>
            <p:ph type="body" idx="1"/>
          </p:nvPr>
        </p:nvSpPr>
        <p:spPr>
          <a:xfrm>
            <a:off x="311700" y="739303"/>
            <a:ext cx="8520600" cy="915326"/>
          </a:xfrm>
        </p:spPr>
        <p:txBody>
          <a:bodyPr/>
          <a:lstStyle/>
          <a:p>
            <a:pPr marL="114300" indent="0">
              <a:buNone/>
            </a:pPr>
            <a:r>
              <a:rPr lang="en-US" dirty="0"/>
              <a:t>The Standards and Testing Agency (STA) state that they are classifying the multiplication tables by the first number in the question. For example, 8 x 3 would fall within the 8 times table.</a:t>
            </a:r>
          </a:p>
        </p:txBody>
      </p:sp>
      <p:sp>
        <p:nvSpPr>
          <p:cNvPr id="4" name="Slide Number Placeholder 3">
            <a:extLst>
              <a:ext uri="{FF2B5EF4-FFF2-40B4-BE49-F238E27FC236}">
                <a16:creationId xmlns:a16="http://schemas.microsoft.com/office/drawing/2014/main" id="{14001AEB-E7A3-4522-A560-AB191DD3E168}"/>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2" descr="2018 Times Tables and Multiplciation Check Table">
            <a:extLst>
              <a:ext uri="{FF2B5EF4-FFF2-40B4-BE49-F238E27FC236}">
                <a16:creationId xmlns:a16="http://schemas.microsoft.com/office/drawing/2014/main" id="{9186064E-7386-4D37-8C83-88225406AE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17" r="29270" b="5548"/>
          <a:stretch/>
        </p:blipFill>
        <p:spPr bwMode="auto">
          <a:xfrm>
            <a:off x="2786972" y="1713178"/>
            <a:ext cx="3570055" cy="322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1280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2060</TotalTime>
  <Words>2367</Words>
  <Application>Microsoft Office PowerPoint</Application>
  <PresentationFormat>On-screen Show (16:9)</PresentationFormat>
  <Paragraphs>177</Paragraphs>
  <Slides>19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Nunito</vt:lpstr>
      <vt:lpstr>Rockwell</vt:lpstr>
      <vt:lpstr>Rockwell Condensed</vt:lpstr>
      <vt:lpstr>Arial</vt:lpstr>
      <vt:lpstr>Calibri</vt:lpstr>
      <vt:lpstr>Wingdings</vt:lpstr>
      <vt:lpstr>Wood Type</vt:lpstr>
      <vt:lpstr>Multiplication Check for Y4 pupils at Havannah First School - 2023</vt:lpstr>
      <vt:lpstr>Multiplication Tables Check 2023</vt:lpstr>
      <vt:lpstr>Why has the government introduced the MTC?  </vt:lpstr>
      <vt:lpstr>Important information about multiplication tables check (MTC)</vt:lpstr>
      <vt:lpstr>When the check will take place?</vt:lpstr>
      <vt:lpstr>How the check is carried out?</vt:lpstr>
      <vt:lpstr>Can the MTC be adapted for children who may need extra support?  </vt:lpstr>
      <vt:lpstr>The check questions</vt:lpstr>
      <vt:lpstr>More information about the questions</vt:lpstr>
      <vt:lpstr>Ways to support times table knowledge </vt:lpstr>
      <vt:lpstr>Counting and looking for patterns.</vt:lpstr>
      <vt:lpstr>Repeated addition</vt:lpstr>
      <vt:lpstr>Multiplication is commutative</vt:lpstr>
      <vt:lpstr>Multiplication is the inverse of division</vt:lpstr>
      <vt:lpstr>Number families</vt:lpstr>
      <vt:lpstr>Using known facts</vt:lpstr>
      <vt:lpstr>Can pupils practise the MTC before June?  </vt:lpstr>
      <vt:lpstr>How best to prepare your child for the check?</vt:lpstr>
      <vt:lpstr>How will the results be reported?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Hannah Searle - Work</dc:creator>
  <cp:lastModifiedBy>Burnett, Gary</cp:lastModifiedBy>
  <cp:revision>36</cp:revision>
  <cp:lastPrinted>2023-04-19T12:28:35Z</cp:lastPrinted>
  <dcterms:modified xsi:type="dcterms:W3CDTF">2023-04-19T12:40:31Z</dcterms:modified>
</cp:coreProperties>
</file>