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0" r:id="rId4"/>
    <p:sldId id="261" r:id="rId5"/>
    <p:sldId id="258" r:id="rId6"/>
    <p:sldId id="259" r:id="rId7"/>
    <p:sldId id="276" r:id="rId8"/>
    <p:sldId id="277" r:id="rId9"/>
    <p:sldId id="263" r:id="rId10"/>
    <p:sldId id="278" r:id="rId11"/>
    <p:sldId id="279" r:id="rId12"/>
    <p:sldId id="262" r:id="rId13"/>
    <p:sldId id="264" r:id="rId14"/>
    <p:sldId id="281" r:id="rId15"/>
    <p:sldId id="265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60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FC61C-A3EF-4B21-B48C-D8A2A17047E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8F4A3-0B60-4BA1-81AB-FE85F6D6A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1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9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9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43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9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35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91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44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6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16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4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53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49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46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9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2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9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2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2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7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3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F4A3-0B60-4BA1-81AB-FE85F6D6A4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1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6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34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08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42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3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7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6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3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2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7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9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2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2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5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A9F9-BF15-4B10-AE4F-ABAF54B158B3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B8C45E-5AB8-4F01-9C27-A7D09C1D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319" y="2400706"/>
            <a:ext cx="7766936" cy="1646302"/>
          </a:xfrm>
        </p:spPr>
        <p:txBody>
          <a:bodyPr/>
          <a:lstStyle/>
          <a:p>
            <a:r>
              <a:rPr lang="en-GB" dirty="0" smtClean="0"/>
              <a:t>Reception</a:t>
            </a:r>
            <a:br>
              <a:rPr lang="en-GB" dirty="0" smtClean="0"/>
            </a:br>
            <a:r>
              <a:rPr lang="en-GB" dirty="0" smtClean="0"/>
              <a:t>Maths Parent Workshop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412">
            <a:off x="1079864" y="644434"/>
            <a:ext cx="2072640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73">
            <a:off x="4119157" y="466621"/>
            <a:ext cx="2105672" cy="157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85" y="4238896"/>
            <a:ext cx="1683476" cy="2244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943">
            <a:off x="7351989" y="4235598"/>
            <a:ext cx="2575783" cy="1931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114">
            <a:off x="7219132" y="523311"/>
            <a:ext cx="2176243" cy="1632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6" y="4338637"/>
            <a:ext cx="2207947" cy="16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reasoning?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Reasoning in maths is the children’s ability to explain their thinking.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Children </a:t>
            </a:r>
            <a:r>
              <a:rPr lang="en-GB" dirty="0"/>
              <a:t>often work in mixed ability groups and partnerships to enable them to have lots of practice with this.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Other </a:t>
            </a:r>
            <a:r>
              <a:rPr lang="en-GB" dirty="0"/>
              <a:t>examples of teaching ‘reasoning’ in whole class sessions </a:t>
            </a:r>
            <a:r>
              <a:rPr lang="en-GB" dirty="0" smtClean="0"/>
              <a:t>or </a:t>
            </a:r>
            <a:r>
              <a:rPr lang="en-GB" dirty="0"/>
              <a:t>play are spotting mistakes and explaining true of false statements.</a:t>
            </a:r>
          </a:p>
        </p:txBody>
      </p:sp>
    </p:spTree>
    <p:extLst>
      <p:ext uri="{BB962C8B-B14F-4D97-AF65-F5344CB8AC3E}">
        <p14:creationId xmlns:p14="http://schemas.microsoft.com/office/powerpoint/2010/main" val="36026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problem solving?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0282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Problem </a:t>
            </a:r>
            <a:r>
              <a:rPr lang="en-GB" dirty="0"/>
              <a:t>solving allows children to use their maths skills in lots of contexts and in situations that are new to them.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</a:t>
            </a:r>
            <a:r>
              <a:rPr lang="en-GB" dirty="0"/>
              <a:t>allows them to seek solutions, spot patterns and think about the best way to do things rather than blindly following maths procedures</a:t>
            </a:r>
          </a:p>
        </p:txBody>
      </p:sp>
    </p:spTree>
    <p:extLst>
      <p:ext uri="{BB962C8B-B14F-4D97-AF65-F5344CB8AC3E}">
        <p14:creationId xmlns:p14="http://schemas.microsoft.com/office/powerpoint/2010/main" val="22479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teach Maths in Reception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70" y="177741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Maths happens both indoors and outdoors through a wide range of practical activities using lots of concrete resources.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Children are taught in a whole class carpet session focused on a particular area of their learning. </a:t>
            </a:r>
          </a:p>
          <a:p>
            <a:pPr marL="0" indent="0">
              <a:buNone/>
            </a:pPr>
            <a:endParaRPr lang="en-GB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Children then have the opportunity to practise those skills and choose from different indoor and outdoor activities all based around the skill they have just learnt.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Child initiated play.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Adult led group tasks.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s://tapestryjournal.com/j1/pages/s_47960/p_04-2023/m_o_16555_88n911ehdyhwzn4nc8616ayqr99s1wj1.jpg?s=47960&amp;u=1&amp;Expires=1682420991&amp;Signature=X7UcNVVs~wL3hgvVwH9VzFU9biFbL0eBHKh74oKany5b0bTQY~2JBjI60uABcRg4OM~DVWbj6OWaRh9WpgS9XUVbqo4ps-jUGj50FCysf5Pb0qZP0KS-g3hpIkAprhlAwkmp2SRARjHmHwVbSXDsH5IJr5uy5S-wanTnV-2KNEWHTZSyRsk~A2U1O2Tq2bv0buL2aufu4H6Vhv-JcDyTsgB0y0VFINe87mdm9lQQcljrOrnII0ScPYDJlZfxTd6LG7YDeLLvXd2HFBHEI01XN3fC-5cRiqeH0mpXi1xksfkJqsA3Z-bklOF4WyZAExdMDp7BiTFKR~CxKttL41oA9g__&amp;Key-Pair-Id=APKAJUSDRV55TOQKS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541">
            <a:off x="9647822" y="449553"/>
            <a:ext cx="1990655" cy="26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apestryjournal.com/2k/pages/s_47960/p_03-2023/m_o_15921_hawwbr2j5nxzxwvmq08w7g7ndhw9v62k.jpg?s=47960&amp;u=1&amp;Expires=1682420991&amp;Signature=JY7xizV8tAbrpxP6yDJLKBoC8-PYQoZwxJJ-9zppK1bu0ZY3ZvJA~4gscHHUK9o9lu~QQJagLZj1ypOrSXk108sDYFfQdqjTyXqugD5q1lyh76CxqcXsUifOT-ETvvu0yqzY2zlyLvbun3Qikk-2rGxs1kXo6WIA5eX4~ohgNLmWFMEWBGglppchgv~Dmyy04k6-53EnnpKO3KKzkDzFXXSEJyL0XcPlkhs3NLpMaockWyismnQeAesQsi5iTJsHAztLwkETY8vmz5HsnyHvRP-gHyuLCSwEhHKcyuMNuqinQEngindX-9QJSpN3D~Yr7uhw6R5AF4UmX99hvuhgUA__&amp;Key-Pair-Id=APKAJUSDRV55TOQK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654">
            <a:off x="3220299" y="4488176"/>
            <a:ext cx="2187031" cy="16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apestryjournal.com/cc/pages/s_47960/p_03-2023/m_o_15909_9yr4771nrm79zsg58388smnmnxcbn5cc.jpg?s=47960&amp;u=1&amp;Expires=1682420991&amp;Signature=TMBxerTn-tOTyNLCM8U6cCngULmKg0qZYv4wHMqd~xp5dXufQpWp3dx7gHOBtZh4Wybb-L2vnDqffKqG8uNvtdULa6a1ae1gAg8E~X76oy-jO1bz2Djdw~ysGTh0JfDwDTS2jEy-SQCTTPq06M4G~wZRDpbipBZ2Iua8X3WJivHf0aduOvefel7hebI7B4PGPR57MMEoLDSNV2nKA8Gu0zNQ2KRLdIs2D6DfuobJxAVYWWmlkxPAz~qCxu8KuswuAnxhTWzeqICkStbiQdetvKW6vXXBcvd3UwYq7baAOx-kfe~7eB6AbrLK7VToXE92yixcM51Vsze1838J8NCyNA__&amp;Key-Pair-Id=APKAJUSDRV55TOQKS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959">
            <a:off x="6305920" y="4399573"/>
            <a:ext cx="2121803" cy="15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apestryjournal.com/1q/pages/s_47960/p_01-2023/m_o_15404_krhzwykanb92hh4qzssakr385re0ph1q.jpg?s=47960&amp;u=1&amp;Expires=1682420991&amp;Signature=XMdhkM1MyuvVddawUcc1BPcqzEQtnDu6yTAhL7vQWyVQCB6MoTlsX35dvu2jhnN9aQB8QEo5ig7vZl4KrwoCfrs~NV7faGuydz0WlwyAlgnvSd6wzAJhGbvPMCauGFlWmYevQ714AHoOGpZ-ovU9JYRheM64i18lfwHlzXkKOhxAOCVoh1ddgEvc6ZI2lp1GSOBgq1xMNrzDX4Jiwcxx2EuFc7zwtgHh1Df1DLGgwJIIJ7D5Af9TTtLli05~eSFN46doi-1oX2a7n11bi59kVd3KXk8OiYbBrVq3j0uCbkp0gsEbKdVLbAaL7hiJAeHXwuP~-amDK-rNdVTWi3RhOQ__&amp;Key-Pair-Id=APKAJUSDRV55TOQKS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697">
            <a:off x="9140221" y="4114380"/>
            <a:ext cx="2483122" cy="18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in which maths may be taught in Reception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Through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Songs – </a:t>
            </a:r>
          </a:p>
          <a:p>
            <a:pPr marL="0" lv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“1,2,3,4,5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Once I caught a fish alive”.</a:t>
            </a:r>
          </a:p>
          <a:p>
            <a:pPr lvl="0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Talk about counting on, altogether, one more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Matching numbers to objects up to 20 </a:t>
            </a:r>
          </a:p>
          <a:p>
            <a:pPr lvl="0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Illustrate number stories with number sentences</a:t>
            </a:r>
          </a:p>
          <a:p>
            <a:pPr lvl="0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Representing numbers e.g. making marks or using their fingers</a:t>
            </a:r>
          </a:p>
          <a:p>
            <a:pPr lvl="0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Counting on fingers in a consistent way  </a:t>
            </a:r>
          </a:p>
        </p:txBody>
      </p:sp>
      <p:pic>
        <p:nvPicPr>
          <p:cNvPr id="2050" name="Picture 2" descr="https://tapestryjournal.com/c4/pages/s_47960/p_01-2023/m_o_15297_c9e6vyv9qgfpagr3383nk76p4zpr7ec4.jpg?s=47960&amp;u=1&amp;Expires=1682420991&amp;Signature=W~6ZAClajSoQbZLKsftjvK1~hKwWCfTn1GmSbRPUIEenJyKSJbTgPUi7ijhoBlgAroZ6dzYB7EfXErBj7OAbrjrZTfyVDNX7knSW261GwyQbdaDfEcrLGlbakfGQtB-A9Ajdutfl4etFpgb2wR1z5K8d~8Ab2upnHYferNHp~Oz7JYO76yO2-jof1ya9IATxxucDhFVpi155GlJ0tHVFi5qESLTpqnaP0uUzbPKH~mStCeIgwPvKXjUUIhj1Buuv1GnrqDYtA7IRupR2c2X33AfCDwOm8e~Cvyr86eSM1ht5PO1BbNOOqup44laesN5DfOOQzXI8D6iWuRPFOrwWRw__&amp;Key-Pair-Id=APKAJUSDRV55TOQKS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775">
            <a:off x="7470774" y="1396116"/>
            <a:ext cx="2326368" cy="17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pestryjournal.com/7x/pages/s_47960/p_01-2023/m_o_15286_a8mq86hy1q2gvvgc4gkzywgsnrbasv7x.jpg?s=47960&amp;u=1&amp;Expires=1682420991&amp;Signature=H24vNm-bl9RBIDmXb-Afqm0cfIn5j-MAsa4VVwx1HcnvFyeQfdkAcqLYChmani-PyZhkCihbo3jlVI~s9PeBFrcQLejLBeLLZMLesRVAqSS3I6XKaTwhUncmBf4AiFG4DCtOsK6QBNHXp0cf8VwNoak1ANgReChQPXRuOCogJ6ZeDyAbPFlZwIUKJmvl~ZITylLxPUHMTCWdsmVYfcrXBgNQgpHWSNwDUI~KKgWzcKGPjpVrwm3oILytl9aptOGMeHLcpyWRjFwDO3sLxOkoql6t8TxgvPtcR3L0wsBXmWMf3eUPvte08oPI2v4Jj~2U5RpF-Jwyz1tdXIfsClU-aQ__&amp;Key-Pair-Id=APKAJUSDRV55TOQK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35" y="3608762"/>
            <a:ext cx="1603557" cy="213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apestryjournal.com/td/pages/s_47960/p_11-2022/m_o_15004_ejs12wxwbzbdyae59sz6c5n3wtz88xtd.jpg?s=47960&amp;u=1&amp;Expires=1682420991&amp;Signature=CI99BR0-w4lZmxXfvnQYk8Fhn-B5lYQ14En9b8aErEoUzKsbSyem9nc7kjFOlIsPmoIyLhPz7mxFBl8eppkUdCSVGb3K2sDI3QbtKXlMhJjLfzlDomeooaxm46F5vDQSOD8b8Ts2YjiUFLQ9-KSs4VtndNeTO8vbUG-CQSDfhFoAkCieEKB2VgEhLARbyvZ1zO3kWmaSzphaokZk7haEFaBoFoTAIwFz9lSx87TtR5x62SUVTyJKF18cSbSDQGYGqJ6p~gDLOAh3fGdLLSSx5s961SzkMg-X4xaulUHWMvhK7cCY8Ql5nWMTricwOb27AiUrLtd4vJf0T2JYCdFCfA__&amp;Key-Pair-Id=APKAJUSDRV55TOQKS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84" y="5129349"/>
            <a:ext cx="2193544" cy="16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apestryjournal.com/rk/pages/s_47960/p_12-2022/m_o_15173_ahx985f921dzyec8wm0jg5v1qfq0p9rk.jpg?s=47960&amp;u=1&amp;Expires=1682420991&amp;Signature=aTe8KnulVjrTv6PW1C6WJ2PDtbLqANyYto~fWNDiXd9k0zikZGIDartRrePU~aJKqNdHyOnlgGwmwFSuS1gZkIDgz9XhjUdEC00dU6j5MtiJeOzW-bLiMOcORBR2LRvtBaNDyxfEBIxhlb38qktDXASM3nJweUmA7usmdQ-wi2g8KIIwO5csYGoiX-w1EiSObVPXNfl1pDckICD8QSsfKY7EYuM5crSAnB4ktBbH45IzwL8GXZOPmEDNCFBqXuRDm8kzFemmnNJ4HTA10sjlN0QwxSNEiA8h-TxM2ydn3B50iZy-gQgu7jOiyS554BsJ1H0H1X~9Yl2graon7gPiAg__&amp;Key-Pair-Id=APKAJUSDRV55TOQKS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479">
            <a:off x="4548284" y="1427444"/>
            <a:ext cx="2152196" cy="16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Resources</a:t>
            </a:r>
            <a:endParaRPr lang="en-GB" dirty="0"/>
          </a:p>
        </p:txBody>
      </p:sp>
      <p:pic>
        <p:nvPicPr>
          <p:cNvPr id="2050" name="Picture 2" descr="Early Years Maths Box — The Maths 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1706878"/>
            <a:ext cx="4195355" cy="41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22" y="225743"/>
            <a:ext cx="3102972" cy="2246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893" y="2636036"/>
            <a:ext cx="2901533" cy="1822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422" y="4458441"/>
            <a:ext cx="2200956" cy="1873154"/>
          </a:xfrm>
          <a:prstGeom prst="rect">
            <a:avLst/>
          </a:prstGeom>
        </p:spPr>
      </p:pic>
      <p:pic>
        <p:nvPicPr>
          <p:cNvPr id="3074" name="Picture 2" descr="16mm Spot Dice - Premium High Density White High Quality 6 Sided Heavy |  e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38" y="661157"/>
            <a:ext cx="1375954" cy="13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nger Counting Six Illustration - Twink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5" b="7748"/>
          <a:stretch/>
        </p:blipFill>
        <p:spPr bwMode="auto">
          <a:xfrm>
            <a:off x="4651934" y="2636036"/>
            <a:ext cx="2121974" cy="12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nd a part using a part-whole model - Maths - Learning with BBC Bitesize -  BBC Bitesiz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4354" r="27524" b="-4354"/>
          <a:stretch/>
        </p:blipFill>
        <p:spPr bwMode="auto">
          <a:xfrm>
            <a:off x="8037831" y="4813685"/>
            <a:ext cx="1471930" cy="17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4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542" y="2843642"/>
            <a:ext cx="4926874" cy="1325563"/>
          </a:xfrm>
        </p:spPr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Number Vocabulary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366" y="3148370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number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8285" y="936563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zero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8405" y="4698569"/>
            <a:ext cx="183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ount on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ount backwards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4615" y="1121229"/>
            <a:ext cx="94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more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ew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fewer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7074" y="936563"/>
            <a:ext cx="132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compare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9198" y="3708143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sort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7496" y="4837069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order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5553" y="5079960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5222" y="5307435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after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9416" y="1748221"/>
            <a:ext cx="138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ess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ost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 same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848" y="4447880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ones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8926" y="4078548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pair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1" y="2387346"/>
            <a:ext cx="5279571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Addition and Subtraction Vocabulary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366" y="3148370"/>
            <a:ext cx="12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takeaway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8285" y="936563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add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553" y="5090431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numberline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6308" y="1324707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365" y="988033"/>
            <a:ext cx="132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altogether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5656" y="3242658"/>
            <a:ext cx="94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quals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 to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8102" y="5633958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double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1315" y="5264626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half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1440" y="936563"/>
            <a:ext cx="13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 more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 less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1222" y="4883235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make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4212" y="5146522"/>
            <a:ext cx="9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total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393" y="4441831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How many?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606" y="4075611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hole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parts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169" y="2547147"/>
            <a:ext cx="5279571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Measure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3366" y="2567759"/>
            <a:ext cx="20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Days of the week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Months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Year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011" y="4239358"/>
            <a:ext cx="183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eekend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holiday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8050" y="3537910"/>
            <a:ext cx="94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131" y="4532323"/>
            <a:ext cx="24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eight, weigh, weighs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6698" y="3167923"/>
            <a:ext cx="162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esterday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tomorrow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4740" y="2515535"/>
            <a:ext cx="94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Long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Longer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longest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0166" y="4079318"/>
            <a:ext cx="137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capacity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865" y="535807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orning, </a:t>
            </a:r>
            <a:r>
              <a:rPr lang="en-GB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afternoon,evening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night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2821" y="4057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oin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uy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ell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pay,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price 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how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many?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660" y="313633"/>
            <a:ext cx="8031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After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Next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Last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Now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Soon  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3146" y="4885689"/>
            <a:ext cx="683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ate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uick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ast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slow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19595" y="2515535"/>
            <a:ext cx="94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short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shorter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shortest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8734" y="4951488"/>
            <a:ext cx="257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heavy, heavier, heaviest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ight, lighter, lightest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10166" y="4362333"/>
            <a:ext cx="210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mpty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ull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early empty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53904" y="452132"/>
            <a:ext cx="105028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mall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arge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hick thin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ow deep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468" y="2376803"/>
            <a:ext cx="5279571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Multiplication and Division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84216" y="2192139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times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3192" y="2555852"/>
            <a:ext cx="94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group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4826" y="875752"/>
            <a:ext cx="24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nce, twice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5498" y="4576552"/>
            <a:ext cx="125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eft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eft over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694" y="38408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Counting in…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1468" y="4849655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ots of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0765" y="899850"/>
            <a:ext cx="186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Sharing, share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3705" y="4182163"/>
            <a:ext cx="257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roups of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26" y="2799058"/>
            <a:ext cx="5279571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Geometry – Position and Direction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84216" y="2192139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distance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8893" y="3077249"/>
            <a:ext cx="157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forwards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backwards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3034" y="792286"/>
            <a:ext cx="24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fter, before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2877" y="4519818"/>
            <a:ext cx="1255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ottom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middle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678" y="353891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position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8472" y="408096"/>
            <a:ext cx="14295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In, inside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On, on top of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Under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Behind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Next to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Above 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Below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1222" y="1176476"/>
            <a:ext cx="18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across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close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far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along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4906" y="4310433"/>
            <a:ext cx="1502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utside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round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nderneath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 front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1762" y="4500711"/>
            <a:ext cx="1132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lide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oll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urn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tretch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bend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move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606"/>
          </a:xfrm>
        </p:spPr>
        <p:txBody>
          <a:bodyPr/>
          <a:lstStyle/>
          <a:p>
            <a:pPr algn="ctr"/>
            <a:r>
              <a:rPr lang="en-GB" dirty="0" smtClean="0"/>
              <a:t>Maths in Reception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803329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first few years of a child’s life are especially important for mathematics development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objective for those working in Early Years, then, is to ensure that all children develop firm mathematical foundations in a way that is engaging, and appropriate for their age.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Children’s chances of success are maximised if they develop deep and lasting understanding of mathematical procedures and concepts.</a:t>
            </a:r>
          </a:p>
        </p:txBody>
      </p:sp>
      <p:pic>
        <p:nvPicPr>
          <p:cNvPr id="1026" name="Picture 2" descr="Early years maths programme boosts children's development | Nursery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683">
            <a:off x="538752" y="566057"/>
            <a:ext cx="1477823" cy="9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schoolscore.blob.core.windows.net/production/schools/1605/users/1293020/5VVvs1NrAW?sv=2018-11-09&amp;ss=b&amp;srt=o&amp;sp=r&amp;st=2017-02-23T00:00:00Z&amp;se=2023-04-25T09:28:08Z&amp;spr=https&amp;sig=bRmvwHhKs5%2BrvBoBz5WWZxnQ9Yicl9HYz9zdbSXidRU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14" y="1592089"/>
            <a:ext cx="2428769" cy="43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046" y="2609231"/>
            <a:ext cx="5279571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Geometry – Shape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84216" y="2192139"/>
            <a:ext cx="18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sort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8778" y="3717226"/>
            <a:ext cx="1574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ube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uboid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sphere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4826" y="875752"/>
            <a:ext cx="2408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ound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lat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straight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146" y="399422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shape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0461" y="773856"/>
            <a:ext cx="65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build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draw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6152" y="1335071"/>
            <a:ext cx="1866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Square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Circle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triangle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4181" y="4041985"/>
            <a:ext cx="1132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lide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oll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urn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tretch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bend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move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year expectations for Reception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714725"/>
          </a:xfrm>
        </p:spPr>
        <p:txBody>
          <a:bodyPr/>
          <a:lstStyle/>
          <a:p>
            <a:r>
              <a:rPr lang="en-GB" dirty="0" smtClean="0"/>
              <a:t>Maths Early Learning Goals: </a:t>
            </a:r>
          </a:p>
          <a:p>
            <a:pPr marL="0" indent="0">
              <a:buNone/>
            </a:pPr>
            <a:r>
              <a:rPr lang="en-GB" dirty="0" smtClean="0"/>
              <a:t>This is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knowledge, skills and understanding children should have at the end of the academic year in which they turn </a:t>
            </a:r>
            <a:r>
              <a:rPr lang="en-GB" dirty="0" smtClean="0"/>
              <a:t>five. </a:t>
            </a:r>
            <a:r>
              <a:rPr lang="en-GB" dirty="0"/>
              <a:t>Teacher make a holistic, best-fit judgement about a child’s development, and their readiness for year </a:t>
            </a:r>
            <a:r>
              <a:rPr lang="en-GB" dirty="0" smtClean="0"/>
              <a:t>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6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ELG: </a:t>
            </a:r>
            <a:r>
              <a:rPr lang="en-GB" dirty="0" smtClean="0"/>
              <a:t>Number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65" y="162065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Children at the expected level of development </a:t>
            </a:r>
            <a:r>
              <a:rPr lang="en-GB" dirty="0" smtClean="0"/>
              <a:t>will: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Have </a:t>
            </a:r>
            <a:r>
              <a:rPr lang="en-GB" dirty="0"/>
              <a:t>a deep understanding of number to 10, including the composition of each number; 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err="1" smtClean="0"/>
              <a:t>Subitise</a:t>
            </a:r>
            <a:r>
              <a:rPr lang="en-GB" dirty="0" smtClean="0"/>
              <a:t> </a:t>
            </a:r>
            <a:r>
              <a:rPr lang="en-GB" dirty="0"/>
              <a:t>(recognise quantities without counting) up to 5; 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Automatically </a:t>
            </a:r>
            <a:r>
              <a:rPr lang="en-GB" dirty="0"/>
              <a:t>recall (without reference to rhymes, counting or other aids) number bonds up to 5 (including subtraction facts) and some number bonds to 10, including double facts.</a:t>
            </a:r>
          </a:p>
        </p:txBody>
      </p:sp>
    </p:spTree>
    <p:extLst>
      <p:ext uri="{BB962C8B-B14F-4D97-AF65-F5344CB8AC3E}">
        <p14:creationId xmlns:p14="http://schemas.microsoft.com/office/powerpoint/2010/main" val="8877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ELG: Numerical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65" y="162065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Children at the expected level of development </a:t>
            </a:r>
            <a:r>
              <a:rPr lang="en-GB" dirty="0" smtClean="0"/>
              <a:t>will: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Verbally count beyond 20, recognising the pattern of the counting system</a:t>
            </a:r>
            <a:r>
              <a:rPr lang="en-GB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Compare </a:t>
            </a:r>
            <a:r>
              <a:rPr lang="en-GB" dirty="0"/>
              <a:t>quantities up to 10 in different contexts, recognising when one quantity is greater than, less than or the same as the other quantity;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Explore </a:t>
            </a:r>
            <a:r>
              <a:rPr lang="en-GB" dirty="0"/>
              <a:t>and represent patterns within numbers up to 10, including evens and odds, double facts and how quantities can be distributed equally.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65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 at home?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573076"/>
            <a:ext cx="8767355" cy="516735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Point out where Maths exists in real life to support children with mathematical language and to help their understanding.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shapes can they see? 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Which size saucepans do we need for cooking?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When walking past houses on the way home from school, what is happening to the door numbers? Are they getting bigger or smaller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How much pizza has been eaten?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Count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pairs of 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socks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on the 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washing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line. 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Measuring themselves. 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Allow them to play in the bath with different sized containers. </a:t>
            </a:r>
            <a:endParaRPr lang="en-GB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Let children make up their own games and decide how to score points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Counting objects can be made from Lego, small figures, rubber ducks, buttons, 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coins</a:t>
            </a: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Building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blocks are great for talking about measurement, the difference between 2 numbers, adding blocks etc.  </a:t>
            </a:r>
            <a:endParaRPr lang="en-GB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Their fingers! Encourage them to count on and count back, add and subtract using their fingers. </a:t>
            </a:r>
            <a:endParaRPr lang="en-GB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Ask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 such as “How many more?”, “How many altogether?”, “How many would I have if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?”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Deliberately make mistakes</a:t>
            </a:r>
            <a:endParaRPr lang="en-GB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Story books- Look for the Maths!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2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EYFS Maths Statements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29" y="1458684"/>
            <a:ext cx="4901974" cy="4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is Maths Mastery?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Maths Mastery … </a:t>
            </a:r>
            <a:r>
              <a:rPr lang="en-GB" dirty="0"/>
              <a:t>Mastering maths means pupils of all ages acquiring a deep, long-term, secure and adaptable understanding of the subject. </a:t>
            </a:r>
          </a:p>
        </p:txBody>
      </p:sp>
      <p:pic>
        <p:nvPicPr>
          <p:cNvPr id="3074" name="Picture 2" descr="What Is Maths Mastery? 10 Key Principles Of Teaching For Mastery In Ma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98" y="2957308"/>
            <a:ext cx="4938939" cy="370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Rose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scheme is divided into ten key phases and provides a variety of opportunities to develop their understanding of number, shape, measure, and spatial thinking.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In Early Years there is a strong focus on early number. Children need a really strong sense of numbers to 10. </a:t>
            </a:r>
          </a:p>
          <a:p>
            <a:pPr marL="0" indent="0">
              <a:buNone/>
            </a:pPr>
            <a:r>
              <a:rPr lang="en-GB" dirty="0" smtClean="0"/>
              <a:t>This includes:</a:t>
            </a:r>
          </a:p>
          <a:p>
            <a:pPr marL="0" indent="0">
              <a:buNone/>
            </a:pPr>
            <a:r>
              <a:rPr lang="en-GB" dirty="0" smtClean="0"/>
              <a:t>Understanding the link between numbers and quantity (representing in different ways)</a:t>
            </a:r>
          </a:p>
          <a:p>
            <a:pPr marL="0" indent="0">
              <a:buNone/>
            </a:pPr>
            <a:r>
              <a:rPr lang="en-GB" dirty="0" smtClean="0"/>
              <a:t>Investigating how quantities are composed of smaller parts  (6 can be two 3s or three 2s or 4 and two 1s)</a:t>
            </a:r>
          </a:p>
          <a:p>
            <a:pPr marL="0" indent="0">
              <a:buNone/>
            </a:pPr>
            <a:r>
              <a:rPr lang="en-GB" dirty="0" smtClean="0"/>
              <a:t>Knowing how numbers relate to one another and being able to compare and order them</a:t>
            </a:r>
          </a:p>
          <a:p>
            <a:pPr marL="0" indent="0">
              <a:buNone/>
            </a:pPr>
            <a:r>
              <a:rPr lang="en-GB" dirty="0" smtClean="0"/>
              <a:t>Exploring how quantities change when you add more items or take items away</a:t>
            </a:r>
          </a:p>
          <a:p>
            <a:pPr marL="0" indent="0">
              <a:buNone/>
            </a:pPr>
            <a:r>
              <a:rPr lang="en-GB" dirty="0" smtClean="0"/>
              <a:t>Children may already be able to recite the number names to twenty and beyond but a sense of what those numbers mean develops gradually with repeated experiences in different contexts.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9964" y="1445330"/>
            <a:ext cx="9300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E63"/>
                </a:solidFill>
                <a:latin typeface="biotif"/>
              </a:rPr>
              <a:t>A scheme of learning is a clear, time-linked plan for learning.</a:t>
            </a:r>
          </a:p>
          <a:p>
            <a:pPr algn="ctr"/>
            <a:r>
              <a:rPr lang="en-GB" dirty="0" smtClean="0">
                <a:solidFill>
                  <a:srgbClr val="002E63"/>
                </a:solidFill>
                <a:latin typeface="biotif"/>
              </a:rPr>
              <a:t>White Rose schemes </a:t>
            </a:r>
            <a:r>
              <a:rPr lang="en-GB" dirty="0">
                <a:solidFill>
                  <a:srgbClr val="002E63"/>
                </a:solidFill>
                <a:latin typeface="biotif"/>
              </a:rPr>
              <a:t>are written for year groups and cover the whole school year of learning.</a:t>
            </a:r>
            <a:endParaRPr lang="en-GB" b="0" i="0" dirty="0">
              <a:solidFill>
                <a:srgbClr val="002E63"/>
              </a:solidFill>
              <a:effectLst/>
              <a:latin typeface="biotif"/>
            </a:endParaRPr>
          </a:p>
        </p:txBody>
      </p:sp>
      <p:pic>
        <p:nvPicPr>
          <p:cNvPr id="4098" name="Picture 2" descr="New Recognition Partner Announcement - White Rose Maths - Tempo Time Cred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12" y="272796"/>
            <a:ext cx="1057440" cy="10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" y="424219"/>
            <a:ext cx="9603377" cy="9785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are six key areas of early mathematics learning, which collectively provide a platform for everything children will encounter as they progress through their maths learning at primary school, and beyond.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6" y="1402754"/>
            <a:ext cx="7672253" cy="5408086"/>
          </a:xfrm>
          <a:prstGeom prst="rect">
            <a:avLst/>
          </a:prstGeom>
        </p:spPr>
      </p:pic>
      <p:pic>
        <p:nvPicPr>
          <p:cNvPr id="5122" name="Picture 2" descr="Home | NCET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3" y="1940469"/>
            <a:ext cx="3066596" cy="7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174" y="136810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Teaching to develop: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 smtClean="0"/>
              <a:t>Fluency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 smtClean="0"/>
              <a:t>Reasoning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 smtClean="0"/>
              <a:t>Problem Solving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 smtClean="0"/>
              <a:t>A love of maths!</a:t>
            </a:r>
            <a:endParaRPr lang="en-GB" sz="3200" dirty="0"/>
          </a:p>
        </p:txBody>
      </p:sp>
      <p:pic>
        <p:nvPicPr>
          <p:cNvPr id="6146" name="Picture 2" descr="https://tapestryjournal.com/6y/pages/s_47960/p_04-2023/m_o_16545_5bwjhhmcpan26p25czmf74enktw8966y.jpg?s=47960&amp;u=1&amp;Expires=1682276517&amp;Signature=RuvMmRCI8f-QLYluB~hs-wTUhwgwIZI8rnPMk70Nft84ySRLEmVHpniRlcuLqHHEj2bu6spWEq~O~IS5YNiWvu25YdTZfXk3nDtaH0BQs54c~jZpEuqMOd~UfzTODZhEPlm6cy4hu5pjq1U~~JfknBpBfaCmo14AnThlFj47ibqKafLB9VVj7mSdkdZ2jWe-vg1qmdpqfpOWriCSphfoeM6oUoy5L-BvYXrOrISK3pd-4haT2ELpGcEsEr26WPckaazYXDZNFAVxs6O3xcBkM9Riorev4e8UqwIRqOycYGuVpu5S~hMV~VNmms2pZwnRFmtU6MeWZNWEDjrZfX0rRw__&amp;Key-Pair-Id=APKAJUSDRV55TOQKS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60">
            <a:off x="7067278" y="593477"/>
            <a:ext cx="2065683" cy="15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apestryjournal.com/sw/pages/s_47960/p_02-2023/m_o_15482_qmnj3y4j5tz0wdd49675z5f849knxvsw.jpg?s=47960&amp;u=1&amp;Expires=1682276517&amp;Signature=TY6nw2jiNVCuMnj1XbhMfD59Ms1J4ZQJ1SnfvfTYk~Cg6ikQWO8pvLsWCX-qtJkmxU~A12oexR8RzERZrc9MCwTwOHdCXVVQ11FhZiwNGhjFaB~lRb9GbHT2IgiByHZM1HnbzG6hsylpMTHsj-3Lq~ln2SrSvBem4wxA3ktR3fk1I6Z1YU9XgIQ~6e12y29zlIx6mVkTC5IzevhgMSrpwhz5-c2yw6-BZX59crrF0QneuHj8obeW02qvt0iLZxUG-aPyZqPi7Jb19H76kVGHfdEOMZ4k~ho6kZzho7Eh8~HfXnGqIT8ORU5w44y7g9WbRq~TOO~su8cGcPxrDfSk8Q__&amp;Key-Pair-Id=APKAJUSDRV55TOQK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271">
            <a:off x="6969511" y="2907257"/>
            <a:ext cx="2383496" cy="17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fluency?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Fluency is</a:t>
            </a:r>
            <a:r>
              <a:rPr lang="en-GB" dirty="0"/>
              <a:t> the ability to quickly recall addition, subtraction, multiplication, and division </a:t>
            </a:r>
            <a:r>
              <a:rPr lang="en-GB" dirty="0" smtClean="0"/>
              <a:t>maths </a:t>
            </a:r>
            <a:r>
              <a:rPr lang="en-GB" dirty="0"/>
              <a:t>facts through conceptual learning, fact strategies, and </a:t>
            </a:r>
            <a:r>
              <a:rPr lang="en-GB" dirty="0" smtClean="0"/>
              <a:t>memorisation.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often refer to the skill of </a:t>
            </a:r>
            <a:r>
              <a:rPr lang="en-GB" dirty="0" err="1" smtClean="0"/>
              <a:t>subitising</a:t>
            </a:r>
            <a:r>
              <a:rPr lang="en-GB" dirty="0" smtClean="0"/>
              <a:t> when developing fluency.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Subitising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for children to develop fluency and calculate successfully and quickly, children need to be able to ‘</a:t>
            </a:r>
            <a:r>
              <a:rPr lang="en-GB" dirty="0" err="1" smtClean="0"/>
              <a:t>subitise</a:t>
            </a:r>
            <a:r>
              <a:rPr lang="en-GB" dirty="0" smtClean="0"/>
              <a:t>’ well.</a:t>
            </a:r>
          </a:p>
          <a:p>
            <a:endParaRPr lang="en-GB" dirty="0" smtClean="0"/>
          </a:p>
          <a:p>
            <a:r>
              <a:rPr lang="en-GB" dirty="0" smtClean="0"/>
              <a:t>This means they need to be able to recognise how many spots there are on dice, dominoes and Numicon etc. instantly without counting them. </a:t>
            </a:r>
          </a:p>
          <a:p>
            <a:endParaRPr lang="en-GB" dirty="0" smtClean="0"/>
          </a:p>
          <a:p>
            <a:r>
              <a:rPr lang="en-GB" dirty="0" smtClean="0"/>
              <a:t>Eventually, the children will imagine these images in their head, helping them to calculate.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70" y="180310"/>
            <a:ext cx="3148421" cy="19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</TotalTime>
  <Words>1349</Words>
  <Application>Microsoft Office PowerPoint</Application>
  <PresentationFormat>Widescreen</PresentationFormat>
  <Paragraphs>273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Aharoni</vt:lpstr>
      <vt:lpstr>Arial</vt:lpstr>
      <vt:lpstr>biotif</vt:lpstr>
      <vt:lpstr>Calibri</vt:lpstr>
      <vt:lpstr>Calibri Light</vt:lpstr>
      <vt:lpstr>Trebuchet MS</vt:lpstr>
      <vt:lpstr>Wingdings</vt:lpstr>
      <vt:lpstr>Wingdings 3</vt:lpstr>
      <vt:lpstr>Facet</vt:lpstr>
      <vt:lpstr>Reception Maths Parent Workshop</vt:lpstr>
      <vt:lpstr>Maths in Reception</vt:lpstr>
      <vt:lpstr>EYFS Maths Statements</vt:lpstr>
      <vt:lpstr>What is Maths Mastery?</vt:lpstr>
      <vt:lpstr>White Rose Maths</vt:lpstr>
      <vt:lpstr>PowerPoint Presentation</vt:lpstr>
      <vt:lpstr>PowerPoint Presentation</vt:lpstr>
      <vt:lpstr>What is fluency?</vt:lpstr>
      <vt:lpstr>Subitising</vt:lpstr>
      <vt:lpstr>What is reasoning?</vt:lpstr>
      <vt:lpstr>What is problem solving?</vt:lpstr>
      <vt:lpstr>How we teach Maths in Reception</vt:lpstr>
      <vt:lpstr>Ways in which maths may be taught in Reception</vt:lpstr>
      <vt:lpstr>Maths Resources</vt:lpstr>
      <vt:lpstr>Number Vocabulary</vt:lpstr>
      <vt:lpstr>Addition and Subtraction Vocabulary</vt:lpstr>
      <vt:lpstr>Measure</vt:lpstr>
      <vt:lpstr>Multiplication and Division</vt:lpstr>
      <vt:lpstr>Geometry – Position and Direction</vt:lpstr>
      <vt:lpstr>Geometry – Shape</vt:lpstr>
      <vt:lpstr>End of year expectations for Reception</vt:lpstr>
      <vt:lpstr>ELG: Number</vt:lpstr>
      <vt:lpstr>ELG: Numerical Patterns</vt:lpstr>
      <vt:lpstr>What can you do at home?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Storey, Rebecca</dc:creator>
  <cp:lastModifiedBy>Storey, Rebecca</cp:lastModifiedBy>
  <cp:revision>18</cp:revision>
  <cp:lastPrinted>2023-05-02T10:44:51Z</cp:lastPrinted>
  <dcterms:created xsi:type="dcterms:W3CDTF">2023-04-17T19:19:46Z</dcterms:created>
  <dcterms:modified xsi:type="dcterms:W3CDTF">2023-05-02T16:21:26Z</dcterms:modified>
</cp:coreProperties>
</file>