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 id="2147483674" r:id="rId6"/>
    <p:sldMasterId id="2147483687" r:id="rId7"/>
    <p:sldMasterId id="2147483697" r:id="rId8"/>
    <p:sldMasterId id="2147483721" r:id="rId9"/>
    <p:sldMasterId id="2147483733" r:id="rId10"/>
  </p:sldMasterIdLst>
  <p:notesMasterIdLst>
    <p:notesMasterId r:id="rId46"/>
  </p:notesMasterIdLst>
  <p:sldIdLst>
    <p:sldId id="3753" r:id="rId11"/>
    <p:sldId id="3744" r:id="rId12"/>
    <p:sldId id="3736" r:id="rId13"/>
    <p:sldId id="3858" r:id="rId14"/>
    <p:sldId id="3732" r:id="rId15"/>
    <p:sldId id="3752" r:id="rId16"/>
    <p:sldId id="3657" r:id="rId17"/>
    <p:sldId id="3762" r:id="rId18"/>
    <p:sldId id="3741" r:id="rId19"/>
    <p:sldId id="3737" r:id="rId20"/>
    <p:sldId id="361" r:id="rId21"/>
    <p:sldId id="332" r:id="rId22"/>
    <p:sldId id="4119" r:id="rId23"/>
    <p:sldId id="4118" r:id="rId24"/>
    <p:sldId id="267" r:id="rId25"/>
    <p:sldId id="3963" r:id="rId26"/>
    <p:sldId id="3829" r:id="rId27"/>
    <p:sldId id="4074" r:id="rId28"/>
    <p:sldId id="3856" r:id="rId29"/>
    <p:sldId id="4117" r:id="rId30"/>
    <p:sldId id="3857" r:id="rId31"/>
    <p:sldId id="3758" r:id="rId32"/>
    <p:sldId id="3793" r:id="rId33"/>
    <p:sldId id="3704" r:id="rId34"/>
    <p:sldId id="3726" r:id="rId35"/>
    <p:sldId id="3765" r:id="rId36"/>
    <p:sldId id="3754" r:id="rId37"/>
    <p:sldId id="3740" r:id="rId38"/>
    <p:sldId id="264" r:id="rId39"/>
    <p:sldId id="4070" r:id="rId40"/>
    <p:sldId id="4077" r:id="rId41"/>
    <p:sldId id="258" r:id="rId42"/>
    <p:sldId id="3773" r:id="rId43"/>
    <p:sldId id="3755" r:id="rId44"/>
    <p:sldId id="36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AE0BB"/>
    <a:srgbClr val="F3F5F6"/>
    <a:srgbClr val="92D05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1F2914-00ED-47EE-9675-852F90978A27}" v="15" dt="2023-03-13T13:12:18.246"/>
    <p1510:client id="{CB392D9D-E631-4CA2-B9A2-F5E56F20A5CF}" v="7" dt="2023-10-10T14:05:10.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4.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6A543B8-23F5-4843-A865-3BB8323BA45B}" type="datetimeFigureOut">
              <a:rPr lang="en-GB" smtClean="0"/>
              <a:t>12/10/2023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9981B-80C3-4056-AC0C-6F6138B78F4E}" type="slidenum">
              <a:rPr lang="en-GB" smtClean="0"/>
              <a:t>‹#›</a:t>
            </a:fld>
            <a:endParaRPr lang="en-GB"/>
          </a:p>
        </p:txBody>
      </p:sp>
    </p:spTree>
    <p:extLst>
      <p:ext uri="{BB962C8B-B14F-4D97-AF65-F5344CB8AC3E}">
        <p14:creationId xmlns:p14="http://schemas.microsoft.com/office/powerpoint/2010/main" val="286544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pg.unc.edu/sites/fpg.unc.edu/files/resources/reports-and-policy-briefs/Co-RegulationFromBirthThroughYoungAdulthood.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ksNrtQToJD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ihwcw_ofuM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12.10.2023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dirty="0"/>
              <a:t>​</a:t>
            </a:r>
          </a:p>
          <a:p>
            <a:pPr lvl="0"/>
            <a:endParaRPr lang="en-US"/>
          </a:p>
          <a:p>
            <a:pPr lvl="0"/>
            <a:endParaRPr lang="en-US" dirty="0">
              <a:cs typeface="Calibri"/>
            </a:endParaRPr>
          </a:p>
          <a:p>
            <a:pPr lvl="0"/>
            <a:endParaRPr lang="en-US"/>
          </a:p>
          <a:p>
            <a:pPr lvl="0"/>
            <a:endParaRPr lang="en-US" dirty="0">
              <a:cs typeface="Calibri"/>
            </a:endParaRP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Jenny Encouraging emotional literacy by helping children to name the feeling they are having rather than focus on what they’re doing. Important message is that all emotions are normal and okay and they are there to help us, and some children need extra help with how they express them e.g. behaviour. “It’s okay to feel angry, but it’s not okay to throw”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E698F-BAE5-3F43-BA97-A8AF6F027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68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Jenny This can also be shown using a speedometer going from let blue – slow to red – extremely fast. </a:t>
            </a:r>
          </a:p>
          <a:p>
            <a:r>
              <a:rPr lang="en-GB" dirty="0"/>
              <a:t>Using the different colours above can your circle which emotions you think belong in the different zones?</a:t>
            </a:r>
          </a:p>
          <a:p>
            <a:r>
              <a:rPr lang="en-GB" dirty="0"/>
              <a:t>Can you group some of the emotions that you have thought of? Does everyone agree? It can depend on strength of the emotion that can differ – we zone through strength </a:t>
            </a:r>
          </a:p>
          <a:p>
            <a:endParaRPr lang="en-GB" dirty="0"/>
          </a:p>
          <a:p>
            <a:r>
              <a:rPr lang="en-GB" dirty="0"/>
              <a:t>Using an emoji pack – can you sort the emojis/ characters into the zones you think you should go by what emotion you think they are feeling.</a:t>
            </a:r>
          </a:p>
          <a:p>
            <a:endParaRPr lang="en-GB" dirty="0"/>
          </a:p>
          <a:p>
            <a:r>
              <a:rPr lang="en-GB" dirty="0"/>
              <a:t>Can you think of any of your favourite characters that may belong in different zones?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Blue Zone is used to describe low states of alertness, such as when one feels sad, tired, sick, or bored. This is when one’s body and or brain is moving slowly or sluggishly.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Green Zone is used to describe a regulated state of alertness. A person may be described as calm, happy, focused or content when in the Green Zone. This is the zone students generally need to be in for schoolwork and for being social. Being in the Green Zone shows control.</a:t>
            </a:r>
          </a:p>
          <a:p>
            <a:endParaRPr lang="en-GB" dirty="0"/>
          </a:p>
          <a:p>
            <a:r>
              <a:rPr lang="en-GB" dirty="0"/>
              <a:t>When you are in the green Zone which part of your brain do you think is in charge? Your wise owl thinking brain or guard dog survival brain?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Yellow Zone is also used to describe a heightened state of alertness; how ever a person has some control when in the Yellow Zone. A person may be experiencing stress, frustration, anxiety, excitement, silliness, nervousness, confusion and many more slightly elevated emotions and states when in the Yellow Zone (such as wiggly, squirmy or sensory seeking). The Yellow Zone is starting to lose some control.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801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Jenny Can make this as interactive as you like – can have different strategies printed out on tables and </a:t>
            </a:r>
            <a:r>
              <a:rPr lang="en-GB" dirty="0" err="1"/>
              <a:t>chn</a:t>
            </a:r>
            <a:r>
              <a:rPr lang="en-GB" dirty="0"/>
              <a:t> can try them and group them as to what they feel would be ‘alerting’ or ‘calming’ and ‘relaxing’ alerting strategies will energise and speed up heart rate – ask </a:t>
            </a:r>
            <a:r>
              <a:rPr lang="en-GB" dirty="0" err="1"/>
              <a:t>chn</a:t>
            </a:r>
            <a:r>
              <a:rPr lang="en-GB" dirty="0"/>
              <a:t> when they think this could be helpful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Jackie Our thoughts affect how we feel and what we choose to do. Think back to when we said we would pick a volunteer to do a task at the front- what thoughts came to your mind? How did they affect your feelings? Did anyone think about leaving to take a call or go to the bathroom?</a:t>
            </a: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9B300-37E4-4E07-A492-108983B7A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are supporting children with their development it may mean that we (all the adults around the child / young person) are invaluable in supporting their emotional development. Young people are still learning and developing and need things modeled for them. They need to understand that we all have emotions, sometimes they are small sometimes they are big and they need help with how to manage this. </a:t>
            </a:r>
          </a:p>
          <a:p>
            <a:r>
              <a:rPr lang="en-US" dirty="0">
                <a:cs typeface="Calibri"/>
              </a:rPr>
              <a:t>Our role is really important here. (co-regulation) </a:t>
            </a:r>
          </a:p>
          <a:p>
            <a:endParaRPr lang="en-US" dirty="0">
              <a:cs typeface="Calibri"/>
            </a:endParaRPr>
          </a:p>
          <a:p>
            <a:r>
              <a:rPr lang="en-US" dirty="0">
                <a:cs typeface="Calibri"/>
              </a:rPr>
              <a:t>Useful document for information on co-regulation -&gt; </a:t>
            </a:r>
            <a:r>
              <a:rPr lang="en-US" dirty="0">
                <a:hlinkClick r:id="rId3"/>
              </a:rPr>
              <a:t>Co-Regulation From Birth Through Young Adulthood: A Practice Brief (unc.edu)</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348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Play video.</a:t>
            </a:r>
            <a:r>
              <a:rPr lang="en-GB" sz="1200" dirty="0">
                <a:solidFill>
                  <a:prstClr val="black"/>
                </a:solidFill>
                <a:latin typeface="Calibri" panose="020F0502020204030204"/>
                <a:hlinkClick r:id="rId3"/>
              </a:rPr>
              <a:t> Jackie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hlinkClick r:id="rId3"/>
              </a:rPr>
              <a:t>https://youtu.be/ksNrtQToJDU</a:t>
            </a: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Calibri" panose="020F0502020204030204"/>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panose="020F0502020204030204"/>
                <a:hlinkClick r:id="rId3"/>
              </a:rPr>
              <a:t>https://youtu.be/ksNrtQToJDU</a:t>
            </a:r>
            <a:endParaRPr lang="en-GB" sz="1200" dirty="0">
              <a:solidFill>
                <a:prstClr val="black"/>
              </a:solidFill>
              <a:latin typeface="Calibri" panose="020F0502020204030204"/>
            </a:endParaRPr>
          </a:p>
          <a:p>
            <a:endParaRPr lang="en-GB" dirty="0"/>
          </a:p>
          <a:p>
            <a:endParaRPr lang="en-GB" dirty="0"/>
          </a:p>
          <a:p>
            <a:r>
              <a:rPr lang="en-GB" dirty="0"/>
              <a:t>Explain the video is aimed at young people but it might be helpful to actually show the students.  It’s a good visual when discussing emotions and behaviours e.g. using the hand model, are we close to flipping our lids? Do we need to do some strategies? Like deep breathing? Next slides show our resources i.e. where you can find some deep breathing cards.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414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jackie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637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jenny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25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106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jenny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4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Rachel </a:t>
            </a:r>
          </a:p>
        </p:txBody>
      </p:sp>
      <p:sp>
        <p:nvSpPr>
          <p:cNvPr id="4" name="Slide Number Placeholder 3"/>
          <p:cNvSpPr>
            <a:spLocks noGrp="1"/>
          </p:cNvSpPr>
          <p:nvPr>
            <p:ph type="sldNum" sz="quarter" idx="5"/>
          </p:nvPr>
        </p:nvSpPr>
        <p:spPr/>
        <p:txBody>
          <a:bodyPr/>
          <a:lstStyle/>
          <a:p>
            <a:fld id="{B349981B-80C3-4056-AC0C-6F6138B78F4E}" type="slidenum">
              <a:rPr lang="en-GB" smtClean="0"/>
              <a:t>2</a:t>
            </a:fld>
            <a:endParaRPr lang="en-GB"/>
          </a:p>
        </p:txBody>
      </p:sp>
    </p:spTree>
    <p:extLst>
      <p:ext uri="{BB962C8B-B14F-4D97-AF65-F5344CB8AC3E}">
        <p14:creationId xmlns:p14="http://schemas.microsoft.com/office/powerpoint/2010/main" val="1822033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adults, we need to try our best not to let our children see or hear these things as they are not mature enough to fully understand situations, which increases their anxiety/worry.  Jenny</a:t>
            </a:r>
          </a:p>
          <a:p>
            <a:r>
              <a:rPr lang="en-GB" dirty="0"/>
              <a:t> </a:t>
            </a:r>
            <a:endParaRPr lang="en-GB" dirty="0">
              <a:cs typeface="Calibri"/>
            </a:endParaRPr>
          </a:p>
          <a:p>
            <a:r>
              <a:rPr lang="en-GB" dirty="0"/>
              <a:t>Making sure adult issues are only discussed with adults. We know children can interrupt us when we are having these private conversations but its stepping back and stopping this conversation with friends, family and partners to reduce what your children are hearing. </a:t>
            </a:r>
          </a:p>
          <a:p>
            <a:endParaRPr lang="en-GB" dirty="0"/>
          </a:p>
          <a:p>
            <a:r>
              <a:rPr lang="en-GB" dirty="0"/>
              <a:t>This isn’t eliminating all difficulty and the ups and downs of family life for children, its about being mindful about how overheard and glimpses of conversations can become big things for children and if anything needs to be shared it can be done at a time with your child using easily understandable language in a calm environment. E.g. with the current cost of living crisis you might be changing baths for showers but explaining this is because of saving our family money rather than explaining that bills have been increased by ££££. </a:t>
            </a:r>
          </a:p>
          <a:p>
            <a:endParaRPr lang="en-GB" dirty="0">
              <a:cs typeface="Calibri"/>
            </a:endParaRPr>
          </a:p>
          <a:p>
            <a:r>
              <a:rPr lang="en-GB" dirty="0">
                <a:cs typeface="Calibri"/>
              </a:rPr>
              <a:t>SARAH</a:t>
            </a:r>
          </a:p>
        </p:txBody>
      </p:sp>
      <p:sp>
        <p:nvSpPr>
          <p:cNvPr id="4" name="Slide Number Placeholder 3"/>
          <p:cNvSpPr>
            <a:spLocks noGrp="1"/>
          </p:cNvSpPr>
          <p:nvPr>
            <p:ph type="sldNum" sz="quarter" idx="5"/>
          </p:nvPr>
        </p:nvSpPr>
        <p:spPr/>
        <p:txBody>
          <a:bodyPr/>
          <a:lstStyle/>
          <a:p>
            <a:fld id="{B349981B-80C3-4056-AC0C-6F6138B78F4E}" type="slidenum">
              <a:rPr lang="en-GB" smtClean="0"/>
              <a:t>22</a:t>
            </a:fld>
            <a:endParaRPr lang="en-GB"/>
          </a:p>
        </p:txBody>
      </p:sp>
    </p:spTree>
    <p:extLst>
      <p:ext uri="{BB962C8B-B14F-4D97-AF65-F5344CB8AC3E}">
        <p14:creationId xmlns:p14="http://schemas.microsoft.com/office/powerpoint/2010/main" val="3808464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07d0442f9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07d0442f9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Jenny</a:t>
            </a:r>
            <a:endParaRPr dirty="0"/>
          </a:p>
        </p:txBody>
      </p:sp>
    </p:spTree>
    <p:extLst>
      <p:ext uri="{BB962C8B-B14F-4D97-AF65-F5344CB8AC3E}">
        <p14:creationId xmlns:p14="http://schemas.microsoft.com/office/powerpoint/2010/main" val="783825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80000"/>
              </a:lnSpc>
              <a:spcBef>
                <a:spcPts val="0"/>
              </a:spcBef>
              <a:spcAft>
                <a:spcPts val="0"/>
              </a:spcAft>
              <a:buSzPts val="1800"/>
              <a:buNone/>
            </a:pPr>
            <a:r>
              <a:rPr lang="en-GB" dirty="0"/>
              <a:t>Jackie Facing our fears can be scary so it’s helpful to use coping strategies and relaxation when our bodily symptoms start. One way to ground yourself in the moment is to use the 5 senses trick (find 5 things you can see, 4 things you can hear, 3 things you can touch, 2 you can smell, 1 you can taste). Flow activities are different for different people. </a:t>
            </a:r>
            <a:r>
              <a:rPr lang="en-GB" sz="1200" i="1" dirty="0"/>
              <a:t>Count back from 20 in 2s</a:t>
            </a:r>
            <a:endParaRPr lang="en-GB" sz="1600" dirty="0"/>
          </a:p>
          <a:p>
            <a:pPr marL="0" lvl="0" indent="0" algn="l" rtl="0">
              <a:lnSpc>
                <a:spcPct val="80000"/>
              </a:lnSpc>
              <a:spcBef>
                <a:spcPts val="0"/>
              </a:spcBef>
              <a:spcAft>
                <a:spcPts val="0"/>
              </a:spcAft>
              <a:buSzPts val="1800"/>
              <a:buNone/>
            </a:pPr>
            <a:endParaRPr lang="en-GB" sz="1200" dirty="0"/>
          </a:p>
          <a:p>
            <a:pPr marL="0" lvl="0" indent="0" algn="l" rtl="0">
              <a:lnSpc>
                <a:spcPct val="80000"/>
              </a:lnSpc>
              <a:spcBef>
                <a:spcPts val="600"/>
              </a:spcBef>
              <a:spcAft>
                <a:spcPts val="0"/>
              </a:spcAft>
              <a:buClr>
                <a:schemeClr val="dk1"/>
              </a:buClr>
              <a:buSzPts val="1680"/>
              <a:buNone/>
            </a:pPr>
            <a:endParaRPr lang="en-GB" sz="1200" i="1" dirty="0"/>
          </a:p>
          <a:p>
            <a:pPr marL="0" lvl="0" indent="0" algn="l" rtl="0">
              <a:lnSpc>
                <a:spcPct val="80000"/>
              </a:lnSpc>
              <a:spcBef>
                <a:spcPts val="600"/>
              </a:spcBef>
              <a:spcAft>
                <a:spcPts val="0"/>
              </a:spcAft>
              <a:buSzPts val="1800"/>
              <a:buNone/>
            </a:pPr>
            <a:r>
              <a:rPr lang="en-GB" sz="1200" i="1" dirty="0"/>
              <a:t>Describe something you can see in detail</a:t>
            </a:r>
            <a:endParaRPr lang="en-GB" sz="1200" dirty="0"/>
          </a:p>
          <a:p>
            <a:pPr marL="0" lvl="0" indent="0" algn="l" rtl="0">
              <a:lnSpc>
                <a:spcPct val="80000"/>
              </a:lnSpc>
              <a:spcBef>
                <a:spcPts val="600"/>
              </a:spcBef>
              <a:spcAft>
                <a:spcPts val="0"/>
              </a:spcAft>
              <a:buClr>
                <a:schemeClr val="dk1"/>
              </a:buClr>
              <a:buSzPts val="1680"/>
              <a:buNone/>
            </a:pPr>
            <a:endParaRPr lang="en-GB" sz="1200" i="1" dirty="0"/>
          </a:p>
          <a:p>
            <a:pPr marL="0" lvl="0" indent="0" algn="l" rtl="0">
              <a:lnSpc>
                <a:spcPct val="80000"/>
              </a:lnSpc>
              <a:spcBef>
                <a:spcPts val="600"/>
              </a:spcBef>
              <a:spcAft>
                <a:spcPts val="0"/>
              </a:spcAft>
              <a:buSzPts val="1800"/>
              <a:buNone/>
            </a:pPr>
            <a:r>
              <a:rPr lang="en-GB" sz="1200" i="1" dirty="0"/>
              <a:t>Spell the names of your family</a:t>
            </a:r>
            <a:endParaRPr lang="en-GB" sz="1600" dirty="0"/>
          </a:p>
          <a:p>
            <a:pPr marL="0" lvl="0" indent="0" algn="l" rtl="0">
              <a:lnSpc>
                <a:spcPct val="80000"/>
              </a:lnSpc>
              <a:spcBef>
                <a:spcPts val="600"/>
              </a:spcBef>
              <a:spcAft>
                <a:spcPts val="0"/>
              </a:spcAft>
              <a:buClr>
                <a:schemeClr val="dk1"/>
              </a:buClr>
              <a:buSzPts val="1680"/>
              <a:buNone/>
            </a:pPr>
            <a:endParaRPr lang="en-GB" sz="1200" i="1" dirty="0"/>
          </a:p>
          <a:p>
            <a:pPr>
              <a:lnSpc>
                <a:spcPct val="80000"/>
              </a:lnSpc>
              <a:spcBef>
                <a:spcPts val="600"/>
              </a:spcBef>
              <a:buSzPts val="1800"/>
            </a:pPr>
            <a:r>
              <a:rPr lang="en-GB" sz="1200" i="1" dirty="0"/>
              <a:t>Find different colours around you</a:t>
            </a:r>
            <a:r>
              <a:rPr lang="en-GB" i="1" dirty="0"/>
              <a:t> </a:t>
            </a:r>
            <a:endParaRPr lang="en-GB" dirty="0"/>
          </a:p>
          <a:p>
            <a:pPr>
              <a:lnSpc>
                <a:spcPct val="80000"/>
              </a:lnSpc>
              <a:spcBef>
                <a:spcPts val="600"/>
              </a:spcBef>
              <a:buClr>
                <a:prstClr val="black"/>
              </a:buClr>
              <a:buSzPts val="1680"/>
            </a:pPr>
            <a:endParaRPr lang="en-GB" i="1" dirty="0">
              <a:cs typeface="Calibri" panose="020F0502020204030204"/>
            </a:endParaRPr>
          </a:p>
          <a:p>
            <a:pPr marL="0" lvl="0" indent="0" algn="l" rtl="0">
              <a:lnSpc>
                <a:spcPct val="80000"/>
              </a:lnSpc>
              <a:spcBef>
                <a:spcPts val="600"/>
              </a:spcBef>
              <a:spcAft>
                <a:spcPts val="0"/>
              </a:spcAft>
              <a:buSzPts val="1800"/>
              <a:buNone/>
            </a:pPr>
            <a:r>
              <a:rPr lang="en-GB" sz="1200" i="1" dirty="0"/>
              <a:t>A- Z Game</a:t>
            </a:r>
            <a:r>
              <a:rPr lang="en-GB" i="1" dirty="0"/>
              <a:t> </a:t>
            </a:r>
            <a:endParaRPr lang="en-GB" sz="1200" i="1" dirty="0">
              <a:cs typeface="Calibri"/>
            </a:endParaRPr>
          </a:p>
          <a:p>
            <a:endParaRPr lang="en-GB" dirty="0"/>
          </a:p>
          <a:p>
            <a:r>
              <a:rPr lang="en-GB" dirty="0">
                <a:cs typeface="Calibri"/>
              </a:rPr>
              <a:t>Rachel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E698F-BAE5-3F43-BA97-A8AF6F027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37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Jackie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E698F-BAE5-3F43-BA97-A8AF6F027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990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questions? Useful links and numbers (including Rise website) handout/ or ask school to email if virtual.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1E698F-BAE5-3F43-BA97-A8AF6F027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979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jackie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9981B-80C3-4056-AC0C-6F6138B78F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232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Jackie Which thoughts do you think are helpful to helping you succeed?   We can call these green thoughts. Jackie</a:t>
            </a:r>
          </a:p>
          <a:p>
            <a:endParaRPr lang="en-US" dirty="0">
              <a:cs typeface="Calibri"/>
            </a:endParaRPr>
          </a:p>
          <a:p>
            <a:r>
              <a:rPr lang="en-US" dirty="0">
                <a:cs typeface="Calibri"/>
              </a:rPr>
              <a:t>We can often have red thoughts but we don’t have to listen to them if they are unhelpful. We can choose to have green thoughts. It can be tricky to change red thoughts to green thoughts at first but this gets easier with practice.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9B300-37E4-4E07-A492-108983B7A6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768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jackie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709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jackie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2F723-E769-473B-99BD-EEC6FD6704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90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JAckie</a:t>
            </a:r>
            <a:endParaRPr lang="en-GB" dirty="0"/>
          </a:p>
        </p:txBody>
      </p:sp>
      <p:sp>
        <p:nvSpPr>
          <p:cNvPr id="4" name="Slide Number Placeholder 3"/>
          <p:cNvSpPr>
            <a:spLocks noGrp="1"/>
          </p:cNvSpPr>
          <p:nvPr>
            <p:ph type="sldNum" sz="quarter" idx="5"/>
          </p:nvPr>
        </p:nvSpPr>
        <p:spPr/>
        <p:txBody>
          <a:bodyPr/>
          <a:lstStyle/>
          <a:p>
            <a:fld id="{B349981B-80C3-4056-AC0C-6F6138B78F4E}" type="slidenum">
              <a:rPr lang="en-GB" smtClean="0"/>
              <a:t>32</a:t>
            </a:fld>
            <a:endParaRPr lang="en-GB"/>
          </a:p>
        </p:txBody>
      </p:sp>
    </p:spTree>
    <p:extLst>
      <p:ext uri="{BB962C8B-B14F-4D97-AF65-F5344CB8AC3E}">
        <p14:creationId xmlns:p14="http://schemas.microsoft.com/office/powerpoint/2010/main" val="1392566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jenny</a:t>
            </a:r>
            <a:endParaRPr lang="en-GB" dirty="0"/>
          </a:p>
        </p:txBody>
      </p:sp>
      <p:sp>
        <p:nvSpPr>
          <p:cNvPr id="4" name="Slide Number Placeholder 3"/>
          <p:cNvSpPr>
            <a:spLocks noGrp="1"/>
          </p:cNvSpPr>
          <p:nvPr>
            <p:ph type="sldNum" sz="quarter" idx="5"/>
          </p:nvPr>
        </p:nvSpPr>
        <p:spPr/>
        <p:txBody>
          <a:bodyPr/>
          <a:lstStyle/>
          <a:p>
            <a:fld id="{F71E698F-BAE5-3F43-BA97-A8AF6F0278F2}" type="slidenum">
              <a:rPr lang="en-US" smtClean="0"/>
              <a:t>3</a:t>
            </a:fld>
            <a:endParaRPr lang="en-US"/>
          </a:p>
        </p:txBody>
      </p:sp>
    </p:spTree>
    <p:extLst>
      <p:ext uri="{BB962C8B-B14F-4D97-AF65-F5344CB8AC3E}">
        <p14:creationId xmlns:p14="http://schemas.microsoft.com/office/powerpoint/2010/main" val="3261592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92075" y="747713"/>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4:notes"/>
          <p:cNvSpPr txBox="1">
            <a:spLocks noGrp="1"/>
          </p:cNvSpPr>
          <p:nvPr>
            <p:ph type="body" idx="1"/>
          </p:nvPr>
        </p:nvSpPr>
        <p:spPr>
          <a:xfrm>
            <a:off x="680880"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cs typeface="Calibri"/>
              </a:rPr>
              <a:t>jenny</a:t>
            </a:r>
          </a:p>
        </p:txBody>
      </p:sp>
      <p:sp>
        <p:nvSpPr>
          <p:cNvPr id="255" name="Google Shape;255;p14:notes"/>
          <p:cNvSpPr txBox="1">
            <a:spLocks noGrp="1"/>
          </p:cNvSpPr>
          <p:nvPr>
            <p:ph type="sldNum" idx="12"/>
          </p:nvPr>
        </p:nvSpPr>
        <p:spPr>
          <a:xfrm>
            <a:off x="3856738" y="9442154"/>
            <a:ext cx="2950475" cy="49704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extLst>
      <p:ext uri="{BB962C8B-B14F-4D97-AF65-F5344CB8AC3E}">
        <p14:creationId xmlns:p14="http://schemas.microsoft.com/office/powerpoint/2010/main" val="454144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Create a safe space where your child/young person feels like they can talk open about what they are worrying about. This can be making sure your doing a fun activity like </a:t>
            </a:r>
            <a:r>
              <a:rPr lang="en-GB" sz="1200" dirty="0" err="1"/>
              <a:t>lego</a:t>
            </a:r>
            <a:r>
              <a:rPr lang="en-GB" sz="1200" dirty="0"/>
              <a:t>, drawing or on the way to somewhere fun like the park.</a:t>
            </a:r>
            <a:r>
              <a:rPr lang="en-GB" dirty="0"/>
              <a:t> Jenny</a:t>
            </a:r>
            <a:endParaRPr lang="en-GB" sz="1200" dirty="0"/>
          </a:p>
          <a:p>
            <a:pPr marL="0" indent="0">
              <a:buFont typeface="Arial" panose="020B0604020202020204" pitchFamily="34" charset="0"/>
              <a:buNone/>
            </a:pPr>
            <a:r>
              <a:rPr lang="en-GB" sz="1200" dirty="0"/>
              <a:t>Make sure these conversations are not seen as a punishment but happen organically and not too close to bedtime so any worries spoken about can be problem solved if needed. </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This can be done by writing things down on post-its, drawing, pictures or acting out if they find it hard to verbally explain their feelings. </a:t>
            </a:r>
          </a:p>
          <a:p>
            <a:pPr marL="0" indent="0">
              <a:buFont typeface="Arial" panose="020B0604020202020204" pitchFamily="34" charset="0"/>
              <a:buNone/>
            </a:pPr>
            <a:r>
              <a:rPr lang="en-GB" sz="1200" dirty="0"/>
              <a:t>Be sure to validate their feelings and let them know that is normal to experience anxiety or worry- this can really help children/young people not feel like they are weird or strange. </a:t>
            </a:r>
          </a:p>
          <a:p>
            <a:endParaRPr lang="en-GB" dirty="0"/>
          </a:p>
          <a:p>
            <a:r>
              <a:rPr lang="en-GB" dirty="0">
                <a:cs typeface="Calibri"/>
              </a:rPr>
              <a:t>Rachel</a:t>
            </a:r>
          </a:p>
        </p:txBody>
      </p:sp>
      <p:sp>
        <p:nvSpPr>
          <p:cNvPr id="4" name="Slide Number Placeholder 3"/>
          <p:cNvSpPr>
            <a:spLocks noGrp="1"/>
          </p:cNvSpPr>
          <p:nvPr>
            <p:ph type="sldNum" sz="quarter" idx="5"/>
          </p:nvPr>
        </p:nvSpPr>
        <p:spPr/>
        <p:txBody>
          <a:bodyPr/>
          <a:lstStyle/>
          <a:p>
            <a:fld id="{B349981B-80C3-4056-AC0C-6F6138B78F4E}" type="slidenum">
              <a:rPr lang="en-GB" smtClean="0"/>
              <a:t>34</a:t>
            </a:fld>
            <a:endParaRPr lang="en-GB"/>
          </a:p>
        </p:txBody>
      </p:sp>
    </p:spTree>
    <p:extLst>
      <p:ext uri="{BB962C8B-B14F-4D97-AF65-F5344CB8AC3E}">
        <p14:creationId xmlns:p14="http://schemas.microsoft.com/office/powerpoint/2010/main" val="1402423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mindfulness exercise is at the beginning of most of the sessions to help pupils feel calm and in control. </a:t>
            </a:r>
          </a:p>
          <a:p>
            <a:r>
              <a:rPr lang="en-US" dirty="0"/>
              <a:t>!!!Remind students . “Remember, if you don’t feel comfortable focusing on your body then do it only for as long as feels okay and then find a focus for your attention that feels okay and settle  on this while we do the body scan” </a:t>
            </a:r>
          </a:p>
          <a:p>
            <a:endParaRPr lang="en-US" dirty="0"/>
          </a:p>
          <a:p>
            <a:r>
              <a:rPr lang="en-US" dirty="0"/>
              <a:t>( e.g. stay in the same relaxed alert position but perhaps invite your attention to settle on one area of your body that might feel okay to you, like the head areas or you may chose to focus your attention outside the body)</a:t>
            </a:r>
          </a:p>
          <a:p>
            <a:endParaRPr lang="en-US" dirty="0"/>
          </a:p>
          <a:p>
            <a:r>
              <a:rPr lang="en-GB" sz="1200" u="sng" kern="1200" dirty="0">
                <a:solidFill>
                  <a:schemeClr val="tx1"/>
                </a:solidFill>
                <a:effectLst/>
                <a:latin typeface="+mn-lt"/>
                <a:ea typeface="+mn-ea"/>
                <a:cs typeface="+mn-cs"/>
                <a:hlinkClick r:id="rId3"/>
              </a:rPr>
              <a:t>https://youtu.be/ihwcw_ofuME</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0FCC1-30C2-40C2-9EEF-0D645951F9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01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Jenny Do parent experiment – going to ask someone to come up and do a task or sing a song</a:t>
            </a:r>
          </a:p>
        </p:txBody>
      </p:sp>
      <p:sp>
        <p:nvSpPr>
          <p:cNvPr id="4" name="Slide Number Placeholder 3"/>
          <p:cNvSpPr>
            <a:spLocks noGrp="1"/>
          </p:cNvSpPr>
          <p:nvPr>
            <p:ph type="sldNum" sz="quarter" idx="5"/>
          </p:nvPr>
        </p:nvSpPr>
        <p:spPr/>
        <p:txBody>
          <a:bodyPr/>
          <a:lstStyle/>
          <a:p>
            <a:fld id="{B349981B-80C3-4056-AC0C-6F6138B78F4E}" type="slidenum">
              <a:rPr lang="en-GB" smtClean="0"/>
              <a:t>4</a:t>
            </a:fld>
            <a:endParaRPr lang="en-GB"/>
          </a:p>
        </p:txBody>
      </p:sp>
    </p:spTree>
    <p:extLst>
      <p:ext uri="{BB962C8B-B14F-4D97-AF65-F5344CB8AC3E}">
        <p14:creationId xmlns:p14="http://schemas.microsoft.com/office/powerpoint/2010/main" val="1695487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jenny</a:t>
            </a:r>
          </a:p>
        </p:txBody>
      </p:sp>
    </p:spTree>
    <p:extLst>
      <p:ext uri="{BB962C8B-B14F-4D97-AF65-F5344CB8AC3E}">
        <p14:creationId xmlns:p14="http://schemas.microsoft.com/office/powerpoint/2010/main" val="18085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Jenny</a:t>
            </a:r>
          </a:p>
        </p:txBody>
      </p:sp>
    </p:spTree>
    <p:extLst>
      <p:ext uri="{BB962C8B-B14F-4D97-AF65-F5344CB8AC3E}">
        <p14:creationId xmlns:p14="http://schemas.microsoft.com/office/powerpoint/2010/main" val="78275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cs typeface="+mn-lt"/>
              </a:rPr>
              <a:t/>
            </a:r>
            <a:br>
              <a:rPr lang="en-GB" dirty="0">
                <a:cs typeface="+mn-lt"/>
              </a:rPr>
            </a:br>
            <a:r>
              <a:rPr lang="en-GB" dirty="0">
                <a:cs typeface="+mn-lt"/>
              </a:rPr>
              <a:t>jenny</a:t>
            </a:r>
            <a:br>
              <a:rPr lang="en-GB" dirty="0">
                <a:cs typeface="+mn-lt"/>
              </a:rPr>
            </a:br>
            <a:r>
              <a:rPr lang="en-GB" dirty="0">
                <a:cs typeface="+mn-lt"/>
              </a:rPr>
              <a:t/>
            </a:r>
            <a:br>
              <a:rPr lang="en-GB" dirty="0">
                <a:cs typeface="+mn-lt"/>
              </a:rPr>
            </a:br>
            <a:r>
              <a:rPr lang="en-GB" dirty="0">
                <a:cs typeface="+mn-lt"/>
              </a:rPr>
              <a:t/>
            </a:r>
            <a:br>
              <a:rPr lang="en-GB" dirty="0">
                <a:cs typeface="+mn-lt"/>
              </a:rPr>
            </a:br>
            <a:r>
              <a:rPr lang="en-GB" dirty="0">
                <a:cs typeface="+mn-lt"/>
              </a:rPr>
              <a:t/>
            </a:r>
            <a:br>
              <a:rPr lang="en-GB" dirty="0">
                <a:cs typeface="+mn-lt"/>
              </a:rPr>
            </a:br>
            <a:endParaRPr lang="en-GB" dirty="0">
              <a:cs typeface="+mn-lt"/>
            </a:endParaRPr>
          </a:p>
        </p:txBody>
      </p:sp>
      <p:sp>
        <p:nvSpPr>
          <p:cNvPr id="4" name="Slide Number Placeholder 3"/>
          <p:cNvSpPr>
            <a:spLocks noGrp="1"/>
          </p:cNvSpPr>
          <p:nvPr>
            <p:ph type="sldNum" sz="quarter" idx="5"/>
          </p:nvPr>
        </p:nvSpPr>
        <p:spPr/>
        <p:txBody>
          <a:bodyPr/>
          <a:lstStyle/>
          <a:p>
            <a:fld id="{B349981B-80C3-4056-AC0C-6F6138B78F4E}" type="slidenum">
              <a:rPr lang="en-GB" smtClean="0"/>
              <a:t>7</a:t>
            </a:fld>
            <a:endParaRPr lang="en-GB"/>
          </a:p>
        </p:txBody>
      </p:sp>
    </p:spTree>
    <p:extLst>
      <p:ext uri="{BB962C8B-B14F-4D97-AF65-F5344CB8AC3E}">
        <p14:creationId xmlns:p14="http://schemas.microsoft.com/office/powerpoint/2010/main" val="2423910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jenny</a:t>
            </a:r>
          </a:p>
        </p:txBody>
      </p:sp>
      <p:sp>
        <p:nvSpPr>
          <p:cNvPr id="4" name="Slide Number Placeholder 3"/>
          <p:cNvSpPr>
            <a:spLocks noGrp="1"/>
          </p:cNvSpPr>
          <p:nvPr>
            <p:ph type="sldNum" sz="quarter" idx="5"/>
          </p:nvPr>
        </p:nvSpPr>
        <p:spPr/>
        <p:txBody>
          <a:bodyPr/>
          <a:lstStyle/>
          <a:p>
            <a:fld id="{B349981B-80C3-4056-AC0C-6F6138B78F4E}" type="slidenum">
              <a:rPr lang="en-GB" smtClean="0"/>
              <a:t>8</a:t>
            </a:fld>
            <a:endParaRPr lang="en-GB"/>
          </a:p>
        </p:txBody>
      </p:sp>
    </p:spTree>
    <p:extLst>
      <p:ext uri="{BB962C8B-B14F-4D97-AF65-F5344CB8AC3E}">
        <p14:creationId xmlns:p14="http://schemas.microsoft.com/office/powerpoint/2010/main" val="699902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defRPr/>
            </a:pPr>
            <a:r>
              <a:rPr kumimoji="0" lang="en-GB" sz="1200" b="0" i="0" u="none" strike="noStrike" kern="1200" cap="none" spc="0" normalizeH="0" baseline="0" noProof="0" dirty="0">
                <a:ln>
                  <a:noFill/>
                </a:ln>
                <a:solidFill>
                  <a:sysClr val="windowText" lastClr="000000"/>
                </a:solidFill>
                <a:effectLst/>
                <a:uLnTx/>
                <a:uFillTx/>
                <a:latin typeface="Calibri"/>
                <a:ea typeface="+mn-ea"/>
                <a:cs typeface="+mn-cs"/>
              </a:rPr>
              <a:t>Jenny This is the pre-frontal cortex and is one of the last parts of your brain to develop.</a:t>
            </a:r>
            <a:r>
              <a:rPr lang="en-GB" dirty="0">
                <a:solidFill>
                  <a:sysClr val="windowText" lastClr="000000"/>
                </a:solidFill>
                <a:latin typeface="Calibri"/>
              </a:rPr>
              <a:t> </a:t>
            </a:r>
            <a:endParaRPr kumimoji="0" lang="en-GB" sz="1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ysClr val="windowText" lastClr="000000"/>
                </a:solidFill>
                <a:effectLst/>
                <a:uLnTx/>
                <a:uFillTx/>
                <a:latin typeface="Calibri"/>
                <a:ea typeface="+mn-ea"/>
                <a:cs typeface="+mn-cs"/>
              </a:rPr>
              <a:t>It’s job is to help us with our logic, reasoning and problem solving which can all be used to work out if we actually in danger.</a:t>
            </a:r>
            <a:endParaRPr lang="en-GB" sz="1200" b="0" i="0" u="none" strike="noStrike" kern="1200" cap="none" spc="0" normalizeH="0" baseline="0" noProof="0" dirty="0">
              <a:ln>
                <a:noFill/>
              </a:ln>
              <a:solidFill>
                <a:sysClr val="windowText" lastClr="000000"/>
              </a:solidFill>
              <a:effectLst/>
              <a:uLnTx/>
              <a:uFillTx/>
              <a:latin typeface="Calibri"/>
              <a:cs typeface="Calibri"/>
            </a:endParaRPr>
          </a:p>
          <a:p>
            <a:pPr>
              <a:spcBef>
                <a:spcPct val="20000"/>
              </a:spcBef>
              <a:defRPr/>
            </a:pPr>
            <a:r>
              <a:rPr kumimoji="0" lang="en-GB" sz="1200" b="0" i="0" u="none" strike="noStrike" kern="1200" cap="none" spc="0" normalizeH="0" baseline="0" noProof="0" dirty="0">
                <a:ln>
                  <a:noFill/>
                </a:ln>
                <a:solidFill>
                  <a:sysClr val="windowText" lastClr="000000"/>
                </a:solidFill>
                <a:effectLst/>
                <a:uLnTx/>
                <a:uFillTx/>
                <a:latin typeface="Calibri"/>
                <a:ea typeface="+mn-ea"/>
                <a:cs typeface="+mn-cs"/>
              </a:rPr>
              <a:t>The Owl can calm down the Meerkat and Elephant and help turn of the Fight Flight Freeze response.</a:t>
            </a:r>
            <a:r>
              <a:rPr lang="en-GB" dirty="0">
                <a:solidFill>
                  <a:sysClr val="windowText" lastClr="000000"/>
                </a:solidFill>
                <a:latin typeface="Calibri"/>
              </a:rPr>
              <a:t> </a:t>
            </a:r>
            <a:endParaRPr lang="en-GB" sz="1200" b="0" i="0" u="none" strike="noStrike" kern="1200" cap="none" spc="0" normalizeH="0" baseline="0" noProof="0" dirty="0">
              <a:ln>
                <a:noFill/>
              </a:ln>
              <a:solidFill>
                <a:sysClr val="windowText" lastClr="000000"/>
              </a:solidFill>
              <a:effectLst/>
              <a:uLnTx/>
              <a:uFillTx/>
              <a:latin typeface="Calibri"/>
              <a:cs typeface="Calibri"/>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ysClr val="windowText" lastClr="000000"/>
                </a:solidFill>
                <a:effectLst/>
                <a:uLnTx/>
                <a:uFillTx/>
                <a:latin typeface="Calibri"/>
                <a:ea typeface="+mn-ea"/>
                <a:cs typeface="+mn-cs"/>
              </a:rPr>
              <a:t>However, the Owl doesn’t finish growing until your in your 30’s in males or your 20’s in females.</a:t>
            </a:r>
            <a:endParaRPr lang="en-GB" sz="1200" b="0" i="0" u="none" strike="noStrike" kern="1200" cap="none" spc="0" normalizeH="0" baseline="0" noProof="0" dirty="0">
              <a:ln>
                <a:noFill/>
              </a:ln>
              <a:solidFill>
                <a:sysClr val="windowText" lastClr="000000"/>
              </a:solidFill>
              <a:effectLst/>
              <a:uLnTx/>
              <a:uFillTx/>
              <a:latin typeface="Calibri"/>
              <a:cs typeface="Calibri"/>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ysClr val="windowText" lastClr="000000"/>
                </a:solidFill>
                <a:effectLst/>
                <a:uLnTx/>
                <a:uFillTx/>
                <a:latin typeface="Calibri"/>
                <a:ea typeface="+mn-ea"/>
                <a:cs typeface="+mn-cs"/>
              </a:rPr>
              <a:t>This is why children and young people need adults to help them with their worries and anxiety.</a:t>
            </a:r>
            <a:endParaRPr lang="en-GB" sz="1200" b="0" i="0" u="none" strike="noStrike" kern="1200" cap="none" spc="0" normalizeH="0" baseline="0" noProof="0" dirty="0">
              <a:ln>
                <a:noFill/>
              </a:ln>
              <a:solidFill>
                <a:sysClr val="windowText" lastClr="000000"/>
              </a:solidFill>
              <a:effectLst/>
              <a:uLnTx/>
              <a:uFillTx/>
              <a:latin typeface="Calibri"/>
              <a:cs typeface="Calibri"/>
            </a:endParaRPr>
          </a:p>
          <a:p>
            <a:endParaRPr lang="en-GB" dirty="0"/>
          </a:p>
          <a:p>
            <a:r>
              <a:rPr lang="en-GB" dirty="0">
                <a:cs typeface="Calibri"/>
              </a:rPr>
              <a:t>SARAH </a:t>
            </a:r>
          </a:p>
        </p:txBody>
      </p:sp>
      <p:sp>
        <p:nvSpPr>
          <p:cNvPr id="4" name="Slide Number Placeholder 3"/>
          <p:cNvSpPr>
            <a:spLocks noGrp="1"/>
          </p:cNvSpPr>
          <p:nvPr>
            <p:ph type="sldNum" sz="quarter" idx="5"/>
          </p:nvPr>
        </p:nvSpPr>
        <p:spPr/>
        <p:txBody>
          <a:bodyPr/>
          <a:lstStyle/>
          <a:p>
            <a:fld id="{B349981B-80C3-4056-AC0C-6F6138B78F4E}" type="slidenum">
              <a:rPr lang="en-GB" smtClean="0"/>
              <a:t>9</a:t>
            </a:fld>
            <a:endParaRPr lang="en-GB"/>
          </a:p>
        </p:txBody>
      </p:sp>
    </p:spTree>
    <p:extLst>
      <p:ext uri="{BB962C8B-B14F-4D97-AF65-F5344CB8AC3E}">
        <p14:creationId xmlns:p14="http://schemas.microsoft.com/office/powerpoint/2010/main" val="88424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6787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4529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44096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74B56-C6A3-D146-B501-D10E659728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087641" y="2886022"/>
            <a:ext cx="6857997" cy="1085959"/>
          </a:xfrm>
          <a:prstGeom prst="rect">
            <a:avLst/>
          </a:prstGeom>
        </p:spPr>
      </p:pic>
      <p:sp>
        <p:nvSpPr>
          <p:cNvPr id="5" name="bg object 16">
            <a:extLst>
              <a:ext uri="{FF2B5EF4-FFF2-40B4-BE49-F238E27FC236}">
                <a16:creationId xmlns:a16="http://schemas.microsoft.com/office/drawing/2014/main" id="{91A80850-7C7D-6547-992F-3DECD383EC1D}"/>
              </a:ext>
            </a:extLst>
          </p:cNvPr>
          <p:cNvSpPr/>
          <p:nvPr userDrawn="1"/>
        </p:nvSpPr>
        <p:spPr>
          <a:xfrm>
            <a:off x="2191831" y="0"/>
            <a:ext cx="10000444"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F3F5F6"/>
          </a:solidFill>
        </p:spPr>
        <p:txBody>
          <a:bodyPr wrap="square" lIns="0" tIns="0" rIns="0" bIns="0" rtlCol="0"/>
          <a:lstStyle/>
          <a:p>
            <a:endParaRPr sz="1092"/>
          </a:p>
        </p:txBody>
      </p:sp>
      <p:sp>
        <p:nvSpPr>
          <p:cNvPr id="8" name="Holder 6">
            <a:extLst>
              <a:ext uri="{FF2B5EF4-FFF2-40B4-BE49-F238E27FC236}">
                <a16:creationId xmlns:a16="http://schemas.microsoft.com/office/drawing/2014/main" id="{B4C582A5-53FA-C646-97F6-369E34E252AA}"/>
              </a:ext>
            </a:extLst>
          </p:cNvPr>
          <p:cNvSpPr txBox="1">
            <a:spLocks/>
          </p:cNvSpPr>
          <p:nvPr userDrawn="1"/>
        </p:nvSpPr>
        <p:spPr>
          <a:xfrm>
            <a:off x="286959" y="6547949"/>
            <a:ext cx="633411"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spcBef>
                <a:spcPts val="33"/>
              </a:spcBef>
            </a:pPr>
            <a:r>
              <a:rPr lang="en-GB" sz="849" spc="21">
                <a:latin typeface="Arial" panose="020B0604020202020204" pitchFamily="34" charset="0"/>
                <a:cs typeface="Arial" panose="020B0604020202020204" pitchFamily="34" charset="0"/>
              </a:rPr>
              <a:t>Page</a:t>
            </a:r>
            <a:r>
              <a:rPr lang="en-GB" sz="849" spc="-67">
                <a:latin typeface="Arial" panose="020B0604020202020204" pitchFamily="34" charset="0"/>
                <a:cs typeface="Arial" panose="020B0604020202020204" pitchFamily="34" charset="0"/>
              </a:rPr>
              <a:t> </a:t>
            </a:r>
            <a:fld id="{81D60167-4931-47E6-BA6A-407CBD079E47}" type="slidenum">
              <a:rPr sz="849" spc="33" smtClean="0">
                <a:latin typeface="Arial" panose="020B0604020202020204" pitchFamily="34" charset="0"/>
                <a:cs typeface="Arial" panose="020B0604020202020204" pitchFamily="34" charset="0"/>
              </a:rPr>
              <a:pPr marL="7701">
                <a:spcBef>
                  <a:spcPts val="33"/>
                </a:spcBef>
              </a:pPr>
              <a:t>‹#›</a:t>
            </a:fld>
            <a:endParaRPr sz="849" spc="3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895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7173891"/>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0616300"/>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88666657"/>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88946967"/>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6261105"/>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5315405"/>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8059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54287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89039900"/>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38583319"/>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0366657"/>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6196937"/>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74B56-C6A3-D146-B501-D10E659728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087641" y="2886022"/>
            <a:ext cx="6857997" cy="1085959"/>
          </a:xfrm>
          <a:prstGeom prst="rect">
            <a:avLst/>
          </a:prstGeom>
        </p:spPr>
      </p:pic>
      <p:sp>
        <p:nvSpPr>
          <p:cNvPr id="5" name="bg object 16">
            <a:extLst>
              <a:ext uri="{FF2B5EF4-FFF2-40B4-BE49-F238E27FC236}">
                <a16:creationId xmlns:a16="http://schemas.microsoft.com/office/drawing/2014/main" id="{91A80850-7C7D-6547-992F-3DECD383EC1D}"/>
              </a:ext>
            </a:extLst>
          </p:cNvPr>
          <p:cNvSpPr/>
          <p:nvPr userDrawn="1"/>
        </p:nvSpPr>
        <p:spPr>
          <a:xfrm>
            <a:off x="2191831" y="0"/>
            <a:ext cx="10000444"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F3F5F6"/>
          </a:solidFill>
        </p:spPr>
        <p:txBody>
          <a:bodyPr wrap="square" lIns="0" tIns="0" rIns="0" bIns="0" rtlCol="0"/>
          <a:lstStyle/>
          <a:p>
            <a:endParaRPr sz="1092"/>
          </a:p>
        </p:txBody>
      </p:sp>
      <p:sp>
        <p:nvSpPr>
          <p:cNvPr id="8" name="Holder 6">
            <a:extLst>
              <a:ext uri="{FF2B5EF4-FFF2-40B4-BE49-F238E27FC236}">
                <a16:creationId xmlns:a16="http://schemas.microsoft.com/office/drawing/2014/main" id="{B4C582A5-53FA-C646-97F6-369E34E252AA}"/>
              </a:ext>
            </a:extLst>
          </p:cNvPr>
          <p:cNvSpPr txBox="1">
            <a:spLocks/>
          </p:cNvSpPr>
          <p:nvPr userDrawn="1"/>
        </p:nvSpPr>
        <p:spPr>
          <a:xfrm>
            <a:off x="286959" y="6547949"/>
            <a:ext cx="633411"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spcBef>
                <a:spcPts val="33"/>
              </a:spcBef>
            </a:pPr>
            <a:r>
              <a:rPr lang="en-GB" sz="849" spc="21">
                <a:latin typeface="Arial" panose="020B0604020202020204" pitchFamily="34" charset="0"/>
                <a:cs typeface="Arial" panose="020B0604020202020204" pitchFamily="34" charset="0"/>
              </a:rPr>
              <a:t>Page</a:t>
            </a:r>
            <a:r>
              <a:rPr lang="en-GB" sz="849" spc="-67">
                <a:latin typeface="Arial" panose="020B0604020202020204" pitchFamily="34" charset="0"/>
                <a:cs typeface="Arial" panose="020B0604020202020204" pitchFamily="34" charset="0"/>
              </a:rPr>
              <a:t> </a:t>
            </a:r>
            <a:fld id="{81D60167-4931-47E6-BA6A-407CBD079E47}" type="slidenum">
              <a:rPr sz="849" spc="33" smtClean="0">
                <a:latin typeface="Arial" panose="020B0604020202020204" pitchFamily="34" charset="0"/>
                <a:cs typeface="Arial" panose="020B0604020202020204" pitchFamily="34" charset="0"/>
              </a:rPr>
              <a:pPr marL="7701">
                <a:spcBef>
                  <a:spcPts val="33"/>
                </a:spcBef>
              </a:pPr>
              <a:t>‹#›</a:t>
            </a:fld>
            <a:endParaRPr sz="849" spc="3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02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E74B56-C6A3-D146-B501-D10E659728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087641" y="2886022"/>
            <a:ext cx="6857997" cy="1085959"/>
          </a:xfrm>
          <a:prstGeom prst="rect">
            <a:avLst/>
          </a:prstGeom>
        </p:spPr>
      </p:pic>
      <p:sp>
        <p:nvSpPr>
          <p:cNvPr id="5" name="bg object 16">
            <a:extLst>
              <a:ext uri="{FF2B5EF4-FFF2-40B4-BE49-F238E27FC236}">
                <a16:creationId xmlns:a16="http://schemas.microsoft.com/office/drawing/2014/main" id="{91A80850-7C7D-6547-992F-3DECD383EC1D}"/>
              </a:ext>
            </a:extLst>
          </p:cNvPr>
          <p:cNvSpPr/>
          <p:nvPr userDrawn="1"/>
        </p:nvSpPr>
        <p:spPr>
          <a:xfrm>
            <a:off x="2191831" y="0"/>
            <a:ext cx="10000444"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F3F5F6"/>
          </a:solidFill>
        </p:spPr>
        <p:txBody>
          <a:bodyPr wrap="square" lIns="0" tIns="0" rIns="0" bIns="0" rtlCol="0"/>
          <a:lstStyle/>
          <a:p>
            <a:endParaRPr sz="1092"/>
          </a:p>
        </p:txBody>
      </p:sp>
    </p:spTree>
    <p:extLst>
      <p:ext uri="{BB962C8B-B14F-4D97-AF65-F5344CB8AC3E}">
        <p14:creationId xmlns:p14="http://schemas.microsoft.com/office/powerpoint/2010/main" val="3486780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91A80850-7C7D-6547-992F-3DECD383EC1D}"/>
              </a:ext>
            </a:extLst>
          </p:cNvPr>
          <p:cNvSpPr/>
          <p:nvPr userDrawn="1"/>
        </p:nvSpPr>
        <p:spPr>
          <a:xfrm>
            <a:off x="2191831" y="0"/>
            <a:ext cx="10000444"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029E9E"/>
          </a:solidFill>
        </p:spPr>
        <p:txBody>
          <a:bodyPr wrap="square" lIns="0" tIns="0" rIns="0" bIns="0" rtlCol="0"/>
          <a:lstStyle/>
          <a:p>
            <a:endParaRPr sz="1092">
              <a:solidFill>
                <a:srgbClr val="000000"/>
              </a:solidFill>
            </a:endParaRPr>
          </a:p>
        </p:txBody>
      </p:sp>
      <p:pic>
        <p:nvPicPr>
          <p:cNvPr id="3" name="Picture 2">
            <a:extLst>
              <a:ext uri="{FF2B5EF4-FFF2-40B4-BE49-F238E27FC236}">
                <a16:creationId xmlns:a16="http://schemas.microsoft.com/office/drawing/2014/main" id="{FBC8F986-0EEF-A443-A897-9D6EFC840B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133552" y="2931930"/>
            <a:ext cx="6858000" cy="994141"/>
          </a:xfrm>
          <a:prstGeom prst="rect">
            <a:avLst/>
          </a:prstGeom>
        </p:spPr>
      </p:pic>
    </p:spTree>
    <p:extLst>
      <p:ext uri="{BB962C8B-B14F-4D97-AF65-F5344CB8AC3E}">
        <p14:creationId xmlns:p14="http://schemas.microsoft.com/office/powerpoint/2010/main" val="1309354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1019FE-6561-4743-82FE-8CCDF3E8B8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925905" y="2886022"/>
            <a:ext cx="6858000" cy="1085959"/>
          </a:xfrm>
          <a:prstGeom prst="rect">
            <a:avLst/>
          </a:prstGeom>
        </p:spPr>
      </p:pic>
      <p:sp>
        <p:nvSpPr>
          <p:cNvPr id="8" name="bg object 16">
            <a:extLst>
              <a:ext uri="{FF2B5EF4-FFF2-40B4-BE49-F238E27FC236}">
                <a16:creationId xmlns:a16="http://schemas.microsoft.com/office/drawing/2014/main" id="{1E45933D-1282-2449-A27B-8006CBD2AB75}"/>
              </a:ext>
            </a:extLst>
          </p:cNvPr>
          <p:cNvSpPr/>
          <p:nvPr userDrawn="1"/>
        </p:nvSpPr>
        <p:spPr>
          <a:xfrm>
            <a:off x="2191831" y="0"/>
            <a:ext cx="10000444"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chemeClr val="accent2"/>
          </a:solidFill>
        </p:spPr>
        <p:txBody>
          <a:bodyPr wrap="square" lIns="0" tIns="0" rIns="0" bIns="0" rtlCol="0"/>
          <a:lstStyle/>
          <a:p>
            <a:endParaRPr sz="1092"/>
          </a:p>
        </p:txBody>
      </p:sp>
    </p:spTree>
    <p:extLst>
      <p:ext uri="{BB962C8B-B14F-4D97-AF65-F5344CB8AC3E}">
        <p14:creationId xmlns:p14="http://schemas.microsoft.com/office/powerpoint/2010/main" val="1528826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0C4C5-061C-AD49-85F4-193F4BF0B5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503542" y="2886022"/>
            <a:ext cx="6858001" cy="1085959"/>
          </a:xfrm>
          <a:prstGeom prst="rect">
            <a:avLst/>
          </a:prstGeom>
        </p:spPr>
      </p:pic>
      <p:sp>
        <p:nvSpPr>
          <p:cNvPr id="8" name="bg object 16">
            <a:extLst>
              <a:ext uri="{FF2B5EF4-FFF2-40B4-BE49-F238E27FC236}">
                <a16:creationId xmlns:a16="http://schemas.microsoft.com/office/drawing/2014/main" id="{1E45933D-1282-2449-A27B-8006CBD2AB75}"/>
              </a:ext>
            </a:extLst>
          </p:cNvPr>
          <p:cNvSpPr/>
          <p:nvPr userDrawn="1"/>
        </p:nvSpPr>
        <p:spPr>
          <a:xfrm flipH="1">
            <a:off x="1" y="0"/>
            <a:ext cx="2191831"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chemeClr val="accent2"/>
          </a:solidFill>
        </p:spPr>
        <p:txBody>
          <a:bodyPr wrap="square" lIns="0" tIns="0" rIns="0" bIns="0" rtlCol="0"/>
          <a:lstStyle/>
          <a:p>
            <a:endParaRPr sz="1092">
              <a:solidFill>
                <a:schemeClr val="tx1"/>
              </a:solidFill>
              <a:highlight>
                <a:srgbClr val="F38501"/>
              </a:highlight>
            </a:endParaRPr>
          </a:p>
        </p:txBody>
      </p:sp>
      <p:sp>
        <p:nvSpPr>
          <p:cNvPr id="7" name="object 3">
            <a:extLst>
              <a:ext uri="{FF2B5EF4-FFF2-40B4-BE49-F238E27FC236}">
                <a16:creationId xmlns:a16="http://schemas.microsoft.com/office/drawing/2014/main" id="{E4B1D734-A546-354C-8F16-3C17C4F33B8B}"/>
              </a:ext>
            </a:extLst>
          </p:cNvPr>
          <p:cNvSpPr/>
          <p:nvPr userDrawn="1"/>
        </p:nvSpPr>
        <p:spPr>
          <a:xfrm>
            <a:off x="436524" y="13"/>
            <a:ext cx="1318785" cy="131877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7" name="Holder 6">
            <a:extLst>
              <a:ext uri="{FF2B5EF4-FFF2-40B4-BE49-F238E27FC236}">
                <a16:creationId xmlns:a16="http://schemas.microsoft.com/office/drawing/2014/main" id="{0D490831-ED1E-9D46-90ED-34FAA4AC405D}"/>
              </a:ext>
            </a:extLst>
          </p:cNvPr>
          <p:cNvSpPr txBox="1">
            <a:spLocks/>
          </p:cNvSpPr>
          <p:nvPr userDrawn="1"/>
        </p:nvSpPr>
        <p:spPr>
          <a:xfrm>
            <a:off x="286959" y="6547949"/>
            <a:ext cx="633411"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spcBef>
                <a:spcPts val="33"/>
              </a:spcBef>
            </a:pPr>
            <a:r>
              <a:rPr lang="en-GB" sz="849" spc="21">
                <a:solidFill>
                  <a:schemeClr val="bg1"/>
                </a:solidFill>
                <a:latin typeface="Arial" panose="020B0604020202020204" pitchFamily="34" charset="0"/>
                <a:cs typeface="Arial" panose="020B0604020202020204" pitchFamily="34" charset="0"/>
              </a:rPr>
              <a:t>Page</a:t>
            </a:r>
            <a:r>
              <a:rPr lang="en-GB" sz="849" spc="-67">
                <a:solidFill>
                  <a:schemeClr val="bg1"/>
                </a:solidFill>
                <a:latin typeface="Arial" panose="020B0604020202020204" pitchFamily="34" charset="0"/>
                <a:cs typeface="Arial" panose="020B0604020202020204" pitchFamily="34" charset="0"/>
              </a:rPr>
              <a:t> </a:t>
            </a:r>
            <a:fld id="{81D60167-4931-47E6-BA6A-407CBD079E47}" type="slidenum">
              <a:rPr sz="849" spc="33" smtClean="0">
                <a:solidFill>
                  <a:schemeClr val="bg1"/>
                </a:solidFill>
                <a:latin typeface="Arial" panose="020B0604020202020204" pitchFamily="34" charset="0"/>
                <a:cs typeface="Arial" panose="020B0604020202020204" pitchFamily="34" charset="0"/>
              </a:rPr>
              <a:pPr marL="7701">
                <a:spcBef>
                  <a:spcPts val="33"/>
                </a:spcBef>
              </a:pPr>
              <a:t>‹#›</a:t>
            </a:fld>
            <a:endParaRPr sz="849" spc="33">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375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E20C9-248B-6144-B8D0-F870B53DCC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457325" y="2886015"/>
            <a:ext cx="6857988" cy="1085959"/>
          </a:xfrm>
          <a:prstGeom prst="rect">
            <a:avLst/>
          </a:prstGeom>
        </p:spPr>
      </p:pic>
      <p:sp>
        <p:nvSpPr>
          <p:cNvPr id="5" name="bg object 16">
            <a:extLst>
              <a:ext uri="{FF2B5EF4-FFF2-40B4-BE49-F238E27FC236}">
                <a16:creationId xmlns:a16="http://schemas.microsoft.com/office/drawing/2014/main" id="{15C18D1B-16EA-7340-BE81-5EB836E22868}"/>
              </a:ext>
            </a:extLst>
          </p:cNvPr>
          <p:cNvSpPr/>
          <p:nvPr userDrawn="1"/>
        </p:nvSpPr>
        <p:spPr>
          <a:xfrm flipH="1">
            <a:off x="-1" y="0"/>
            <a:ext cx="2191831"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67C6C4"/>
          </a:solidFill>
        </p:spPr>
        <p:txBody>
          <a:bodyPr wrap="square" lIns="0" tIns="0" rIns="0" bIns="0" rtlCol="0"/>
          <a:lstStyle/>
          <a:p>
            <a:endParaRPr sz="1092">
              <a:solidFill>
                <a:schemeClr val="tx1"/>
              </a:solidFill>
              <a:highlight>
                <a:srgbClr val="F38501"/>
              </a:highlight>
            </a:endParaRPr>
          </a:p>
        </p:txBody>
      </p:sp>
      <p:sp>
        <p:nvSpPr>
          <p:cNvPr id="6" name="object 3">
            <a:extLst>
              <a:ext uri="{FF2B5EF4-FFF2-40B4-BE49-F238E27FC236}">
                <a16:creationId xmlns:a16="http://schemas.microsoft.com/office/drawing/2014/main" id="{852D681F-7939-D448-8B71-73B88580AAC6}"/>
              </a:ext>
            </a:extLst>
          </p:cNvPr>
          <p:cNvSpPr/>
          <p:nvPr userDrawn="1"/>
        </p:nvSpPr>
        <p:spPr>
          <a:xfrm>
            <a:off x="436524" y="13"/>
            <a:ext cx="1318785" cy="131877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258104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70591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712E67-50AD-4A4D-A088-266610AB21B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503543" y="2886022"/>
            <a:ext cx="6858000" cy="1085957"/>
          </a:xfrm>
          <a:prstGeom prst="rect">
            <a:avLst/>
          </a:prstGeom>
        </p:spPr>
      </p:pic>
      <p:sp>
        <p:nvSpPr>
          <p:cNvPr id="6" name="bg object 16">
            <a:extLst>
              <a:ext uri="{FF2B5EF4-FFF2-40B4-BE49-F238E27FC236}">
                <a16:creationId xmlns:a16="http://schemas.microsoft.com/office/drawing/2014/main" id="{2C90015A-1796-5E40-9F5A-56F461D38178}"/>
              </a:ext>
            </a:extLst>
          </p:cNvPr>
          <p:cNvSpPr/>
          <p:nvPr userDrawn="1"/>
        </p:nvSpPr>
        <p:spPr>
          <a:xfrm flipH="1">
            <a:off x="1" y="0"/>
            <a:ext cx="2191831"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FFF366"/>
          </a:solidFill>
        </p:spPr>
        <p:txBody>
          <a:bodyPr wrap="square" lIns="0" tIns="0" rIns="0" bIns="0" rtlCol="0"/>
          <a:lstStyle/>
          <a:p>
            <a:endParaRPr sz="1092">
              <a:solidFill>
                <a:schemeClr val="tx1"/>
              </a:solidFill>
              <a:highlight>
                <a:srgbClr val="F38501"/>
              </a:highlight>
            </a:endParaRPr>
          </a:p>
        </p:txBody>
      </p:sp>
      <p:sp>
        <p:nvSpPr>
          <p:cNvPr id="7" name="object 3">
            <a:extLst>
              <a:ext uri="{FF2B5EF4-FFF2-40B4-BE49-F238E27FC236}">
                <a16:creationId xmlns:a16="http://schemas.microsoft.com/office/drawing/2014/main" id="{04FED981-6940-3C4B-B1A7-10C3F55EAFE7}"/>
              </a:ext>
            </a:extLst>
          </p:cNvPr>
          <p:cNvSpPr/>
          <p:nvPr userDrawn="1"/>
        </p:nvSpPr>
        <p:spPr>
          <a:xfrm>
            <a:off x="436524" y="13"/>
            <a:ext cx="1318785" cy="131877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397834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C97DD-7749-5F47-BD3D-73517E9919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087642" y="2886022"/>
            <a:ext cx="6858001" cy="1085959"/>
          </a:xfrm>
          <a:prstGeom prst="rect">
            <a:avLst/>
          </a:prstGeom>
        </p:spPr>
      </p:pic>
      <p:sp>
        <p:nvSpPr>
          <p:cNvPr id="4" name="bg object 16">
            <a:extLst>
              <a:ext uri="{FF2B5EF4-FFF2-40B4-BE49-F238E27FC236}">
                <a16:creationId xmlns:a16="http://schemas.microsoft.com/office/drawing/2014/main" id="{970FD2BF-EBC4-0D44-BA9B-607B44128567}"/>
              </a:ext>
            </a:extLst>
          </p:cNvPr>
          <p:cNvSpPr/>
          <p:nvPr userDrawn="1"/>
        </p:nvSpPr>
        <p:spPr>
          <a:xfrm>
            <a:off x="2191831" y="0"/>
            <a:ext cx="10000444"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F3F5F6"/>
          </a:solidFill>
        </p:spPr>
        <p:txBody>
          <a:bodyPr wrap="square" lIns="0" tIns="0" rIns="0" bIns="0" rtlCol="0"/>
          <a:lstStyle/>
          <a:p>
            <a:endParaRPr sz="1092"/>
          </a:p>
        </p:txBody>
      </p:sp>
      <p:sp>
        <p:nvSpPr>
          <p:cNvPr id="22" name="Holder 6">
            <a:extLst>
              <a:ext uri="{FF2B5EF4-FFF2-40B4-BE49-F238E27FC236}">
                <a16:creationId xmlns:a16="http://schemas.microsoft.com/office/drawing/2014/main" id="{0BE7CC8D-8726-284F-80CF-E2C288CBA2F7}"/>
              </a:ext>
            </a:extLst>
          </p:cNvPr>
          <p:cNvSpPr txBox="1">
            <a:spLocks/>
          </p:cNvSpPr>
          <p:nvPr userDrawn="1"/>
        </p:nvSpPr>
        <p:spPr>
          <a:xfrm>
            <a:off x="286959" y="6547949"/>
            <a:ext cx="633411"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spcBef>
                <a:spcPts val="33"/>
              </a:spcBef>
            </a:pPr>
            <a:r>
              <a:rPr lang="en-GB" sz="849" spc="21">
                <a:latin typeface="Arial" panose="020B0604020202020204" pitchFamily="34" charset="0"/>
                <a:cs typeface="Arial" panose="020B0604020202020204" pitchFamily="34" charset="0"/>
              </a:rPr>
              <a:t>Page</a:t>
            </a:r>
            <a:r>
              <a:rPr lang="en-GB" sz="849" spc="-67">
                <a:latin typeface="Arial" panose="020B0604020202020204" pitchFamily="34" charset="0"/>
                <a:cs typeface="Arial" panose="020B0604020202020204" pitchFamily="34" charset="0"/>
              </a:rPr>
              <a:t> </a:t>
            </a:r>
            <a:fld id="{81D60167-4931-47E6-BA6A-407CBD079E47}" type="slidenum">
              <a:rPr sz="849" spc="33" smtClean="0">
                <a:latin typeface="Arial" panose="020B0604020202020204" pitchFamily="34" charset="0"/>
                <a:cs typeface="Arial" panose="020B0604020202020204" pitchFamily="34" charset="0"/>
              </a:rPr>
              <a:pPr marL="7701">
                <a:spcBef>
                  <a:spcPts val="33"/>
                </a:spcBef>
              </a:pPr>
              <a:t>‹#›</a:t>
            </a:fld>
            <a:endParaRPr sz="849" spc="3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251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561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9270264" y="762000"/>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6360" spc="-108"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372" cap="none" spc="0" baseline="0">
                <a:solidFill>
                  <a:schemeClr val="accent1">
                    <a:lumMod val="20000"/>
                    <a:lumOff val="80000"/>
                  </a:schemeClr>
                </a:solidFill>
              </a:defRPr>
            </a:lvl1pPr>
            <a:lvl2pPr marL="492860" indent="0" algn="ctr">
              <a:buNone/>
              <a:defRPr sz="2372"/>
            </a:lvl2pPr>
            <a:lvl3pPr marL="985721" indent="0" algn="ctr">
              <a:buNone/>
              <a:defRPr sz="2372"/>
            </a:lvl3pPr>
            <a:lvl4pPr marL="1478581" indent="0" algn="ctr">
              <a:buNone/>
              <a:defRPr sz="2156"/>
            </a:lvl4pPr>
            <a:lvl5pPr marL="1971442" indent="0" algn="ctr">
              <a:buNone/>
              <a:defRPr sz="2156"/>
            </a:lvl5pPr>
            <a:lvl6pPr marL="2464302" indent="0" algn="ctr">
              <a:buNone/>
              <a:defRPr sz="2156"/>
            </a:lvl6pPr>
            <a:lvl7pPr marL="2957162" indent="0" algn="ctr">
              <a:buNone/>
              <a:defRPr sz="2156"/>
            </a:lvl7pPr>
            <a:lvl8pPr marL="3450022" indent="0" algn="ctr">
              <a:buNone/>
              <a:defRPr sz="2156"/>
            </a:lvl8pPr>
            <a:lvl9pPr marL="3942883" indent="0" algn="ctr">
              <a:buNone/>
              <a:defRPr sz="2156"/>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9536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00705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6360" b="0" spc="-108" baseline="0">
                <a:solidFill>
                  <a:schemeClr val="tx2">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372" cap="none" spc="0" baseline="0">
                <a:solidFill>
                  <a:schemeClr val="tx2"/>
                </a:solidFill>
              </a:defRPr>
            </a:lvl1pPr>
            <a:lvl2pPr marL="492860" indent="0">
              <a:buNone/>
              <a:defRPr sz="1940">
                <a:solidFill>
                  <a:schemeClr val="tx1">
                    <a:tint val="75000"/>
                  </a:schemeClr>
                </a:solidFill>
              </a:defRPr>
            </a:lvl2pPr>
            <a:lvl3pPr marL="985721" indent="0">
              <a:buNone/>
              <a:defRPr sz="1725">
                <a:solidFill>
                  <a:schemeClr val="tx1">
                    <a:tint val="75000"/>
                  </a:schemeClr>
                </a:solidFill>
              </a:defRPr>
            </a:lvl3pPr>
            <a:lvl4pPr marL="1478581" indent="0">
              <a:buNone/>
              <a:defRPr sz="1509">
                <a:solidFill>
                  <a:schemeClr val="tx1">
                    <a:tint val="75000"/>
                  </a:schemeClr>
                </a:solidFill>
              </a:defRPr>
            </a:lvl4pPr>
            <a:lvl5pPr marL="1971442" indent="0">
              <a:buNone/>
              <a:defRPr sz="1509">
                <a:solidFill>
                  <a:schemeClr val="tx1">
                    <a:tint val="75000"/>
                  </a:schemeClr>
                </a:solidFill>
              </a:defRPr>
            </a:lvl5pPr>
            <a:lvl6pPr marL="2464302" indent="0">
              <a:buNone/>
              <a:defRPr sz="1509">
                <a:solidFill>
                  <a:schemeClr val="tx1">
                    <a:tint val="75000"/>
                  </a:schemeClr>
                </a:solidFill>
              </a:defRPr>
            </a:lvl6pPr>
            <a:lvl7pPr marL="2957162" indent="0">
              <a:buNone/>
              <a:defRPr sz="1509">
                <a:solidFill>
                  <a:schemeClr val="tx1">
                    <a:tint val="75000"/>
                  </a:schemeClr>
                </a:solidFill>
              </a:defRPr>
            </a:lvl7pPr>
            <a:lvl8pPr marL="3450022" indent="0">
              <a:buNone/>
              <a:defRPr sz="1509">
                <a:solidFill>
                  <a:schemeClr val="tx1">
                    <a:tint val="75000"/>
                  </a:schemeClr>
                </a:solidFill>
              </a:defRPr>
            </a:lvl8pPr>
            <a:lvl9pPr marL="3942883" indent="0">
              <a:buNone/>
              <a:defRPr sz="1509">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28425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1"/>
            <a:ext cx="3474720" cy="5120640"/>
          </a:xfrm>
        </p:spPr>
        <p:txBody>
          <a:bodyPr/>
          <a:lstStyle>
            <a:lvl1pPr>
              <a:defRPr sz="2156"/>
            </a:lvl1pPr>
            <a:lvl2pPr>
              <a:defRPr sz="1940"/>
            </a:lvl2pPr>
            <a:lvl3pPr>
              <a:defRPr sz="1725"/>
            </a:lvl3pPr>
            <a:lvl4pPr>
              <a:defRPr sz="1509"/>
            </a:lvl4pPr>
            <a:lvl5pPr>
              <a:defRPr sz="1509"/>
            </a:lvl5pPr>
            <a:lvl6pPr>
              <a:defRPr sz="1509"/>
            </a:lvl6pPr>
            <a:lvl7pPr>
              <a:defRPr sz="1509"/>
            </a:lvl7pPr>
            <a:lvl8pPr>
              <a:defRPr sz="1509"/>
            </a:lvl8pPr>
            <a:lvl9pPr>
              <a:defRPr sz="150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1"/>
            <a:ext cx="3474720" cy="5120640"/>
          </a:xfrm>
        </p:spPr>
        <p:txBody>
          <a:bodyPr/>
          <a:lstStyle>
            <a:lvl1pPr>
              <a:defRPr sz="2156"/>
            </a:lvl1pPr>
            <a:lvl2pPr>
              <a:defRPr sz="1940"/>
            </a:lvl2pPr>
            <a:lvl3pPr>
              <a:defRPr sz="1725"/>
            </a:lvl3pPr>
            <a:lvl4pPr>
              <a:defRPr sz="1509"/>
            </a:lvl4pPr>
            <a:lvl5pPr>
              <a:defRPr sz="1509"/>
            </a:lvl5pPr>
            <a:lvl6pPr>
              <a:defRPr sz="1509"/>
            </a:lvl6pPr>
            <a:lvl7pPr>
              <a:defRPr sz="1509"/>
            </a:lvl7pPr>
            <a:lvl8pPr>
              <a:defRPr sz="1509"/>
            </a:lvl8pPr>
            <a:lvl9pPr>
              <a:defRPr sz="150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17030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156" b="1">
                <a:solidFill>
                  <a:schemeClr val="tx1">
                    <a:lumMod val="65000"/>
                    <a:lumOff val="35000"/>
                  </a:schemeClr>
                </a:solidFill>
              </a:defRPr>
            </a:lvl1pPr>
            <a:lvl2pPr marL="492860" indent="0">
              <a:buNone/>
              <a:defRPr sz="2156" b="1"/>
            </a:lvl2pPr>
            <a:lvl3pPr marL="985721" indent="0">
              <a:buNone/>
              <a:defRPr sz="1940" b="1"/>
            </a:lvl3pPr>
            <a:lvl4pPr marL="1478581" indent="0">
              <a:buNone/>
              <a:defRPr sz="1725" b="1"/>
            </a:lvl4pPr>
            <a:lvl5pPr marL="1971442" indent="0">
              <a:buNone/>
              <a:defRPr sz="1725" b="1"/>
            </a:lvl5pPr>
            <a:lvl6pPr marL="2464302" indent="0">
              <a:buNone/>
              <a:defRPr sz="1725" b="1"/>
            </a:lvl6pPr>
            <a:lvl7pPr marL="2957162" indent="0">
              <a:buNone/>
              <a:defRPr sz="1725" b="1"/>
            </a:lvl7pPr>
            <a:lvl8pPr marL="3450022" indent="0">
              <a:buNone/>
              <a:defRPr sz="1725" b="1"/>
            </a:lvl8pPr>
            <a:lvl9pPr marL="3942883" indent="0">
              <a:buNone/>
              <a:defRPr sz="1725"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156"/>
            </a:lvl1pPr>
            <a:lvl2pPr>
              <a:defRPr sz="1940"/>
            </a:lvl2pPr>
            <a:lvl3pPr>
              <a:defRPr sz="1725"/>
            </a:lvl3pPr>
            <a:lvl4pPr>
              <a:defRPr sz="1509"/>
            </a:lvl4pPr>
            <a:lvl5pPr>
              <a:defRPr sz="1509"/>
            </a:lvl5pPr>
            <a:lvl6pPr>
              <a:defRPr sz="1509"/>
            </a:lvl6pPr>
            <a:lvl7pPr>
              <a:defRPr sz="1509"/>
            </a:lvl7pPr>
            <a:lvl8pPr>
              <a:defRPr sz="1509"/>
            </a:lvl8pPr>
            <a:lvl9pPr>
              <a:defRPr sz="150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7"/>
            <a:ext cx="3474720" cy="813171"/>
          </a:xfrm>
        </p:spPr>
        <p:txBody>
          <a:bodyPr anchor="b">
            <a:normAutofit/>
          </a:bodyPr>
          <a:lstStyle>
            <a:lvl1pPr marL="0" indent="0">
              <a:spcBef>
                <a:spcPts val="0"/>
              </a:spcBef>
              <a:buNone/>
              <a:defRPr sz="2156" b="1">
                <a:solidFill>
                  <a:schemeClr val="tx1">
                    <a:lumMod val="65000"/>
                    <a:lumOff val="35000"/>
                  </a:schemeClr>
                </a:solidFill>
              </a:defRPr>
            </a:lvl1pPr>
            <a:lvl2pPr marL="492860" indent="0">
              <a:buNone/>
              <a:defRPr sz="2156" b="1"/>
            </a:lvl2pPr>
            <a:lvl3pPr marL="985721" indent="0">
              <a:buNone/>
              <a:defRPr sz="1940" b="1"/>
            </a:lvl3pPr>
            <a:lvl4pPr marL="1478581" indent="0">
              <a:buNone/>
              <a:defRPr sz="1725" b="1"/>
            </a:lvl4pPr>
            <a:lvl5pPr marL="1971442" indent="0">
              <a:buNone/>
              <a:defRPr sz="1725" b="1"/>
            </a:lvl5pPr>
            <a:lvl6pPr marL="2464302" indent="0">
              <a:buNone/>
              <a:defRPr sz="1725" b="1"/>
            </a:lvl6pPr>
            <a:lvl7pPr marL="2957162" indent="0">
              <a:buNone/>
              <a:defRPr sz="1725" b="1"/>
            </a:lvl7pPr>
            <a:lvl8pPr marL="3450022" indent="0">
              <a:buNone/>
              <a:defRPr sz="1725" b="1"/>
            </a:lvl8pPr>
            <a:lvl9pPr marL="3942883" indent="0">
              <a:buNone/>
              <a:defRPr sz="1725"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156"/>
            </a:lvl1pPr>
            <a:lvl2pPr>
              <a:defRPr sz="1940"/>
            </a:lvl2pPr>
            <a:lvl3pPr>
              <a:defRPr sz="1725"/>
            </a:lvl3pPr>
            <a:lvl4pPr>
              <a:defRPr sz="1509"/>
            </a:lvl4pPr>
            <a:lvl5pPr>
              <a:defRPr sz="1509"/>
            </a:lvl5pPr>
            <a:lvl6pPr>
              <a:defRPr sz="1509"/>
            </a:lvl6pPr>
            <a:lvl7pPr>
              <a:defRPr sz="1509"/>
            </a:lvl7pPr>
            <a:lvl8pPr>
              <a:defRPr sz="1509"/>
            </a:lvl8pPr>
            <a:lvl9pPr>
              <a:defRPr sz="150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72415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5207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4592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69510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1"/>
            <a:ext cx="2834640" cy="2377440"/>
          </a:xfrm>
        </p:spPr>
        <p:txBody>
          <a:bodyPr anchor="b">
            <a:normAutofit/>
          </a:bodyPr>
          <a:lstStyle>
            <a:lvl1pPr>
              <a:defRPr sz="3450" b="0" baseline="0"/>
            </a:lvl1pPr>
          </a:lstStyle>
          <a:p>
            <a:r>
              <a:rPr lang="en-US" dirty="0"/>
              <a:t>Click to edit Master title style</a:t>
            </a:r>
          </a:p>
        </p:txBody>
      </p:sp>
      <p:sp>
        <p:nvSpPr>
          <p:cNvPr id="3" name="Content Placeholder 2"/>
          <p:cNvSpPr>
            <a:spLocks noGrp="1"/>
          </p:cNvSpPr>
          <p:nvPr>
            <p:ph idx="1"/>
          </p:nvPr>
        </p:nvSpPr>
        <p:spPr>
          <a:xfrm>
            <a:off x="3867912" y="868681"/>
            <a:ext cx="7315200" cy="5120640"/>
          </a:xfrm>
        </p:spPr>
        <p:txBody>
          <a:bodyPr/>
          <a:lstStyle>
            <a:lvl1pPr>
              <a:defRPr sz="2156"/>
            </a:lvl1pPr>
            <a:lvl2pPr>
              <a:defRPr sz="1940"/>
            </a:lvl2pPr>
            <a:lvl3pPr>
              <a:defRPr sz="1725"/>
            </a:lvl3pPr>
            <a:lvl4pPr>
              <a:defRPr sz="1509"/>
            </a:lvl4pPr>
            <a:lvl5pPr>
              <a:defRPr sz="1509"/>
            </a:lvl5pPr>
            <a:lvl6pPr>
              <a:defRPr sz="1509"/>
            </a:lvl6pPr>
            <a:lvl7pPr>
              <a:defRPr sz="1509"/>
            </a:lvl7pPr>
            <a:lvl8pPr>
              <a:defRPr sz="1509"/>
            </a:lvl8pPr>
            <a:lvl9pPr>
              <a:defRPr sz="150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509">
                <a:solidFill>
                  <a:srgbClr val="FFFFFF"/>
                </a:solidFill>
              </a:defRPr>
            </a:lvl1pPr>
            <a:lvl2pPr marL="492860" indent="0">
              <a:buNone/>
              <a:defRPr sz="1293"/>
            </a:lvl2pPr>
            <a:lvl3pPr marL="985721" indent="0">
              <a:buNone/>
              <a:defRPr sz="1078"/>
            </a:lvl3pPr>
            <a:lvl4pPr marL="1478581" indent="0">
              <a:buNone/>
              <a:defRPr sz="970"/>
            </a:lvl4pPr>
            <a:lvl5pPr marL="1971442" indent="0">
              <a:buNone/>
              <a:defRPr sz="970"/>
            </a:lvl5pPr>
            <a:lvl6pPr marL="2464302" indent="0">
              <a:buNone/>
              <a:defRPr sz="970"/>
            </a:lvl6pPr>
            <a:lvl7pPr marL="2957162" indent="0">
              <a:buNone/>
              <a:defRPr sz="970"/>
            </a:lvl7pPr>
            <a:lvl8pPr marL="3450022" indent="0">
              <a:buNone/>
              <a:defRPr sz="970"/>
            </a:lvl8pPr>
            <a:lvl9pPr marL="3942883" indent="0">
              <a:buNone/>
              <a:defRPr sz="97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88232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1"/>
            <a:ext cx="2834640" cy="2377440"/>
          </a:xfrm>
        </p:spPr>
        <p:txBody>
          <a:bodyPr anchor="b">
            <a:normAutofit/>
          </a:bodyPr>
          <a:lstStyle>
            <a:lvl1pPr>
              <a:defRPr sz="3450" b="0"/>
            </a:lvl1pPr>
          </a:lstStyle>
          <a:p>
            <a:r>
              <a:rPr lang="en-US" dirty="0"/>
              <a:t>Click to edit Master title style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509">
                <a:solidFill>
                  <a:srgbClr val="FFFFFF"/>
                </a:solidFill>
              </a:defRPr>
            </a:lvl1pPr>
            <a:lvl2pPr marL="492860" indent="0">
              <a:buNone/>
              <a:defRPr sz="1293"/>
            </a:lvl2pPr>
            <a:lvl3pPr marL="985721" indent="0">
              <a:buNone/>
              <a:defRPr sz="1078"/>
            </a:lvl3pPr>
            <a:lvl4pPr marL="1478581" indent="0">
              <a:buNone/>
              <a:defRPr sz="970"/>
            </a:lvl4pPr>
            <a:lvl5pPr marL="1971442" indent="0">
              <a:buNone/>
              <a:defRPr sz="970"/>
            </a:lvl5pPr>
            <a:lvl6pPr marL="2464302" indent="0">
              <a:buNone/>
              <a:defRPr sz="970"/>
            </a:lvl6pPr>
            <a:lvl7pPr marL="2957162" indent="0">
              <a:buNone/>
              <a:defRPr sz="970"/>
            </a:lvl7pPr>
            <a:lvl8pPr marL="3450022" indent="0">
              <a:buNone/>
              <a:defRPr sz="970"/>
            </a:lvl8pPr>
            <a:lvl9pPr marL="3942883" indent="0">
              <a:buNone/>
              <a:defRPr sz="97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9" name="Footer Placeholder 8"/>
          <p:cNvSpPr>
            <a:spLocks noGrp="1"/>
          </p:cNvSpPr>
          <p:nvPr>
            <p:ph type="ftr" sz="quarter" idx="11"/>
          </p:nvPr>
        </p:nvSpPr>
        <p:spPr>
          <a:xfrm>
            <a:off x="3499102" y="6356351"/>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79309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0D142F-CA19-614D-93F5-8C3FB65B55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133856" y="2886022"/>
            <a:ext cx="6858001" cy="1085958"/>
          </a:xfrm>
          <a:prstGeom prst="rect">
            <a:avLst/>
          </a:prstGeom>
        </p:spPr>
      </p:pic>
      <p:sp>
        <p:nvSpPr>
          <p:cNvPr id="8" name="bg object 16">
            <a:extLst>
              <a:ext uri="{FF2B5EF4-FFF2-40B4-BE49-F238E27FC236}">
                <a16:creationId xmlns:a16="http://schemas.microsoft.com/office/drawing/2014/main" id="{1E45933D-1282-2449-A27B-8006CBD2AB75}"/>
              </a:ext>
            </a:extLst>
          </p:cNvPr>
          <p:cNvSpPr/>
          <p:nvPr userDrawn="1"/>
        </p:nvSpPr>
        <p:spPr>
          <a:xfrm>
            <a:off x="2191831" y="1"/>
            <a:ext cx="10000444"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F8B665"/>
          </a:solidFill>
        </p:spPr>
        <p:txBody>
          <a:bodyPr wrap="square" lIns="0" tIns="0" rIns="0" bIns="0" rtlCol="0"/>
          <a:lstStyle/>
          <a:p>
            <a:endParaRPr sz="1092"/>
          </a:p>
        </p:txBody>
      </p:sp>
      <p:sp>
        <p:nvSpPr>
          <p:cNvPr id="12" name="Holder 6">
            <a:extLst>
              <a:ext uri="{FF2B5EF4-FFF2-40B4-BE49-F238E27FC236}">
                <a16:creationId xmlns:a16="http://schemas.microsoft.com/office/drawing/2014/main" id="{2B3EA608-4FE6-574D-8A83-533D7F0A6E0D}"/>
              </a:ext>
            </a:extLst>
          </p:cNvPr>
          <p:cNvSpPr txBox="1">
            <a:spLocks/>
          </p:cNvSpPr>
          <p:nvPr userDrawn="1"/>
        </p:nvSpPr>
        <p:spPr>
          <a:xfrm>
            <a:off x="286959" y="6547948"/>
            <a:ext cx="633410"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spcBef>
                <a:spcPts val="33"/>
              </a:spcBef>
            </a:pPr>
            <a:r>
              <a:rPr lang="en-GB" sz="849" spc="21" dirty="0">
                <a:latin typeface="Arial" panose="020B0604020202020204" pitchFamily="34" charset="0"/>
                <a:cs typeface="Arial" panose="020B0604020202020204" pitchFamily="34" charset="0"/>
              </a:rPr>
              <a:t>Page</a:t>
            </a:r>
            <a:r>
              <a:rPr lang="en-GB" sz="849" spc="-67" dirty="0">
                <a:latin typeface="Arial" panose="020B0604020202020204" pitchFamily="34" charset="0"/>
                <a:cs typeface="Arial" panose="020B0604020202020204" pitchFamily="34" charset="0"/>
              </a:rPr>
              <a:t> </a:t>
            </a:r>
            <a:fld id="{81D60167-4931-47E6-BA6A-407CBD079E47}" type="slidenum">
              <a:rPr sz="849" spc="33" smtClean="0">
                <a:latin typeface="Arial" panose="020B0604020202020204" pitchFamily="34" charset="0"/>
                <a:cs typeface="Arial" panose="020B0604020202020204" pitchFamily="34" charset="0"/>
              </a:rPr>
              <a:pPr marL="7701">
                <a:spcBef>
                  <a:spcPts val="33"/>
                </a:spcBef>
              </a:pPr>
              <a:t>‹#›</a:t>
            </a:fld>
            <a:endParaRPr sz="849" spc="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549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bg1">
            <a:alpha val="4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32B966-AF91-EE4A-99B7-2652F3609F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1503543" y="2886021"/>
            <a:ext cx="6858000" cy="1085958"/>
          </a:xfrm>
          <a:prstGeom prst="rect">
            <a:avLst/>
          </a:prstGeom>
        </p:spPr>
      </p:pic>
      <p:sp>
        <p:nvSpPr>
          <p:cNvPr id="8" name="bg object 16">
            <a:extLst>
              <a:ext uri="{FF2B5EF4-FFF2-40B4-BE49-F238E27FC236}">
                <a16:creationId xmlns:a16="http://schemas.microsoft.com/office/drawing/2014/main" id="{1E45933D-1282-2449-A27B-8006CBD2AB75}"/>
              </a:ext>
            </a:extLst>
          </p:cNvPr>
          <p:cNvSpPr/>
          <p:nvPr userDrawn="1"/>
        </p:nvSpPr>
        <p:spPr>
          <a:xfrm flipH="1">
            <a:off x="1" y="1"/>
            <a:ext cx="2191830" cy="6858000"/>
          </a:xfrm>
          <a:custGeom>
            <a:avLst/>
            <a:gdLst/>
            <a:ahLst/>
            <a:cxnLst/>
            <a:rect l="l" t="t" r="r" b="b"/>
            <a:pathLst>
              <a:path w="16490315" h="11309350">
                <a:moveTo>
                  <a:pt x="0" y="0"/>
                </a:moveTo>
                <a:lnTo>
                  <a:pt x="0" y="11309085"/>
                </a:lnTo>
                <a:lnTo>
                  <a:pt x="16489860" y="11309085"/>
                </a:lnTo>
                <a:lnTo>
                  <a:pt x="16489860" y="0"/>
                </a:lnTo>
                <a:lnTo>
                  <a:pt x="0" y="0"/>
                </a:lnTo>
                <a:close/>
              </a:path>
            </a:pathLst>
          </a:custGeom>
          <a:solidFill>
            <a:srgbClr val="F8B665"/>
          </a:solidFill>
        </p:spPr>
        <p:txBody>
          <a:bodyPr wrap="square" lIns="0" tIns="0" rIns="0" bIns="0" rtlCol="0"/>
          <a:lstStyle/>
          <a:p>
            <a:endParaRPr sz="1092" dirty="0">
              <a:solidFill>
                <a:schemeClr val="tx1"/>
              </a:solidFill>
              <a:highlight>
                <a:srgbClr val="F38501"/>
              </a:highlight>
            </a:endParaRPr>
          </a:p>
        </p:txBody>
      </p:sp>
      <p:sp>
        <p:nvSpPr>
          <p:cNvPr id="7" name="object 3">
            <a:extLst>
              <a:ext uri="{FF2B5EF4-FFF2-40B4-BE49-F238E27FC236}">
                <a16:creationId xmlns:a16="http://schemas.microsoft.com/office/drawing/2014/main" id="{E4B1D734-A546-354C-8F16-3C17C4F33B8B}"/>
              </a:ext>
            </a:extLst>
          </p:cNvPr>
          <p:cNvSpPr/>
          <p:nvPr userDrawn="1"/>
        </p:nvSpPr>
        <p:spPr>
          <a:xfrm>
            <a:off x="436522" y="13"/>
            <a:ext cx="1318785" cy="131877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17" name="Holder 6">
            <a:extLst>
              <a:ext uri="{FF2B5EF4-FFF2-40B4-BE49-F238E27FC236}">
                <a16:creationId xmlns:a16="http://schemas.microsoft.com/office/drawing/2014/main" id="{0D490831-ED1E-9D46-90ED-34FAA4AC405D}"/>
              </a:ext>
            </a:extLst>
          </p:cNvPr>
          <p:cNvSpPr txBox="1">
            <a:spLocks/>
          </p:cNvSpPr>
          <p:nvPr userDrawn="1"/>
        </p:nvSpPr>
        <p:spPr>
          <a:xfrm>
            <a:off x="286959" y="6547948"/>
            <a:ext cx="633410"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a:spcBef>
                <a:spcPts val="33"/>
              </a:spcBef>
            </a:pPr>
            <a:r>
              <a:rPr lang="en-GB" sz="849" spc="21" dirty="0">
                <a:solidFill>
                  <a:schemeClr val="bg1"/>
                </a:solidFill>
                <a:latin typeface="Arial" panose="020B0604020202020204" pitchFamily="34" charset="0"/>
                <a:cs typeface="Arial" panose="020B0604020202020204" pitchFamily="34" charset="0"/>
              </a:rPr>
              <a:t>Page</a:t>
            </a:r>
            <a:r>
              <a:rPr lang="en-GB" sz="849" spc="-67" dirty="0">
                <a:solidFill>
                  <a:schemeClr val="bg1"/>
                </a:solidFill>
                <a:latin typeface="Arial" panose="020B0604020202020204" pitchFamily="34" charset="0"/>
                <a:cs typeface="Arial" panose="020B0604020202020204" pitchFamily="34" charset="0"/>
              </a:rPr>
              <a:t> </a:t>
            </a:r>
            <a:fld id="{81D60167-4931-47E6-BA6A-407CBD079E47}" type="slidenum">
              <a:rPr sz="849" spc="33" smtClean="0">
                <a:solidFill>
                  <a:schemeClr val="bg1"/>
                </a:solidFill>
                <a:latin typeface="Arial" panose="020B0604020202020204" pitchFamily="34" charset="0"/>
                <a:cs typeface="Arial" panose="020B0604020202020204" pitchFamily="34" charset="0"/>
              </a:rPr>
              <a:pPr marL="7701">
                <a:spcBef>
                  <a:spcPts val="33"/>
                </a:spcBef>
              </a:pPr>
              <a:t>‹#›</a:t>
            </a:fld>
            <a:endParaRPr sz="849" spc="33"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365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FFDB-F94E-6D70-3E7D-9465318667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BDEBCD-2BFE-3DE9-01C4-A68C9D486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B3FB80E-9C9C-B813-59DB-FE164FE0571F}"/>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5" name="Footer Placeholder 4">
            <a:extLst>
              <a:ext uri="{FF2B5EF4-FFF2-40B4-BE49-F238E27FC236}">
                <a16:creationId xmlns:a16="http://schemas.microsoft.com/office/drawing/2014/main" id="{0C6FBC28-6749-557F-C101-78BB86731B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39AB75-33E3-148E-2E32-86ABE28E4871}"/>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34795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4798-38E8-B85F-B43C-00BBF95D0D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74E584-88F8-29B3-0636-1046909B89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A9D444-9B64-97B1-12B9-2E7161118220}"/>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5" name="Footer Placeholder 4">
            <a:extLst>
              <a:ext uri="{FF2B5EF4-FFF2-40B4-BE49-F238E27FC236}">
                <a16:creationId xmlns:a16="http://schemas.microsoft.com/office/drawing/2014/main" id="{A5B309A5-01EF-C1F2-BFF2-913CF45B07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1B902-5B56-86C2-670E-CED17F3ED430}"/>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3167688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1A785-8B14-AB05-E6F6-58E67D3D0F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A64E5C-ECC9-63CE-6DD4-2BFF954685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C06E5-5A20-ABE7-CA04-CBCFE9222B01}"/>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5" name="Footer Placeholder 4">
            <a:extLst>
              <a:ext uri="{FF2B5EF4-FFF2-40B4-BE49-F238E27FC236}">
                <a16:creationId xmlns:a16="http://schemas.microsoft.com/office/drawing/2014/main" id="{C3FC884F-66CC-6BD2-70E0-0DBADB7399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E97576-E1C7-D71E-D563-43A5534042C5}"/>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1734656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90D3-C63E-90B1-E064-1F539E1B51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3A5363-B6B9-5C14-A78F-4CE2BEFB9E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658529-7B58-4601-7DA6-9A20278E58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B8AC6A-1E97-7D14-1315-10B4FC5D41D5}"/>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6" name="Footer Placeholder 5">
            <a:extLst>
              <a:ext uri="{FF2B5EF4-FFF2-40B4-BE49-F238E27FC236}">
                <a16:creationId xmlns:a16="http://schemas.microsoft.com/office/drawing/2014/main" id="{A1B18B9E-0844-1946-F69E-D125D0E6F8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C4AFDE-694C-5826-33F0-4FC0BC58EBF2}"/>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56279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ECC4-5C02-E9BC-CCC7-1A33C3055C3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FC3A3F-CBFD-017E-C322-792DC8470D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C831A2-5A31-B061-4EE4-291D4A0099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E8D6BE-2EDA-8766-40FD-31B5F3DB26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D27E96-55CC-B5A6-4695-DBAF00A09C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42BB3B-4446-BF8D-1B0C-B7E278DA97D1}"/>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8" name="Footer Placeholder 7">
            <a:extLst>
              <a:ext uri="{FF2B5EF4-FFF2-40B4-BE49-F238E27FC236}">
                <a16:creationId xmlns:a16="http://schemas.microsoft.com/office/drawing/2014/main" id="{51DF4E83-BB84-A6D7-0DAE-8F862C8AA8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1EB95C-57F2-1BD0-6A4F-02EE745DFDF1}"/>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3710197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9D79-14DE-36B9-E6E7-435F76E5DA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A4ED5E-4B0B-FABB-E76A-D23F1234BF34}"/>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4" name="Footer Placeholder 3">
            <a:extLst>
              <a:ext uri="{FF2B5EF4-FFF2-40B4-BE49-F238E27FC236}">
                <a16:creationId xmlns:a16="http://schemas.microsoft.com/office/drawing/2014/main" id="{B017F492-A7C0-EFE5-8D26-ADDF428F20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21C093-821E-1C98-07E0-E45ED32C03CA}"/>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1970536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1581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72E59-3000-6D55-9728-C6309DBF900A}"/>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3" name="Footer Placeholder 2">
            <a:extLst>
              <a:ext uri="{FF2B5EF4-FFF2-40B4-BE49-F238E27FC236}">
                <a16:creationId xmlns:a16="http://schemas.microsoft.com/office/drawing/2014/main" id="{BDF65F64-9AAE-581E-C048-CB426086F2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27D4AD-885F-E7EB-26BB-8E716EA77FE5}"/>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2579802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A072B-0076-2C06-46D5-CA1F9CAAD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2BDCEF-475B-26C5-9CFE-7788EAB9A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BA9E6B-D5E3-7CD7-9FDD-808402B16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82FB9-01E9-9487-07D8-4A12004EE1A3}"/>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6" name="Footer Placeholder 5">
            <a:extLst>
              <a:ext uri="{FF2B5EF4-FFF2-40B4-BE49-F238E27FC236}">
                <a16:creationId xmlns:a16="http://schemas.microsoft.com/office/drawing/2014/main" id="{62C63C96-2851-F6C3-B3A7-AA4F976FD5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9135F4-7EDE-CA00-8959-EB3BC013ADFC}"/>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3252920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86B0-6320-739B-97D1-120CE80CB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AB66AF-4F68-B098-D7EC-AACD7E2440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DFE168-ADDF-FB25-5116-557782E83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8CA87-9381-051F-F07B-65CA766C34FA}"/>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6" name="Footer Placeholder 5">
            <a:extLst>
              <a:ext uri="{FF2B5EF4-FFF2-40B4-BE49-F238E27FC236}">
                <a16:creationId xmlns:a16="http://schemas.microsoft.com/office/drawing/2014/main" id="{465F47EF-7145-05C1-AAC3-CEC7D9EF1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71CE46-DF53-979F-B63E-7D423FDEFCBB}"/>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1541379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CB5D-683C-405A-9FD4-9B29CDB94C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E80B35-5E1D-6B4C-6128-E8D52A11E4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584948-FA68-1DB0-340D-05F2F32F7234}"/>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5" name="Footer Placeholder 4">
            <a:extLst>
              <a:ext uri="{FF2B5EF4-FFF2-40B4-BE49-F238E27FC236}">
                <a16:creationId xmlns:a16="http://schemas.microsoft.com/office/drawing/2014/main" id="{C7BBD4D3-2882-3A68-688F-16B4FA1048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7C3841-F76C-4186-5E61-19B0961F17E6}"/>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2277198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D035AA-ACFE-8046-2A90-81D7087C73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025DF3-E187-EB06-C7B7-E04AE5B579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AD4FA3-FE9B-D934-2E3C-54E4EADF9792}"/>
              </a:ext>
            </a:extLst>
          </p:cNvPr>
          <p:cNvSpPr>
            <a:spLocks noGrp="1"/>
          </p:cNvSpPr>
          <p:nvPr>
            <p:ph type="dt" sz="half" idx="10"/>
          </p:nvPr>
        </p:nvSpPr>
        <p:spPr/>
        <p:txBody>
          <a:bodyPr/>
          <a:lstStyle/>
          <a:p>
            <a:fld id="{5FC73AC0-C5BD-4F23-A65A-27954665BCFB}" type="datetimeFigureOut">
              <a:rPr lang="en-GB" smtClean="0"/>
              <a:t>12/10/2023</a:t>
            </a:fld>
            <a:endParaRPr lang="en-GB"/>
          </a:p>
        </p:txBody>
      </p:sp>
      <p:sp>
        <p:nvSpPr>
          <p:cNvPr id="5" name="Footer Placeholder 4">
            <a:extLst>
              <a:ext uri="{FF2B5EF4-FFF2-40B4-BE49-F238E27FC236}">
                <a16:creationId xmlns:a16="http://schemas.microsoft.com/office/drawing/2014/main" id="{54781B0B-801B-CCE2-25D3-DB9827E3D9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8931D-06FD-9F7A-2C64-C51080C65463}"/>
              </a:ext>
            </a:extLst>
          </p:cNvPr>
          <p:cNvSpPr>
            <a:spLocks noGrp="1"/>
          </p:cNvSpPr>
          <p:nvPr>
            <p:ph type="sldNum" sz="quarter" idx="12"/>
          </p:nvPr>
        </p:nvSpPr>
        <p:spPr/>
        <p:txBody>
          <a:bodyPr/>
          <a:lstStyle/>
          <a:p>
            <a:fld id="{2EF6C669-C847-4A60-9117-705F93F0DDFC}" type="slidenum">
              <a:rPr lang="en-GB" smtClean="0"/>
              <a:t>‹#›</a:t>
            </a:fld>
            <a:endParaRPr lang="en-GB"/>
          </a:p>
        </p:txBody>
      </p:sp>
    </p:spTree>
    <p:extLst>
      <p:ext uri="{BB962C8B-B14F-4D97-AF65-F5344CB8AC3E}">
        <p14:creationId xmlns:p14="http://schemas.microsoft.com/office/powerpoint/2010/main" val="16826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8B9CB29-7046-4F17-82DE-495B0F369200}"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3857305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B9CB29-7046-4F17-82DE-495B0F369200}"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3817084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B9CB29-7046-4F17-82DE-495B0F369200}"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693266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8B9CB29-7046-4F17-82DE-495B0F369200}" type="datetimeFigureOut">
              <a:rPr lang="en-GB" smtClean="0"/>
              <a:t>12/10/2023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1430682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8B9CB29-7046-4F17-82DE-495B0F369200}" type="datetimeFigureOut">
              <a:rPr lang="en-GB" smtClean="0"/>
              <a:t>12/10/2023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220055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03751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8B9CB29-7046-4F17-82DE-495B0F369200}" type="datetimeFigureOut">
              <a:rPr lang="en-GB" smtClean="0"/>
              <a:t>12/10/2023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962773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B9CB29-7046-4F17-82DE-495B0F369200}" type="datetimeFigureOut">
              <a:rPr lang="en-GB" smtClean="0"/>
              <a:t>12/10/2023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28110925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B9CB29-7046-4F17-82DE-495B0F369200}" type="datetimeFigureOut">
              <a:rPr lang="en-GB" smtClean="0"/>
              <a:t>12/10/2023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2325943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B9CB29-7046-4F17-82DE-495B0F369200}" type="datetimeFigureOut">
              <a:rPr lang="en-GB" smtClean="0"/>
              <a:t>12/10/2023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9876986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B9CB29-7046-4F17-82DE-495B0F369200}"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2603500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B9CB29-7046-4F17-82DE-495B0F369200}"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7BF8CD-5981-452D-8760-FACE03FE8D84}" type="slidenum">
              <a:rPr lang="en-GB" smtClean="0"/>
              <a:t>‹#›</a:t>
            </a:fld>
            <a:endParaRPr lang="en-GB"/>
          </a:p>
        </p:txBody>
      </p:sp>
    </p:spTree>
    <p:extLst>
      <p:ext uri="{BB962C8B-B14F-4D97-AF65-F5344CB8AC3E}">
        <p14:creationId xmlns:p14="http://schemas.microsoft.com/office/powerpoint/2010/main" val="196079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444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2191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9264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object 3">
            <a:extLst>
              <a:ext uri="{FF2B5EF4-FFF2-40B4-BE49-F238E27FC236}">
                <a16:creationId xmlns:a16="http://schemas.microsoft.com/office/drawing/2014/main" id="{0F4D77AB-3CF0-4254-9899-4178F5B2265F}"/>
              </a:ext>
            </a:extLst>
          </p:cNvPr>
          <p:cNvSpPr/>
          <p:nvPr userDrawn="1"/>
        </p:nvSpPr>
        <p:spPr>
          <a:xfrm>
            <a:off x="436524" y="13"/>
            <a:ext cx="1318785" cy="1318779"/>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4771319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object 3">
            <a:extLst>
              <a:ext uri="{FF2B5EF4-FFF2-40B4-BE49-F238E27FC236}">
                <a16:creationId xmlns:a16="http://schemas.microsoft.com/office/drawing/2014/main" id="{0F4D77AB-3CF0-4254-9899-4178F5B2265F}"/>
              </a:ext>
            </a:extLst>
          </p:cNvPr>
          <p:cNvSpPr/>
          <p:nvPr userDrawn="1"/>
        </p:nvSpPr>
        <p:spPr>
          <a:xfrm>
            <a:off x="436524" y="13"/>
            <a:ext cx="1318785" cy="1318779"/>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33893244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EB5F4E64-CB8A-1D48-9731-1EE748AF0978}"/>
              </a:ext>
            </a:extLst>
          </p:cNvPr>
          <p:cNvSpPr/>
          <p:nvPr userDrawn="1"/>
        </p:nvSpPr>
        <p:spPr>
          <a:xfrm>
            <a:off x="436524" y="13"/>
            <a:ext cx="1318785" cy="1318779"/>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23103229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sldNum="0" hdr="0" ftr="0"/>
  <p:txStyles>
    <p:titleStyle>
      <a:lvl1pPr algn="l" defTabSz="554478" rtl="0" eaLnBrk="1" latinLnBrk="0" hangingPunct="1">
        <a:lnSpc>
          <a:spcPct val="90000"/>
        </a:lnSpc>
        <a:spcBef>
          <a:spcPct val="0"/>
        </a:spcBef>
        <a:buNone/>
        <a:defRPr sz="3275" kern="1200">
          <a:solidFill>
            <a:schemeClr val="tx1"/>
          </a:solidFill>
          <a:latin typeface="+mj-lt"/>
          <a:ea typeface="+mj-ea"/>
          <a:cs typeface="+mj-cs"/>
        </a:defRPr>
      </a:lvl1pPr>
    </p:titleStyle>
    <p:bodyStyle>
      <a:lvl1pPr marL="138619" indent="-138619" algn="l" defTabSz="554478" rtl="0" eaLnBrk="1" latinLnBrk="0" hangingPunct="1">
        <a:lnSpc>
          <a:spcPct val="90000"/>
        </a:lnSpc>
        <a:spcBef>
          <a:spcPts val="607"/>
        </a:spcBef>
        <a:buFont typeface="Arial" panose="020B0604020202020204" pitchFamily="34" charset="0"/>
        <a:buChar char="•"/>
        <a:defRPr sz="1697" kern="1200">
          <a:solidFill>
            <a:schemeClr val="tx1"/>
          </a:solidFill>
          <a:latin typeface="+mn-lt"/>
          <a:ea typeface="+mn-ea"/>
          <a:cs typeface="+mn-cs"/>
        </a:defRPr>
      </a:lvl1pPr>
      <a:lvl2pPr marL="415859" indent="-138619" algn="l" defTabSz="554478" rtl="0" eaLnBrk="1" latinLnBrk="0" hangingPunct="1">
        <a:lnSpc>
          <a:spcPct val="90000"/>
        </a:lnSpc>
        <a:spcBef>
          <a:spcPts val="303"/>
        </a:spcBef>
        <a:buFont typeface="Arial" panose="020B0604020202020204" pitchFamily="34" charset="0"/>
        <a:buChar char="•"/>
        <a:defRPr sz="1456" kern="1200">
          <a:solidFill>
            <a:schemeClr val="tx1"/>
          </a:solidFill>
          <a:latin typeface="+mn-lt"/>
          <a:ea typeface="+mn-ea"/>
          <a:cs typeface="+mn-cs"/>
        </a:defRPr>
      </a:lvl2pPr>
      <a:lvl3pPr marL="693097" indent="-138619" algn="l" defTabSz="554478"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3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577"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1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55"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9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33" indent="-138619" algn="l" defTabSz="554478"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78" rtl="0" eaLnBrk="1" latinLnBrk="0" hangingPunct="1">
        <a:defRPr sz="1092" kern="1200">
          <a:solidFill>
            <a:schemeClr val="tx1"/>
          </a:solidFill>
          <a:latin typeface="+mn-lt"/>
          <a:ea typeface="+mn-ea"/>
          <a:cs typeface="+mn-cs"/>
        </a:defRPr>
      </a:lvl1pPr>
      <a:lvl2pPr marL="277240" algn="l" defTabSz="554478" rtl="0" eaLnBrk="1" latinLnBrk="0" hangingPunct="1">
        <a:defRPr sz="1092" kern="1200">
          <a:solidFill>
            <a:schemeClr val="tx1"/>
          </a:solidFill>
          <a:latin typeface="+mn-lt"/>
          <a:ea typeface="+mn-ea"/>
          <a:cs typeface="+mn-cs"/>
        </a:defRPr>
      </a:lvl2pPr>
      <a:lvl3pPr marL="554478" algn="l" defTabSz="554478" rtl="0" eaLnBrk="1" latinLnBrk="0" hangingPunct="1">
        <a:defRPr sz="1092" kern="1200">
          <a:solidFill>
            <a:schemeClr val="tx1"/>
          </a:solidFill>
          <a:latin typeface="+mn-lt"/>
          <a:ea typeface="+mn-ea"/>
          <a:cs typeface="+mn-cs"/>
        </a:defRPr>
      </a:lvl3pPr>
      <a:lvl4pPr marL="831718" algn="l" defTabSz="554478" rtl="0" eaLnBrk="1" latinLnBrk="0" hangingPunct="1">
        <a:defRPr sz="1092" kern="1200">
          <a:solidFill>
            <a:schemeClr val="tx1"/>
          </a:solidFill>
          <a:latin typeface="+mn-lt"/>
          <a:ea typeface="+mn-ea"/>
          <a:cs typeface="+mn-cs"/>
        </a:defRPr>
      </a:lvl4pPr>
      <a:lvl5pPr marL="1108956" algn="l" defTabSz="554478" rtl="0" eaLnBrk="1" latinLnBrk="0" hangingPunct="1">
        <a:defRPr sz="1092" kern="1200">
          <a:solidFill>
            <a:schemeClr val="tx1"/>
          </a:solidFill>
          <a:latin typeface="+mn-lt"/>
          <a:ea typeface="+mn-ea"/>
          <a:cs typeface="+mn-cs"/>
        </a:defRPr>
      </a:lvl5pPr>
      <a:lvl6pPr marL="1386196" algn="l" defTabSz="554478" rtl="0" eaLnBrk="1" latinLnBrk="0" hangingPunct="1">
        <a:defRPr sz="1092" kern="1200">
          <a:solidFill>
            <a:schemeClr val="tx1"/>
          </a:solidFill>
          <a:latin typeface="+mn-lt"/>
          <a:ea typeface="+mn-ea"/>
          <a:cs typeface="+mn-cs"/>
        </a:defRPr>
      </a:lvl6pPr>
      <a:lvl7pPr marL="1663434" algn="l" defTabSz="554478" rtl="0" eaLnBrk="1" latinLnBrk="0" hangingPunct="1">
        <a:defRPr sz="1092" kern="1200">
          <a:solidFill>
            <a:schemeClr val="tx1"/>
          </a:solidFill>
          <a:latin typeface="+mn-lt"/>
          <a:ea typeface="+mn-ea"/>
          <a:cs typeface="+mn-cs"/>
        </a:defRPr>
      </a:lvl7pPr>
      <a:lvl8pPr marL="1940674" algn="l" defTabSz="554478" rtl="0" eaLnBrk="1" latinLnBrk="0" hangingPunct="1">
        <a:defRPr sz="1092" kern="1200">
          <a:solidFill>
            <a:schemeClr val="tx1"/>
          </a:solidFill>
          <a:latin typeface="+mn-lt"/>
          <a:ea typeface="+mn-ea"/>
          <a:cs typeface="+mn-cs"/>
        </a:defRPr>
      </a:lvl8pPr>
      <a:lvl9pPr marL="2217913" algn="l" defTabSz="554478" rtl="0" eaLnBrk="1" latinLnBrk="0" hangingPunct="1">
        <a:defRPr sz="109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6" y="6356351"/>
            <a:ext cx="2743200" cy="365125"/>
          </a:xfrm>
          <a:prstGeom prst="rect">
            <a:avLst/>
          </a:prstGeom>
        </p:spPr>
        <p:txBody>
          <a:bodyPr vert="horz" lIns="91440" tIns="45720" rIns="91440" bIns="45720" rtlCol="0" anchor="ctr"/>
          <a:lstStyle>
            <a:lvl1pPr algn="l">
              <a:defRPr sz="1186">
                <a:solidFill>
                  <a:schemeClr val="tx1">
                    <a:lumMod val="50000"/>
                    <a:lumOff val="50000"/>
                  </a:schemeClr>
                </a:solidFill>
              </a:defRPr>
            </a:lvl1pPr>
          </a:lstStyle>
          <a:p>
            <a:fld id="{5586B75A-687E-405C-8A0B-8D00578BA2C3}" type="datetimeFigureOut">
              <a:rPr lang="en-US" dirty="0"/>
              <a:pPr/>
              <a:t>10/12/2023</a:t>
            </a:fld>
            <a:endParaRPr lang="en-US" dirty="0"/>
          </a:p>
        </p:txBody>
      </p:sp>
      <p:sp>
        <p:nvSpPr>
          <p:cNvPr id="5" name="Footer Placeholder 4"/>
          <p:cNvSpPr>
            <a:spLocks noGrp="1"/>
          </p:cNvSpPr>
          <p:nvPr>
            <p:ph type="ftr" sz="quarter" idx="3"/>
          </p:nvPr>
        </p:nvSpPr>
        <p:spPr>
          <a:xfrm>
            <a:off x="3869269" y="6356351"/>
            <a:ext cx="5911517" cy="365125"/>
          </a:xfrm>
          <a:prstGeom prst="rect">
            <a:avLst/>
          </a:prstGeom>
        </p:spPr>
        <p:txBody>
          <a:bodyPr vert="horz" lIns="91440" tIns="45720" rIns="91440" bIns="45720" rtlCol="0" anchor="ctr"/>
          <a:lstStyle>
            <a:lvl1pPr algn="l">
              <a:defRPr sz="1186">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6" y="6356351"/>
            <a:ext cx="1530927" cy="365125"/>
          </a:xfrm>
          <a:prstGeom prst="rect">
            <a:avLst/>
          </a:prstGeom>
        </p:spPr>
        <p:txBody>
          <a:bodyPr vert="horz" lIns="91440" tIns="45720" rIns="91440" bIns="45720" rtlCol="0" anchor="ctr"/>
          <a:lstStyle>
            <a:lvl1pPr algn="r">
              <a:defRPr sz="1293"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483423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554492" rtl="0" eaLnBrk="1" latinLnBrk="0" hangingPunct="1">
        <a:lnSpc>
          <a:spcPct val="90000"/>
        </a:lnSpc>
        <a:spcBef>
          <a:spcPct val="0"/>
        </a:spcBef>
        <a:buNone/>
        <a:defRPr sz="2183" kern="1200" spc="-36" baseline="0">
          <a:solidFill>
            <a:srgbClr val="FFFFFF"/>
          </a:solidFill>
          <a:latin typeface="+mj-lt"/>
          <a:ea typeface="+mj-ea"/>
          <a:cs typeface="+mj-cs"/>
        </a:defRPr>
      </a:lvl1pPr>
    </p:titleStyle>
    <p:bodyStyle>
      <a:lvl1pPr marL="110898" indent="-110898" algn="l" defTabSz="554492" rtl="0" eaLnBrk="1" latinLnBrk="0" hangingPunct="1">
        <a:lnSpc>
          <a:spcPct val="90000"/>
        </a:lnSpc>
        <a:spcBef>
          <a:spcPts val="728"/>
        </a:spcBef>
        <a:buClr>
          <a:schemeClr val="accent1"/>
        </a:buClr>
        <a:buFont typeface="Wingdings 2" pitchFamily="18" charset="2"/>
        <a:buChar char=""/>
        <a:defRPr sz="1213" kern="1200">
          <a:solidFill>
            <a:schemeClr val="tx1">
              <a:lumMod val="75000"/>
              <a:lumOff val="25000"/>
            </a:schemeClr>
          </a:solidFill>
          <a:latin typeface="+mn-lt"/>
          <a:ea typeface="+mn-ea"/>
          <a:cs typeface="+mn-cs"/>
        </a:defRPr>
      </a:lvl1pPr>
      <a:lvl2pPr marL="415869" indent="-110898" algn="l" defTabSz="554492" rtl="0" eaLnBrk="1" latinLnBrk="0" hangingPunct="1">
        <a:lnSpc>
          <a:spcPct val="90000"/>
        </a:lnSpc>
        <a:spcBef>
          <a:spcPts val="152"/>
        </a:spcBef>
        <a:spcAft>
          <a:spcPts val="152"/>
        </a:spcAft>
        <a:buClr>
          <a:schemeClr val="accent1"/>
        </a:buClr>
        <a:buFont typeface="Wingdings 2" pitchFamily="18" charset="2"/>
        <a:buChar char=""/>
        <a:defRPr sz="1092" kern="1200">
          <a:solidFill>
            <a:schemeClr val="tx1">
              <a:lumMod val="75000"/>
              <a:lumOff val="25000"/>
            </a:schemeClr>
          </a:solidFill>
          <a:latin typeface="+mn-lt"/>
          <a:ea typeface="+mn-ea"/>
          <a:cs typeface="+mn-cs"/>
        </a:defRPr>
      </a:lvl2pPr>
      <a:lvl3pPr marL="693115" indent="-110898" algn="l" defTabSz="554492" rtl="0" eaLnBrk="1" latinLnBrk="0" hangingPunct="1">
        <a:lnSpc>
          <a:spcPct val="90000"/>
        </a:lnSpc>
        <a:spcBef>
          <a:spcPts val="152"/>
        </a:spcBef>
        <a:spcAft>
          <a:spcPts val="152"/>
        </a:spcAft>
        <a:buClr>
          <a:schemeClr val="accent1"/>
        </a:buClr>
        <a:buFont typeface="Wingdings 2" pitchFamily="18" charset="2"/>
        <a:buChar char=""/>
        <a:defRPr sz="970" kern="1200">
          <a:solidFill>
            <a:schemeClr val="tx1">
              <a:lumMod val="75000"/>
              <a:lumOff val="25000"/>
            </a:schemeClr>
          </a:solidFill>
          <a:latin typeface="+mn-lt"/>
          <a:ea typeface="+mn-ea"/>
          <a:cs typeface="+mn-cs"/>
        </a:defRPr>
      </a:lvl3pPr>
      <a:lvl4pPr marL="970361" indent="-110898" algn="l" defTabSz="554492" rtl="0" eaLnBrk="1" latinLnBrk="0" hangingPunct="1">
        <a:lnSpc>
          <a:spcPct val="90000"/>
        </a:lnSpc>
        <a:spcBef>
          <a:spcPts val="152"/>
        </a:spcBef>
        <a:spcAft>
          <a:spcPts val="152"/>
        </a:spcAft>
        <a:buClr>
          <a:schemeClr val="accent1"/>
        </a:buClr>
        <a:buFont typeface="Wingdings 2" pitchFamily="18" charset="2"/>
        <a:buChar char=""/>
        <a:defRPr sz="849" kern="1200">
          <a:solidFill>
            <a:schemeClr val="tx1">
              <a:lumMod val="75000"/>
              <a:lumOff val="25000"/>
            </a:schemeClr>
          </a:solidFill>
          <a:latin typeface="+mn-lt"/>
          <a:ea typeface="+mn-ea"/>
          <a:cs typeface="+mn-cs"/>
        </a:defRPr>
      </a:lvl4pPr>
      <a:lvl5pPr marL="1247607" indent="-110898" algn="l" defTabSz="554492" rtl="0" eaLnBrk="1" latinLnBrk="0" hangingPunct="1">
        <a:lnSpc>
          <a:spcPct val="90000"/>
        </a:lnSpc>
        <a:spcBef>
          <a:spcPts val="152"/>
        </a:spcBef>
        <a:spcAft>
          <a:spcPts val="152"/>
        </a:spcAft>
        <a:buClr>
          <a:schemeClr val="accent1"/>
        </a:buClr>
        <a:buFont typeface="Wingdings 2" pitchFamily="18" charset="2"/>
        <a:buChar char=""/>
        <a:defRPr sz="849" kern="1200">
          <a:solidFill>
            <a:schemeClr val="tx1">
              <a:lumMod val="75000"/>
              <a:lumOff val="25000"/>
            </a:schemeClr>
          </a:solidFill>
          <a:latin typeface="+mn-lt"/>
          <a:ea typeface="+mn-ea"/>
          <a:cs typeface="+mn-cs"/>
        </a:defRPr>
      </a:lvl5pPr>
      <a:lvl6pPr marL="1524853" indent="-138623" algn="l" defTabSz="554492" rtl="0" eaLnBrk="1" latinLnBrk="0" hangingPunct="1">
        <a:lnSpc>
          <a:spcPct val="90000"/>
        </a:lnSpc>
        <a:spcBef>
          <a:spcPts val="152"/>
        </a:spcBef>
        <a:spcAft>
          <a:spcPts val="152"/>
        </a:spcAft>
        <a:buClr>
          <a:schemeClr val="accent1"/>
        </a:buClr>
        <a:buFont typeface="Wingdings 2" pitchFamily="18" charset="2"/>
        <a:buChar char=""/>
        <a:defRPr sz="849" kern="1200">
          <a:solidFill>
            <a:schemeClr val="tx1">
              <a:lumMod val="75000"/>
              <a:lumOff val="25000"/>
            </a:schemeClr>
          </a:solidFill>
          <a:latin typeface="+mn-lt"/>
          <a:ea typeface="+mn-ea"/>
          <a:cs typeface="+mn-cs"/>
        </a:defRPr>
      </a:lvl6pPr>
      <a:lvl7pPr marL="1802100" indent="-138623" algn="l" defTabSz="554492" rtl="0" eaLnBrk="1" latinLnBrk="0" hangingPunct="1">
        <a:lnSpc>
          <a:spcPct val="90000"/>
        </a:lnSpc>
        <a:spcBef>
          <a:spcPts val="152"/>
        </a:spcBef>
        <a:spcAft>
          <a:spcPts val="152"/>
        </a:spcAft>
        <a:buClr>
          <a:schemeClr val="accent1"/>
        </a:buClr>
        <a:buFont typeface="Wingdings 2" pitchFamily="18" charset="2"/>
        <a:buChar char=""/>
        <a:defRPr sz="849" kern="1200">
          <a:solidFill>
            <a:schemeClr val="tx1">
              <a:lumMod val="75000"/>
              <a:lumOff val="25000"/>
            </a:schemeClr>
          </a:solidFill>
          <a:latin typeface="+mn-lt"/>
          <a:ea typeface="+mn-ea"/>
          <a:cs typeface="+mn-cs"/>
        </a:defRPr>
      </a:lvl7pPr>
      <a:lvl8pPr marL="2079346" indent="-138623" algn="l" defTabSz="554492" rtl="0" eaLnBrk="1" latinLnBrk="0" hangingPunct="1">
        <a:lnSpc>
          <a:spcPct val="90000"/>
        </a:lnSpc>
        <a:spcBef>
          <a:spcPts val="152"/>
        </a:spcBef>
        <a:spcAft>
          <a:spcPts val="152"/>
        </a:spcAft>
        <a:buClr>
          <a:schemeClr val="accent1"/>
        </a:buClr>
        <a:buFont typeface="Wingdings 2" pitchFamily="18" charset="2"/>
        <a:buChar char=""/>
        <a:defRPr sz="849" kern="1200">
          <a:solidFill>
            <a:schemeClr val="tx1">
              <a:lumMod val="75000"/>
              <a:lumOff val="25000"/>
            </a:schemeClr>
          </a:solidFill>
          <a:latin typeface="+mn-lt"/>
          <a:ea typeface="+mn-ea"/>
          <a:cs typeface="+mn-cs"/>
        </a:defRPr>
      </a:lvl8pPr>
      <a:lvl9pPr marL="2356592" indent="-138623" algn="l" defTabSz="554492" rtl="0" eaLnBrk="1" latinLnBrk="0" hangingPunct="1">
        <a:lnSpc>
          <a:spcPct val="90000"/>
        </a:lnSpc>
        <a:spcBef>
          <a:spcPts val="152"/>
        </a:spcBef>
        <a:spcAft>
          <a:spcPts val="152"/>
        </a:spcAft>
        <a:buClr>
          <a:schemeClr val="accent1"/>
        </a:buClr>
        <a:buFont typeface="Wingdings 2" pitchFamily="18" charset="2"/>
        <a:buChar char=""/>
        <a:defRPr sz="849" kern="1200">
          <a:solidFill>
            <a:schemeClr val="tx1">
              <a:lumMod val="75000"/>
              <a:lumOff val="25000"/>
            </a:schemeClr>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57400-8005-B8DD-02F4-4D0C19534C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2C851C-C3DF-D6F2-F8E3-08BC3088D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E1472-C48B-E3DB-D310-16EEAFC83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73AC0-C5BD-4F23-A65A-27954665BCFB}" type="datetimeFigureOut">
              <a:rPr lang="en-GB" smtClean="0"/>
              <a:t>12/10/2023</a:t>
            </a:fld>
            <a:endParaRPr lang="en-GB"/>
          </a:p>
        </p:txBody>
      </p:sp>
      <p:sp>
        <p:nvSpPr>
          <p:cNvPr id="5" name="Footer Placeholder 4">
            <a:extLst>
              <a:ext uri="{FF2B5EF4-FFF2-40B4-BE49-F238E27FC236}">
                <a16:creationId xmlns:a16="http://schemas.microsoft.com/office/drawing/2014/main" id="{DC5EB271-71A3-1C4E-3DC9-406DFC1139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086D726-1CD1-14DC-CE7B-D8B249388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6C669-C847-4A60-9117-705F93F0DDFC}" type="slidenum">
              <a:rPr lang="en-GB" smtClean="0"/>
              <a:t>‹#›</a:t>
            </a:fld>
            <a:endParaRPr lang="en-GB"/>
          </a:p>
        </p:txBody>
      </p:sp>
    </p:spTree>
    <p:extLst>
      <p:ext uri="{BB962C8B-B14F-4D97-AF65-F5344CB8AC3E}">
        <p14:creationId xmlns:p14="http://schemas.microsoft.com/office/powerpoint/2010/main" val="386245094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9CB29-7046-4F17-82DE-495B0F369200}" type="datetimeFigureOut">
              <a:rPr lang="en-GB" smtClean="0"/>
              <a:t>12/10/2023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BF8CD-5981-452D-8760-FACE03FE8D84}" type="slidenum">
              <a:rPr lang="en-GB" smtClean="0"/>
              <a:t>‹#›</a:t>
            </a:fld>
            <a:endParaRPr lang="en-GB"/>
          </a:p>
        </p:txBody>
      </p:sp>
    </p:spTree>
    <p:extLst>
      <p:ext uri="{BB962C8B-B14F-4D97-AF65-F5344CB8AC3E}">
        <p14:creationId xmlns:p14="http://schemas.microsoft.com/office/powerpoint/2010/main" val="155331706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tif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29.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50.xml"/><Relationship Id="rId5" Type="http://schemas.openxmlformats.org/officeDocument/2006/relationships/image" Target="../media/image4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rise.childrenssociety.org.u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pn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6.png"/><Relationship Id="rId3" Type="http://schemas.openxmlformats.org/officeDocument/2006/relationships/image" Target="../media/image66.svg"/><Relationship Id="rId7" Type="http://schemas.openxmlformats.org/officeDocument/2006/relationships/image" Target="../media/image15.png"/><Relationship Id="rId12" Type="http://schemas.openxmlformats.org/officeDocument/2006/relationships/image" Target="../media/image16.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5.pn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3.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50.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ihwcw_ofuME" TargetMode="External"/><Relationship Id="rId7" Type="http://schemas.openxmlformats.org/officeDocument/2006/relationships/image" Target="../media/image76.tiff"/><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75.tiff"/><Relationship Id="rId5" Type="http://schemas.openxmlformats.org/officeDocument/2006/relationships/image" Target="../media/image74.tiff"/><Relationship Id="rId4" Type="http://schemas.openxmlformats.org/officeDocument/2006/relationships/image" Target="../media/image73.tif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8500"/>
        </a:solidFill>
        <a:effectLst/>
      </p:bgPr>
    </p:bg>
    <p:spTree>
      <p:nvGrpSpPr>
        <p:cNvPr id="1" name=""/>
        <p:cNvGrpSpPr/>
        <p:nvPr/>
      </p:nvGrpSpPr>
      <p:grpSpPr>
        <a:xfrm>
          <a:off x="0" y="0"/>
          <a:ext cx="0" cy="0"/>
          <a:chOff x="0" y="0"/>
          <a:chExt cx="0" cy="0"/>
        </a:xfrm>
      </p:grpSpPr>
      <p:sp>
        <p:nvSpPr>
          <p:cNvPr id="2" name="AutoShape 2"/>
          <p:cNvSpPr/>
          <p:nvPr/>
        </p:nvSpPr>
        <p:spPr>
          <a:xfrm>
            <a:off x="-161483" y="0"/>
            <a:ext cx="8396675" cy="6858000"/>
          </a:xfrm>
          <a:prstGeom prst="rect">
            <a:avLst/>
          </a:prstGeom>
          <a:solidFill>
            <a:srgbClr val="FFFFFF"/>
          </a:solidFill>
        </p:spPr>
        <p:txBody>
          <a:bodyPr/>
          <a:lstStyle/>
          <a:p>
            <a:endParaRPr lang="en-GB"/>
          </a:p>
        </p:txBody>
      </p:sp>
      <p:pic>
        <p:nvPicPr>
          <p:cNvPr id="17" name="Picture 16">
            <a:extLst>
              <a:ext uri="{FF2B5EF4-FFF2-40B4-BE49-F238E27FC236}">
                <a16:creationId xmlns:a16="http://schemas.microsoft.com/office/drawing/2014/main" id="{6FC6F524-DF35-528A-6EFD-C3FE2BD1DA72}"/>
              </a:ext>
            </a:extLst>
          </p:cNvPr>
          <p:cNvPicPr>
            <a:picLocks noChangeAspect="1"/>
          </p:cNvPicPr>
          <p:nvPr/>
        </p:nvPicPr>
        <p:blipFill>
          <a:blip r:embed="rId3"/>
          <a:stretch>
            <a:fillRect/>
          </a:stretch>
        </p:blipFill>
        <p:spPr>
          <a:xfrm rot="351988">
            <a:off x="417866" y="3261605"/>
            <a:ext cx="3794811" cy="16230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494704" y="2519391"/>
            <a:ext cx="8318685" cy="2131663"/>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64111" y="1310768"/>
            <a:ext cx="878681" cy="878681"/>
          </a:xfrm>
          <a:prstGeom prst="rect">
            <a:avLst/>
          </a:prstGeom>
        </p:spPr>
      </p:pic>
      <p:pic>
        <p:nvPicPr>
          <p:cNvPr id="5" name="Picture 5"/>
          <p:cNvPicPr>
            <a:picLocks noChangeAspect="1"/>
          </p:cNvPicPr>
          <p:nvPr/>
        </p:nvPicPr>
        <p:blipFill>
          <a:blip r:embed="rId8"/>
          <a:srcRect/>
          <a:stretch>
            <a:fillRect/>
          </a:stretch>
        </p:blipFill>
        <p:spPr>
          <a:xfrm>
            <a:off x="7564111" y="2524774"/>
            <a:ext cx="878681" cy="878681"/>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64111" y="4927128"/>
            <a:ext cx="878681" cy="878681"/>
          </a:xfrm>
          <a:prstGeom prst="rect">
            <a:avLst/>
          </a:prstGeom>
        </p:spPr>
      </p:pic>
      <p:pic>
        <p:nvPicPr>
          <p:cNvPr id="7" name="Picture 7"/>
          <p:cNvPicPr>
            <a:picLocks noChangeAspect="1"/>
          </p:cNvPicPr>
          <p:nvPr/>
        </p:nvPicPr>
        <p:blipFill>
          <a:blip r:embed="rId11"/>
          <a:srcRect/>
          <a:stretch>
            <a:fillRect/>
          </a:stretch>
        </p:blipFill>
        <p:spPr>
          <a:xfrm>
            <a:off x="391515" y="600020"/>
            <a:ext cx="1987614" cy="847221"/>
          </a:xfrm>
          <a:prstGeom prst="rect">
            <a:avLst/>
          </a:prstGeom>
        </p:spPr>
      </p:pic>
      <p:pic>
        <p:nvPicPr>
          <p:cNvPr id="8" name="Picture 8"/>
          <p:cNvPicPr>
            <a:picLocks noChangeAspect="1"/>
          </p:cNvPicPr>
          <p:nvPr/>
        </p:nvPicPr>
        <p:blipFill>
          <a:blip r:embed="rId12"/>
          <a:srcRect/>
          <a:stretch>
            <a:fillRect/>
          </a:stretch>
        </p:blipFill>
        <p:spPr>
          <a:xfrm>
            <a:off x="2226286" y="246236"/>
            <a:ext cx="1554789" cy="1554789"/>
          </a:xfrm>
          <a:prstGeom prst="rect">
            <a:avLst/>
          </a:prstGeom>
        </p:spPr>
      </p:pic>
      <p:pic>
        <p:nvPicPr>
          <p:cNvPr id="9" name="Picture 9"/>
          <p:cNvPicPr>
            <a:picLocks noChangeAspect="1"/>
          </p:cNvPicPr>
          <p:nvPr/>
        </p:nvPicPr>
        <p:blipFill>
          <a:blip r:embed="rId13"/>
          <a:srcRect/>
          <a:stretch>
            <a:fillRect/>
          </a:stretch>
        </p:blipFill>
        <p:spPr>
          <a:xfrm>
            <a:off x="7564111" y="3892756"/>
            <a:ext cx="878681" cy="620105"/>
          </a:xfrm>
          <a:prstGeom prst="rect">
            <a:avLst/>
          </a:prstGeom>
        </p:spPr>
      </p:pic>
      <p:sp>
        <p:nvSpPr>
          <p:cNvPr id="10" name="TextBox 10"/>
          <p:cNvSpPr txBox="1"/>
          <p:nvPr/>
        </p:nvSpPr>
        <p:spPr>
          <a:xfrm>
            <a:off x="8752609" y="1527483"/>
            <a:ext cx="1239346" cy="359073"/>
          </a:xfrm>
          <a:prstGeom prst="rect">
            <a:avLst/>
          </a:prstGeom>
        </p:spPr>
        <p:txBody>
          <a:bodyPr lIns="0" tIns="0" rIns="0" bIns="0" rtlCol="0" anchor="t">
            <a:spAutoFit/>
          </a:bodyPr>
          <a:lstStyle/>
          <a:p>
            <a:pPr>
              <a:lnSpc>
                <a:spcPts val="2849"/>
              </a:lnSpc>
            </a:pPr>
            <a:r>
              <a:rPr lang="en-US" sz="2373" dirty="0">
                <a:solidFill>
                  <a:srgbClr val="FFFFFF"/>
                </a:solidFill>
                <a:latin typeface="Arial" panose="020B0604020202020204" pitchFamily="34" charset="0"/>
                <a:cs typeface="Arial" panose="020B0604020202020204" pitchFamily="34" charset="0"/>
              </a:rPr>
              <a:t>@rise.ne</a:t>
            </a:r>
          </a:p>
        </p:txBody>
      </p:sp>
      <p:sp>
        <p:nvSpPr>
          <p:cNvPr id="11" name="TextBox 11"/>
          <p:cNvSpPr txBox="1"/>
          <p:nvPr/>
        </p:nvSpPr>
        <p:spPr>
          <a:xfrm>
            <a:off x="8824373" y="2753833"/>
            <a:ext cx="1713347" cy="359073"/>
          </a:xfrm>
          <a:prstGeom prst="rect">
            <a:avLst/>
          </a:prstGeom>
        </p:spPr>
        <p:txBody>
          <a:bodyPr lIns="0" tIns="0" rIns="0" bIns="0" rtlCol="0" anchor="t">
            <a:spAutoFit/>
          </a:bodyPr>
          <a:lstStyle/>
          <a:p>
            <a:pPr>
              <a:lnSpc>
                <a:spcPts val="2849"/>
              </a:lnSpc>
            </a:pPr>
            <a:r>
              <a:rPr lang="en-US" sz="2373" dirty="0">
                <a:solidFill>
                  <a:srgbClr val="FFFFFF"/>
                </a:solidFill>
                <a:latin typeface="Arial" panose="020B0604020202020204" pitchFamily="34" charset="0"/>
                <a:cs typeface="Arial" panose="020B0604020202020204" pitchFamily="34" charset="0"/>
              </a:rPr>
              <a:t>@rise_mhst</a:t>
            </a:r>
          </a:p>
        </p:txBody>
      </p:sp>
      <p:sp>
        <p:nvSpPr>
          <p:cNvPr id="12" name="TextBox 12"/>
          <p:cNvSpPr txBox="1"/>
          <p:nvPr/>
        </p:nvSpPr>
        <p:spPr>
          <a:xfrm>
            <a:off x="8752609" y="5115399"/>
            <a:ext cx="3272847" cy="686791"/>
          </a:xfrm>
          <a:prstGeom prst="rect">
            <a:avLst/>
          </a:prstGeom>
        </p:spPr>
        <p:txBody>
          <a:bodyPr wrap="square" lIns="0" tIns="0" rIns="0" bIns="0" rtlCol="0" anchor="t">
            <a:spAutoFit/>
          </a:bodyPr>
          <a:lstStyle/>
          <a:p>
            <a:pPr>
              <a:lnSpc>
                <a:spcPts val="2849"/>
              </a:lnSpc>
            </a:pPr>
            <a:r>
              <a:rPr lang="en-US" sz="2000" dirty="0" err="1">
                <a:solidFill>
                  <a:srgbClr val="FFFFFF"/>
                </a:solidFill>
                <a:latin typeface="Arial" panose="020B0604020202020204" pitchFamily="34" charset="0"/>
                <a:cs typeface="Arial" panose="020B0604020202020204" pitchFamily="34" charset="0"/>
              </a:rPr>
              <a:t>rise.childrenssociety</a:t>
            </a:r>
            <a:endParaRPr lang="en-US" sz="2000" dirty="0">
              <a:solidFill>
                <a:srgbClr val="FFFFFF"/>
              </a:solidFill>
              <a:latin typeface="Arial" panose="020B0604020202020204" pitchFamily="34" charset="0"/>
              <a:cs typeface="Arial" panose="020B0604020202020204" pitchFamily="34" charset="0"/>
            </a:endParaRPr>
          </a:p>
          <a:p>
            <a:pPr>
              <a:lnSpc>
                <a:spcPts val="2849"/>
              </a:lnSpc>
            </a:pPr>
            <a:r>
              <a:rPr lang="en-US" sz="2000" dirty="0">
                <a:solidFill>
                  <a:srgbClr val="FFFFFF"/>
                </a:solidFill>
                <a:latin typeface="Arial" panose="020B0604020202020204" pitchFamily="34" charset="0"/>
                <a:cs typeface="Arial" panose="020B0604020202020204" pitchFamily="34" charset="0"/>
              </a:rPr>
              <a:t>.org.uk/</a:t>
            </a:r>
          </a:p>
        </p:txBody>
      </p:sp>
      <p:sp>
        <p:nvSpPr>
          <p:cNvPr id="13" name="TextBox 13"/>
          <p:cNvSpPr txBox="1"/>
          <p:nvPr/>
        </p:nvSpPr>
        <p:spPr>
          <a:xfrm>
            <a:off x="7466897" y="690427"/>
            <a:ext cx="1951791" cy="294953"/>
          </a:xfrm>
          <a:prstGeom prst="rect">
            <a:avLst/>
          </a:prstGeom>
        </p:spPr>
        <p:txBody>
          <a:bodyPr lIns="0" tIns="0" rIns="0" bIns="0" rtlCol="0" anchor="t">
            <a:spAutoFit/>
          </a:bodyPr>
          <a:lstStyle/>
          <a:p>
            <a:pPr>
              <a:lnSpc>
                <a:spcPts val="2338"/>
              </a:lnSpc>
            </a:pPr>
            <a:r>
              <a:rPr lang="en-US" sz="1948" dirty="0">
                <a:solidFill>
                  <a:srgbClr val="FFFFFF"/>
                </a:solidFill>
                <a:latin typeface="Arial" panose="020B0604020202020204" pitchFamily="34" charset="0"/>
                <a:cs typeface="Arial" panose="020B0604020202020204" pitchFamily="34" charset="0"/>
              </a:rPr>
              <a:t>Find us online...</a:t>
            </a:r>
          </a:p>
        </p:txBody>
      </p:sp>
      <p:sp>
        <p:nvSpPr>
          <p:cNvPr id="14" name="TextBox 14"/>
          <p:cNvSpPr txBox="1"/>
          <p:nvPr/>
        </p:nvSpPr>
        <p:spPr>
          <a:xfrm>
            <a:off x="8752609" y="3980183"/>
            <a:ext cx="3364746" cy="718145"/>
          </a:xfrm>
          <a:prstGeom prst="rect">
            <a:avLst/>
          </a:prstGeom>
        </p:spPr>
        <p:txBody>
          <a:bodyPr wrap="square" lIns="0" tIns="0" rIns="0" bIns="0" rtlCol="0" anchor="t">
            <a:spAutoFit/>
          </a:bodyPr>
          <a:lstStyle/>
          <a:p>
            <a:pPr>
              <a:lnSpc>
                <a:spcPts val="2849"/>
              </a:lnSpc>
            </a:pPr>
            <a:r>
              <a:rPr lang="en-GB" sz="2000" dirty="0">
                <a:solidFill>
                  <a:schemeClr val="bg1"/>
                </a:solidFill>
                <a:latin typeface="Arial" panose="020B0604020202020204" pitchFamily="34" charset="0"/>
                <a:cs typeface="Arial" panose="020B0604020202020204" pitchFamily="34" charset="0"/>
              </a:rPr>
              <a:t>http://youtube.com/@rise-ne</a:t>
            </a:r>
          </a:p>
          <a:p>
            <a:pPr>
              <a:lnSpc>
                <a:spcPts val="2849"/>
              </a:lnSpc>
            </a:pPr>
            <a:endParaRPr lang="en-US" sz="2373" dirty="0">
              <a:solidFill>
                <a:srgbClr val="FFFFFF"/>
              </a:solidFill>
              <a:latin typeface="BentonSans 1"/>
            </a:endParaRPr>
          </a:p>
        </p:txBody>
      </p:sp>
      <p:sp>
        <p:nvSpPr>
          <p:cNvPr id="15" name="TextBox 15"/>
          <p:cNvSpPr txBox="1"/>
          <p:nvPr/>
        </p:nvSpPr>
        <p:spPr>
          <a:xfrm>
            <a:off x="660005" y="2674669"/>
            <a:ext cx="5285464" cy="2539157"/>
          </a:xfrm>
          <a:prstGeom prst="rect">
            <a:avLst/>
          </a:prstGeom>
        </p:spPr>
        <p:txBody>
          <a:bodyPr wrap="square" lIns="0" tIns="0" rIns="0" bIns="0" rtlCol="0" anchor="t">
            <a:spAutoFit/>
          </a:bodyPr>
          <a:lstStyle/>
          <a:p>
            <a:pPr>
              <a:lnSpc>
                <a:spcPts val="6604"/>
              </a:lnSpc>
            </a:pPr>
            <a:r>
              <a:rPr lang="en-US" sz="6003" dirty="0">
                <a:solidFill>
                  <a:srgbClr val="000000"/>
                </a:solidFill>
                <a:latin typeface="BentonSans 3 Bold"/>
              </a:rPr>
              <a:t>Emotions and Co-regulation: Parent workshop</a:t>
            </a:r>
          </a:p>
        </p:txBody>
      </p:sp>
    </p:spTree>
    <p:extLst>
      <p:ext uri="{BB962C8B-B14F-4D97-AF65-F5344CB8AC3E}">
        <p14:creationId xmlns:p14="http://schemas.microsoft.com/office/powerpoint/2010/main" val="17171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1F1F-7AE5-415F-9094-C54B062B853E}"/>
              </a:ext>
            </a:extLst>
          </p:cNvPr>
          <p:cNvSpPr>
            <a:spLocks noGrp="1"/>
          </p:cNvSpPr>
          <p:nvPr>
            <p:ph type="title"/>
          </p:nvPr>
        </p:nvSpPr>
        <p:spPr>
          <a:xfrm>
            <a:off x="1729905" y="247362"/>
            <a:ext cx="10515600" cy="1325563"/>
          </a:xfrm>
        </p:spPr>
        <p:txBody>
          <a:bodyPr/>
          <a:lstStyle/>
          <a:p>
            <a:r>
              <a:rPr lang="en-GB" dirty="0"/>
              <a:t>Noticing and naming emotions:</a:t>
            </a:r>
          </a:p>
        </p:txBody>
      </p:sp>
      <p:sp>
        <p:nvSpPr>
          <p:cNvPr id="4" name="Date Placeholder 3">
            <a:extLst>
              <a:ext uri="{FF2B5EF4-FFF2-40B4-BE49-F238E27FC236}">
                <a16:creationId xmlns:a16="http://schemas.microsoft.com/office/drawing/2014/main" id="{868A971A-3A58-4095-807E-E470A7825122}"/>
              </a:ext>
            </a:extLst>
          </p:cNvPr>
          <p:cNvSpPr>
            <a:spLocks noGrp="1"/>
          </p:cNvSpPr>
          <p:nvPr>
            <p:ph type="dt" sz="half" idx="10"/>
          </p:nvPr>
        </p:nvSpPr>
        <p:spPr/>
        <p:txBody>
          <a:bodyPr/>
          <a:lstStyle/>
          <a:p>
            <a:pPr defTabSz="1219170"/>
            <a:fld id="{381F57D7-7DD0-4B37-A832-D64F94124967}" type="datetime1">
              <a:rPr lang="en-US">
                <a:solidFill>
                  <a:prstClr val="black">
                    <a:tint val="75000"/>
                  </a:prstClr>
                </a:solidFill>
                <a:latin typeface="Calibri" panose="020F0502020204030204"/>
              </a:rPr>
              <a:pPr defTabSz="1219170"/>
              <a:t>10/12/2023</a:t>
            </a:fld>
            <a:endParaRPr lang="en-US" dirty="0">
              <a:solidFill>
                <a:prstClr val="black">
                  <a:tint val="75000"/>
                </a:prstClr>
              </a:solidFill>
              <a:latin typeface="Calibri" panose="020F0502020204030204"/>
            </a:endParaRPr>
          </a:p>
        </p:txBody>
      </p:sp>
      <p:sp>
        <p:nvSpPr>
          <p:cNvPr id="5" name="Title 1">
            <a:extLst>
              <a:ext uri="{FF2B5EF4-FFF2-40B4-BE49-F238E27FC236}">
                <a16:creationId xmlns:a16="http://schemas.microsoft.com/office/drawing/2014/main" id="{DFDB991D-773B-4E8F-BA61-9C716CA6B75E}"/>
              </a:ext>
            </a:extLst>
          </p:cNvPr>
          <p:cNvSpPr txBox="1">
            <a:spLocks/>
          </p:cNvSpPr>
          <p:nvPr/>
        </p:nvSpPr>
        <p:spPr>
          <a:xfrm>
            <a:off x="1117600" y="1092200"/>
            <a:ext cx="3581909" cy="4340352"/>
          </a:xfrm>
          <a:prstGeom prst="rect">
            <a:avLst/>
          </a:prstGeom>
        </p:spPr>
        <p:txBody>
          <a:bodyPr vert="horz" lIns="121920" tIns="60960" rIns="121920" bIns="60960" rtlCol="0" anchor="b">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377">
              <a:defRPr sz="2400"/>
            </a:pPr>
            <a:r>
              <a:rPr lang="en-US" sz="6133" spc="-133">
                <a:solidFill>
                  <a:prstClr val="black"/>
                </a:solidFill>
                <a:latin typeface="Calibri Light" panose="020F0302020204030204"/>
              </a:rPr>
              <a:t/>
            </a:r>
            <a:br>
              <a:rPr lang="en-US" sz="6133" spc="-133">
                <a:solidFill>
                  <a:prstClr val="black"/>
                </a:solidFill>
                <a:latin typeface="Calibri Light" panose="020F0302020204030204"/>
              </a:rPr>
            </a:br>
            <a:r>
              <a:rPr lang="en-US" sz="6133" spc="-133">
                <a:solidFill>
                  <a:prstClr val="black"/>
                </a:solidFill>
                <a:latin typeface="Calibri Light" panose="020F0302020204030204"/>
              </a:rPr>
              <a:t/>
            </a:r>
            <a:br>
              <a:rPr lang="en-US" sz="6133" spc="-133">
                <a:solidFill>
                  <a:prstClr val="black"/>
                </a:solidFill>
                <a:latin typeface="Calibri Light" panose="020F0302020204030204"/>
              </a:rPr>
            </a:br>
            <a:r>
              <a:rPr lang="en-US" sz="6133" spc="-133">
                <a:solidFill>
                  <a:prstClr val="black"/>
                </a:solidFill>
                <a:latin typeface="Calibri Light" panose="020F0302020204030204"/>
              </a:rPr>
              <a:t>What are Emotions For?</a:t>
            </a:r>
            <a:br>
              <a:rPr lang="en-US" sz="6133" spc="-133">
                <a:solidFill>
                  <a:prstClr val="black"/>
                </a:solidFill>
                <a:latin typeface="Calibri Light" panose="020F0302020204030204"/>
              </a:rPr>
            </a:br>
            <a:r>
              <a:rPr lang="en-US" sz="6133" spc="-133">
                <a:solidFill>
                  <a:prstClr val="black"/>
                </a:solidFill>
                <a:latin typeface="Calibri Light" panose="020F0302020204030204"/>
              </a:rPr>
              <a:t>To help us…</a:t>
            </a:r>
            <a:endParaRPr lang="en-US" sz="6133" spc="-133" dirty="0">
              <a:solidFill>
                <a:prstClr val="black"/>
              </a:solidFill>
              <a:latin typeface="Calibri Light" panose="020F0302020204030204"/>
            </a:endParaRPr>
          </a:p>
        </p:txBody>
      </p:sp>
      <p:pic>
        <p:nvPicPr>
          <p:cNvPr id="6" name="Content Placeholder 3">
            <a:extLst>
              <a:ext uri="{FF2B5EF4-FFF2-40B4-BE49-F238E27FC236}">
                <a16:creationId xmlns:a16="http://schemas.microsoft.com/office/drawing/2014/main" id="{E27F5130-0384-4C9F-84B0-F960B4B3CBFD}"/>
              </a:ext>
            </a:extLst>
          </p:cNvPr>
          <p:cNvPicPr>
            <a:picLocks noGrp="1" noChangeAspect="1"/>
          </p:cNvPicPr>
          <p:nvPr>
            <p:ph idx="1"/>
          </p:nvPr>
        </p:nvPicPr>
        <p:blipFill rotWithShape="1">
          <a:blip r:embed="rId3"/>
          <a:srcRect l="18750" r="12461" b="-2"/>
          <a:stretch/>
        </p:blipFill>
        <p:spPr>
          <a:xfrm>
            <a:off x="5384801" y="1701800"/>
            <a:ext cx="3205809" cy="4349749"/>
          </a:xfrm>
          <a:prstGeom prst="rect">
            <a:avLst/>
          </a:prstGeom>
        </p:spPr>
      </p:pic>
    </p:spTree>
    <p:extLst>
      <p:ext uri="{BB962C8B-B14F-4D97-AF65-F5344CB8AC3E}">
        <p14:creationId xmlns:p14="http://schemas.microsoft.com/office/powerpoint/2010/main" val="3206753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670FA035-9443-4193-B0FB-6ED920321B79}"/>
              </a:ext>
            </a:extLst>
          </p:cNvPr>
          <p:cNvSpPr txBox="1">
            <a:spLocks/>
          </p:cNvSpPr>
          <p:nvPr/>
        </p:nvSpPr>
        <p:spPr>
          <a:xfrm>
            <a:off x="1221083" y="2042767"/>
            <a:ext cx="9749835" cy="2633842"/>
          </a:xfrm>
          <a:prstGeom prst="rect">
            <a:avLst/>
          </a:prstGeom>
        </p:spPr>
        <p:txBody>
          <a:bodyPr vert="horz" wrap="none" lIns="55449" tIns="27725" rIns="55449" bIns="27725" rtlCol="0" anchor="ctr">
            <a:noAutofit/>
          </a:bodyPr>
          <a:lstStyle>
            <a:lvl1pPr algn="l" defTabSz="914400" rtl="0" eaLnBrk="1" latinLnBrk="0" hangingPunct="1">
              <a:lnSpc>
                <a:spcPct val="90000"/>
              </a:lnSpc>
              <a:spcBef>
                <a:spcPct val="0"/>
              </a:spcBef>
              <a:buNone/>
              <a:defRPr sz="5400" kern="1200">
                <a:solidFill>
                  <a:schemeClr val="accent2"/>
                </a:solidFill>
                <a:latin typeface="+mj-lt"/>
                <a:ea typeface="+mj-ea"/>
                <a:cs typeface="+mj-cs"/>
              </a:defRPr>
            </a:lvl1pPr>
          </a:lstStyle>
          <a:p>
            <a:pPr defTabSz="554492"/>
            <a:r>
              <a:rPr lang="en-GB" sz="3275" b="1" dirty="0">
                <a:solidFill>
                  <a:srgbClr val="9CBEBD"/>
                </a:solidFill>
                <a:latin typeface="Arial" panose="020B0604020202020204" pitchFamily="34" charset="0"/>
                <a:cs typeface="Arial" panose="020B0604020202020204" pitchFamily="34" charset="0"/>
              </a:rPr>
              <a:t> </a:t>
            </a:r>
          </a:p>
        </p:txBody>
      </p:sp>
      <p:sp>
        <p:nvSpPr>
          <p:cNvPr id="7" name="Title Placeholder 1">
            <a:extLst>
              <a:ext uri="{FF2B5EF4-FFF2-40B4-BE49-F238E27FC236}">
                <a16:creationId xmlns:a16="http://schemas.microsoft.com/office/drawing/2014/main" id="{E0C48557-305F-4250-9AB0-DF33D45B58EC}"/>
              </a:ext>
            </a:extLst>
          </p:cNvPr>
          <p:cNvSpPr txBox="1">
            <a:spLocks/>
          </p:cNvSpPr>
          <p:nvPr/>
        </p:nvSpPr>
        <p:spPr>
          <a:xfrm>
            <a:off x="1794829" y="286873"/>
            <a:ext cx="10396743" cy="1986933"/>
          </a:xfrm>
          <a:prstGeom prst="rect">
            <a:avLst/>
          </a:prstGeom>
        </p:spPr>
        <p:txBody>
          <a:bodyPr vert="horz" wrap="none" lIns="55449" tIns="27725" rIns="55449" bIns="27725" rtlCol="0" anchor="ctr">
            <a:noAutofit/>
          </a:bodyPr>
          <a:lstStyle>
            <a:lvl1pPr algn="l" defTabSz="914400" rtl="0" eaLnBrk="1" latinLnBrk="0" hangingPunct="1">
              <a:lnSpc>
                <a:spcPct val="90000"/>
              </a:lnSpc>
              <a:spcBef>
                <a:spcPct val="0"/>
              </a:spcBef>
              <a:buNone/>
              <a:defRPr sz="5400" kern="1200">
                <a:solidFill>
                  <a:schemeClr val="accent2"/>
                </a:solidFill>
                <a:latin typeface="+mj-lt"/>
                <a:ea typeface="+mj-ea"/>
                <a:cs typeface="+mj-cs"/>
              </a:defRPr>
            </a:lvl1pPr>
          </a:lstStyle>
          <a:p>
            <a:pPr defTabSz="554492"/>
            <a:r>
              <a:rPr lang="en-GB" sz="3275" b="1" dirty="0">
                <a:solidFill>
                  <a:srgbClr val="9CBEBD"/>
                </a:solidFill>
                <a:latin typeface="Arial" panose="020B0604020202020204" pitchFamily="34" charset="0"/>
                <a:cs typeface="Arial" panose="020B0604020202020204" pitchFamily="34" charset="0"/>
              </a:rPr>
              <a:t> </a:t>
            </a:r>
            <a:r>
              <a:rPr lang="en-GB" sz="3275" b="1" dirty="0">
                <a:solidFill>
                  <a:srgbClr val="2F2B20"/>
                </a:solidFill>
                <a:latin typeface="Arial" panose="020B0604020202020204" pitchFamily="34" charset="0"/>
                <a:cs typeface="Arial" panose="020B0604020202020204" pitchFamily="34" charset="0"/>
              </a:rPr>
              <a:t>We can group our emotions into 4 different zones</a:t>
            </a:r>
          </a:p>
          <a:p>
            <a:pPr defTabSz="554492"/>
            <a:r>
              <a:rPr lang="en-GB" sz="3275" b="1" dirty="0">
                <a:solidFill>
                  <a:srgbClr val="2F2B20"/>
                </a:solidFill>
                <a:latin typeface="Arial" panose="020B0604020202020204" pitchFamily="34" charset="0"/>
                <a:cs typeface="Arial" panose="020B0604020202020204" pitchFamily="34" charset="0"/>
              </a:rPr>
              <a:t>by how alert we feel when they are around</a:t>
            </a:r>
          </a:p>
        </p:txBody>
      </p:sp>
      <p:sp>
        <p:nvSpPr>
          <p:cNvPr id="8" name="Text Box 2">
            <a:extLst>
              <a:ext uri="{FF2B5EF4-FFF2-40B4-BE49-F238E27FC236}">
                <a16:creationId xmlns:a16="http://schemas.microsoft.com/office/drawing/2014/main" id="{CFFAA913-3C94-41C1-BD0F-0AAB106E186E}"/>
              </a:ext>
            </a:extLst>
          </p:cNvPr>
          <p:cNvSpPr txBox="1"/>
          <p:nvPr/>
        </p:nvSpPr>
        <p:spPr>
          <a:xfrm>
            <a:off x="458655" y="2088975"/>
            <a:ext cx="2818673" cy="3419373"/>
          </a:xfrm>
          <a:prstGeom prst="rect">
            <a:avLst/>
          </a:prstGeom>
          <a:solidFill>
            <a:srgbClr val="00B0F0"/>
          </a:solidFill>
          <a:ln w="9528">
            <a:solidFill>
              <a:srgbClr val="4472C4"/>
            </a:solidFill>
            <a:prstDash val="solid"/>
          </a:ln>
        </p:spPr>
        <p:txBody>
          <a:bodyPr vert="horz" wrap="square" lIns="55449" tIns="27725" rIns="55449" bIns="27725" anchor="t" anchorCtr="0" compatLnSpc="0">
            <a:noAutofit/>
          </a:bodyPr>
          <a:lstStyle/>
          <a:p>
            <a:pPr algn="ctr" defTabSz="554492"/>
            <a:r>
              <a:rPr lang="en-GB" sz="1455" b="1" dirty="0">
                <a:solidFill>
                  <a:srgbClr val="2F2B20"/>
                </a:solidFill>
                <a:latin typeface="Arial" panose="020B0604020202020204" pitchFamily="34" charset="0"/>
                <a:cs typeface="Arial" panose="020B0604020202020204" pitchFamily="34" charset="0"/>
              </a:rPr>
              <a:t>Blue Zone </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Low state of alertness</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Feelings: sad, tired, sick, bored </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Body &amp; brain moving slowly and sluggishly </a:t>
            </a:r>
          </a:p>
        </p:txBody>
      </p:sp>
      <p:sp>
        <p:nvSpPr>
          <p:cNvPr id="9" name="Text Box 2">
            <a:extLst>
              <a:ext uri="{FF2B5EF4-FFF2-40B4-BE49-F238E27FC236}">
                <a16:creationId xmlns:a16="http://schemas.microsoft.com/office/drawing/2014/main" id="{ED92D698-3EE9-4D5F-B8CF-2ABA9672718A}"/>
              </a:ext>
            </a:extLst>
          </p:cNvPr>
          <p:cNvSpPr txBox="1"/>
          <p:nvPr/>
        </p:nvSpPr>
        <p:spPr>
          <a:xfrm>
            <a:off x="6152807" y="2093597"/>
            <a:ext cx="2864881" cy="3414751"/>
          </a:xfrm>
          <a:prstGeom prst="rect">
            <a:avLst/>
          </a:prstGeom>
          <a:solidFill>
            <a:srgbClr val="FFFF00"/>
          </a:solidFill>
          <a:ln w="9528">
            <a:solidFill>
              <a:srgbClr val="FFD966"/>
            </a:solidFill>
            <a:prstDash val="solid"/>
          </a:ln>
        </p:spPr>
        <p:txBody>
          <a:bodyPr vert="horz" wrap="square" lIns="55449" tIns="27725" rIns="55449" bIns="27725" anchor="t" anchorCtr="0" compatLnSpc="0">
            <a:noAutofit/>
          </a:bodyPr>
          <a:lstStyle/>
          <a:p>
            <a:pPr algn="ctr" defTabSz="554492"/>
            <a:r>
              <a:rPr lang="en-GB" sz="1455" b="1" dirty="0">
                <a:solidFill>
                  <a:srgbClr val="2F2B20"/>
                </a:solidFill>
                <a:latin typeface="Arial" panose="020B0604020202020204" pitchFamily="34" charset="0"/>
                <a:cs typeface="Arial" panose="020B0604020202020204" pitchFamily="34" charset="0"/>
              </a:rPr>
              <a:t>Yellow Zone </a:t>
            </a:r>
          </a:p>
          <a:p>
            <a:pPr defTabSz="554492"/>
            <a:endParaRPr lang="en-GB" sz="1455"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Heightened state of alertness but I still have some control</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Feelings: stressed, frustrated, anxious, excited, silliness, nervousness, confusion, wiggly, squirmy, crabby, annoyed, overwhelmed, scared, jealous, upset, uncomfortable, embarrassed.</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I am starting to lose control. </a:t>
            </a:r>
            <a:endParaRPr lang="en-GB" sz="1455" b="1" dirty="0">
              <a:solidFill>
                <a:srgbClr val="2F2B20"/>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 Box 2">
            <a:extLst>
              <a:ext uri="{FF2B5EF4-FFF2-40B4-BE49-F238E27FC236}">
                <a16:creationId xmlns:a16="http://schemas.microsoft.com/office/drawing/2014/main" id="{123D92AA-2B27-434E-80C0-BC3513087323}"/>
              </a:ext>
            </a:extLst>
          </p:cNvPr>
          <p:cNvSpPr txBox="1"/>
          <p:nvPr/>
        </p:nvSpPr>
        <p:spPr>
          <a:xfrm>
            <a:off x="3282627" y="2093597"/>
            <a:ext cx="2864880" cy="3414751"/>
          </a:xfrm>
          <a:prstGeom prst="rect">
            <a:avLst/>
          </a:prstGeom>
          <a:solidFill>
            <a:srgbClr val="92D050"/>
          </a:solidFill>
          <a:ln w="9528">
            <a:solidFill>
              <a:srgbClr val="70AD47"/>
            </a:solidFill>
            <a:prstDash val="solid"/>
          </a:ln>
        </p:spPr>
        <p:txBody>
          <a:bodyPr vert="horz" wrap="square" lIns="55449" tIns="27725" rIns="55449" bIns="27725" anchor="t" anchorCtr="0" compatLnSpc="0">
            <a:noAutofit/>
          </a:bodyPr>
          <a:lstStyle/>
          <a:p>
            <a:pPr algn="ctr" defTabSz="554492"/>
            <a:r>
              <a:rPr lang="en-GB" sz="1455" b="1" dirty="0">
                <a:solidFill>
                  <a:srgbClr val="2F2B20"/>
                </a:solidFill>
                <a:latin typeface="Arial" panose="020B0604020202020204" pitchFamily="34" charset="0"/>
                <a:cs typeface="Arial" panose="020B0604020202020204" pitchFamily="34" charset="0"/>
              </a:rPr>
              <a:t>Green Zone</a:t>
            </a:r>
          </a:p>
          <a:p>
            <a:pPr algn="ctr" defTabSz="554492"/>
            <a:endParaRPr lang="en-GB" sz="1455"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Regulated state of alertness </a:t>
            </a:r>
          </a:p>
          <a:p>
            <a:pPr defTabSz="554492"/>
            <a:r>
              <a:rPr lang="en-GB" sz="1455" b="1" dirty="0">
                <a:solidFill>
                  <a:srgbClr val="2F2B20"/>
                </a:solidFill>
                <a:latin typeface="Arial" panose="020B0604020202020204" pitchFamily="34" charset="0"/>
                <a:cs typeface="Arial" panose="020B0604020202020204" pitchFamily="34" charset="0"/>
              </a:rPr>
              <a:t>I am in control and able to focus </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Feelings: calm, happy, focused, content </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I can do my work and be social </a:t>
            </a:r>
          </a:p>
        </p:txBody>
      </p:sp>
      <p:sp>
        <p:nvSpPr>
          <p:cNvPr id="11" name="Text Box 2">
            <a:extLst>
              <a:ext uri="{FF2B5EF4-FFF2-40B4-BE49-F238E27FC236}">
                <a16:creationId xmlns:a16="http://schemas.microsoft.com/office/drawing/2014/main" id="{DCCE7888-AC95-4712-8A36-BB436C569312}"/>
              </a:ext>
            </a:extLst>
          </p:cNvPr>
          <p:cNvSpPr txBox="1"/>
          <p:nvPr/>
        </p:nvSpPr>
        <p:spPr>
          <a:xfrm>
            <a:off x="9015472" y="2093597"/>
            <a:ext cx="2864881" cy="3414751"/>
          </a:xfrm>
          <a:prstGeom prst="rect">
            <a:avLst/>
          </a:prstGeom>
          <a:solidFill>
            <a:srgbClr val="FF0000"/>
          </a:solidFill>
          <a:ln w="9528">
            <a:solidFill>
              <a:srgbClr val="FF0000"/>
            </a:solidFill>
            <a:prstDash val="solid"/>
          </a:ln>
        </p:spPr>
        <p:txBody>
          <a:bodyPr vert="horz" wrap="square" lIns="55449" tIns="27725" rIns="55449" bIns="27725" anchor="t" anchorCtr="0" compatLnSpc="0">
            <a:noAutofit/>
          </a:bodyPr>
          <a:lstStyle/>
          <a:p>
            <a:pPr algn="ctr" defTabSz="554492"/>
            <a:r>
              <a:rPr lang="en-GB" sz="1455" b="1" dirty="0">
                <a:solidFill>
                  <a:srgbClr val="2F2B20"/>
                </a:solidFill>
                <a:latin typeface="Arial" panose="020B0604020202020204" pitchFamily="34" charset="0"/>
                <a:cs typeface="Arial" panose="020B0604020202020204" pitchFamily="34" charset="0"/>
              </a:rPr>
              <a:t>Red Zone </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Extremely heightened state of alertness or very intense feelings</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Feelings: Anger, rage, explosive behaviour, panic, terror, and feeling elated</a:t>
            </a: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endParaRPr lang="en-GB" sz="1455" b="1" dirty="0">
              <a:solidFill>
                <a:srgbClr val="2F2B20"/>
              </a:solidFill>
              <a:latin typeface="Arial" panose="020B0604020202020204" pitchFamily="34" charset="0"/>
              <a:cs typeface="Arial" panose="020B0604020202020204" pitchFamily="34" charset="0"/>
            </a:endParaRPr>
          </a:p>
          <a:p>
            <a:pPr defTabSz="554492"/>
            <a:r>
              <a:rPr lang="en-GB" sz="1455" b="1" dirty="0">
                <a:solidFill>
                  <a:srgbClr val="2F2B20"/>
                </a:solidFill>
                <a:latin typeface="Arial" panose="020B0604020202020204" pitchFamily="34" charset="0"/>
                <a:cs typeface="Arial" panose="020B0604020202020204" pitchFamily="34" charset="0"/>
              </a:rPr>
              <a:t>Not feeling in control.</a:t>
            </a:r>
          </a:p>
        </p:txBody>
      </p:sp>
      <p:pic>
        <p:nvPicPr>
          <p:cNvPr id="21" name="Picture 20">
            <a:extLst>
              <a:ext uri="{FF2B5EF4-FFF2-40B4-BE49-F238E27FC236}">
                <a16:creationId xmlns:a16="http://schemas.microsoft.com/office/drawing/2014/main" id="{6191C27E-0C01-4A5A-BBCC-F34E32CFCD3A}"/>
              </a:ext>
            </a:extLst>
          </p:cNvPr>
          <p:cNvPicPr>
            <a:picLocks noChangeAspect="1"/>
          </p:cNvPicPr>
          <p:nvPr/>
        </p:nvPicPr>
        <p:blipFill>
          <a:blip r:embed="rId3"/>
          <a:stretch>
            <a:fillRect/>
          </a:stretch>
        </p:blipFill>
        <p:spPr>
          <a:xfrm>
            <a:off x="3450085" y="5000064"/>
            <a:ext cx="1310383" cy="1698645"/>
          </a:xfrm>
          <a:prstGeom prst="rect">
            <a:avLst/>
          </a:prstGeom>
        </p:spPr>
      </p:pic>
      <p:pic>
        <p:nvPicPr>
          <p:cNvPr id="22" name="Picture 21">
            <a:extLst>
              <a:ext uri="{FF2B5EF4-FFF2-40B4-BE49-F238E27FC236}">
                <a16:creationId xmlns:a16="http://schemas.microsoft.com/office/drawing/2014/main" id="{5706C650-7CA0-4449-A64C-70B41745AF92}"/>
              </a:ext>
            </a:extLst>
          </p:cNvPr>
          <p:cNvPicPr>
            <a:picLocks noChangeAspect="1"/>
          </p:cNvPicPr>
          <p:nvPr/>
        </p:nvPicPr>
        <p:blipFill>
          <a:blip r:embed="rId4"/>
          <a:stretch>
            <a:fillRect/>
          </a:stretch>
        </p:blipFill>
        <p:spPr>
          <a:xfrm>
            <a:off x="6237148" y="5082977"/>
            <a:ext cx="1310383" cy="1692376"/>
          </a:xfrm>
          <a:prstGeom prst="rect">
            <a:avLst/>
          </a:prstGeom>
        </p:spPr>
      </p:pic>
      <p:pic>
        <p:nvPicPr>
          <p:cNvPr id="23" name="Picture 22">
            <a:extLst>
              <a:ext uri="{FF2B5EF4-FFF2-40B4-BE49-F238E27FC236}">
                <a16:creationId xmlns:a16="http://schemas.microsoft.com/office/drawing/2014/main" id="{A93C8952-0A42-4105-AF2C-B2B8241338B7}"/>
              </a:ext>
            </a:extLst>
          </p:cNvPr>
          <p:cNvPicPr>
            <a:picLocks noChangeAspect="1"/>
          </p:cNvPicPr>
          <p:nvPr/>
        </p:nvPicPr>
        <p:blipFill>
          <a:blip r:embed="rId5"/>
          <a:stretch>
            <a:fillRect/>
          </a:stretch>
        </p:blipFill>
        <p:spPr>
          <a:xfrm>
            <a:off x="9178195" y="5119672"/>
            <a:ext cx="1323873" cy="1660029"/>
          </a:xfrm>
          <a:prstGeom prst="rect">
            <a:avLst/>
          </a:prstGeom>
        </p:spPr>
      </p:pic>
      <p:sp>
        <p:nvSpPr>
          <p:cNvPr id="24" name="Oval Callout 12">
            <a:extLst>
              <a:ext uri="{FF2B5EF4-FFF2-40B4-BE49-F238E27FC236}">
                <a16:creationId xmlns:a16="http://schemas.microsoft.com/office/drawing/2014/main" id="{83F0DE6C-CD8A-48A4-B89D-1BCEE91CA2C6}"/>
              </a:ext>
            </a:extLst>
          </p:cNvPr>
          <p:cNvSpPr/>
          <p:nvPr/>
        </p:nvSpPr>
        <p:spPr>
          <a:xfrm>
            <a:off x="1738465" y="4637293"/>
            <a:ext cx="1563918" cy="1309971"/>
          </a:xfrm>
          <a:prstGeom prst="wedgeEllipseCallout">
            <a:avLst>
              <a:gd name="adj1" fmla="val -57766"/>
              <a:gd name="adj2" fmla="val 42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fontAlgn="t"/>
            <a:r>
              <a:rPr lang="en-GB" sz="1092" dirty="0">
                <a:solidFill>
                  <a:srgbClr val="2F2B20"/>
                </a:solidFill>
                <a:latin typeface="Avenir Light"/>
                <a:ea typeface="Times New Roman" panose="02020603050405020304" pitchFamily="18" charset="0"/>
                <a:cs typeface="Times New Roman" panose="02020603050405020304" pitchFamily="18" charset="0"/>
              </a:rPr>
              <a:t>There’s a poor connection between my Thinking brain and Survival Brain</a:t>
            </a:r>
            <a:endParaRPr lang="en-GB" sz="1698" dirty="0">
              <a:solidFill>
                <a:srgbClr val="2F2B20"/>
              </a:solidFill>
              <a:latin typeface="Arial" panose="020B0604020202020204" pitchFamily="34" charset="0"/>
            </a:endParaRPr>
          </a:p>
        </p:txBody>
      </p:sp>
      <p:sp>
        <p:nvSpPr>
          <p:cNvPr id="25" name="Oval Callout 3">
            <a:extLst>
              <a:ext uri="{FF2B5EF4-FFF2-40B4-BE49-F238E27FC236}">
                <a16:creationId xmlns:a16="http://schemas.microsoft.com/office/drawing/2014/main" id="{F76DF532-91FA-485E-A728-F75FA69876F9}"/>
              </a:ext>
            </a:extLst>
          </p:cNvPr>
          <p:cNvSpPr/>
          <p:nvPr/>
        </p:nvSpPr>
        <p:spPr>
          <a:xfrm>
            <a:off x="4581749" y="4795375"/>
            <a:ext cx="1457445" cy="1151890"/>
          </a:xfrm>
          <a:prstGeom prst="wedgeEllipseCallout">
            <a:avLst>
              <a:gd name="adj1" fmla="val -37415"/>
              <a:gd name="adj2" fmla="val 545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fontAlgn="t"/>
            <a:r>
              <a:rPr lang="en-GB" sz="1092" dirty="0">
                <a:solidFill>
                  <a:srgbClr val="2F2B20"/>
                </a:solidFill>
                <a:latin typeface="Avenir Light"/>
                <a:ea typeface="Times New Roman" panose="02020603050405020304" pitchFamily="18" charset="0"/>
                <a:cs typeface="Times New Roman" panose="02020603050405020304" pitchFamily="18" charset="0"/>
              </a:rPr>
              <a:t>My thinking and Survival brain are working well together</a:t>
            </a:r>
            <a:endParaRPr lang="en-GB" sz="1698" dirty="0">
              <a:solidFill>
                <a:srgbClr val="2F2B20"/>
              </a:solidFill>
              <a:latin typeface="Arial" panose="020B0604020202020204" pitchFamily="34" charset="0"/>
            </a:endParaRPr>
          </a:p>
        </p:txBody>
      </p:sp>
      <p:sp>
        <p:nvSpPr>
          <p:cNvPr id="26" name="Oval Callout 12">
            <a:extLst>
              <a:ext uri="{FF2B5EF4-FFF2-40B4-BE49-F238E27FC236}">
                <a16:creationId xmlns:a16="http://schemas.microsoft.com/office/drawing/2014/main" id="{040C6429-4118-4FAD-8F89-E97EF274CD0E}"/>
              </a:ext>
            </a:extLst>
          </p:cNvPr>
          <p:cNvSpPr/>
          <p:nvPr/>
        </p:nvSpPr>
        <p:spPr>
          <a:xfrm>
            <a:off x="7489859" y="5081052"/>
            <a:ext cx="1563918" cy="1309971"/>
          </a:xfrm>
          <a:prstGeom prst="wedgeEllipseCallout">
            <a:avLst>
              <a:gd name="adj1" fmla="val -61828"/>
              <a:gd name="adj2" fmla="val 320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fontAlgn="t"/>
            <a:r>
              <a:rPr lang="en-GB" sz="1092" dirty="0">
                <a:solidFill>
                  <a:srgbClr val="2F2B20"/>
                </a:solidFill>
                <a:latin typeface="Avenir Light"/>
                <a:ea typeface="Times New Roman" panose="02020603050405020304" pitchFamily="18" charset="0"/>
                <a:cs typeface="Times New Roman" panose="02020603050405020304" pitchFamily="18" charset="0"/>
              </a:rPr>
              <a:t>Warning! I’m at risk of flipping my lid soon! I’m losing control </a:t>
            </a:r>
            <a:endParaRPr lang="en-GB" sz="1698" dirty="0">
              <a:solidFill>
                <a:srgbClr val="2F2B20"/>
              </a:solidFill>
              <a:latin typeface="Arial" panose="020B0604020202020204" pitchFamily="34" charset="0"/>
            </a:endParaRPr>
          </a:p>
          <a:p>
            <a:pPr algn="ctr" defTabSz="554492"/>
            <a:r>
              <a:rPr lang="en-GB" sz="1092" dirty="0">
                <a:solidFill>
                  <a:srgbClr val="2F2B20"/>
                </a:solidFill>
                <a:latin typeface="Corbel" panose="020B0503020204020204"/>
              </a:rPr>
              <a:t>.</a:t>
            </a:r>
          </a:p>
        </p:txBody>
      </p:sp>
      <p:sp>
        <p:nvSpPr>
          <p:cNvPr id="27" name="Oval Callout 3">
            <a:extLst>
              <a:ext uri="{FF2B5EF4-FFF2-40B4-BE49-F238E27FC236}">
                <a16:creationId xmlns:a16="http://schemas.microsoft.com/office/drawing/2014/main" id="{4DD83F11-E902-4837-89A9-B64FAA69A5BB}"/>
              </a:ext>
            </a:extLst>
          </p:cNvPr>
          <p:cNvSpPr/>
          <p:nvPr/>
        </p:nvSpPr>
        <p:spPr>
          <a:xfrm>
            <a:off x="10453535" y="5057385"/>
            <a:ext cx="1694915" cy="1425949"/>
          </a:xfrm>
          <a:prstGeom prst="wedgeEllipseCallout">
            <a:avLst>
              <a:gd name="adj1" fmla="val -49118"/>
              <a:gd name="adj2" fmla="val 572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en-GB" sz="1092" dirty="0">
                <a:solidFill>
                  <a:srgbClr val="2F2B20"/>
                </a:solidFill>
                <a:latin typeface="Corbel" panose="020B0503020204020204"/>
              </a:rPr>
              <a:t>I’ve flipped my lid’</a:t>
            </a:r>
          </a:p>
          <a:p>
            <a:pPr algn="ctr" defTabSz="554492"/>
            <a:r>
              <a:rPr lang="en-GB" sz="1092" dirty="0">
                <a:solidFill>
                  <a:srgbClr val="2F2B20"/>
                </a:solidFill>
                <a:latin typeface="Corbel" panose="020B0503020204020204"/>
              </a:rPr>
              <a:t>My thinking brain is ‘off line’</a:t>
            </a:r>
          </a:p>
          <a:p>
            <a:pPr algn="ctr" defTabSz="554492"/>
            <a:r>
              <a:rPr lang="en-GB" sz="1092" dirty="0">
                <a:solidFill>
                  <a:srgbClr val="2F2B20"/>
                </a:solidFill>
                <a:latin typeface="Corbel" panose="020B0503020204020204"/>
              </a:rPr>
              <a:t>My survival  brain guard dog  has taken over</a:t>
            </a:r>
            <a:r>
              <a:rPr lang="en-GB" sz="1092" dirty="0">
                <a:solidFill>
                  <a:srgbClr val="FFFFFF"/>
                </a:solidFill>
                <a:latin typeface="Corbel" panose="020B0503020204020204"/>
              </a:rPr>
              <a:t>.</a:t>
            </a:r>
          </a:p>
        </p:txBody>
      </p:sp>
      <p:grpSp>
        <p:nvGrpSpPr>
          <p:cNvPr id="28" name="Group 27">
            <a:extLst>
              <a:ext uri="{FF2B5EF4-FFF2-40B4-BE49-F238E27FC236}">
                <a16:creationId xmlns:a16="http://schemas.microsoft.com/office/drawing/2014/main" id="{A250AD39-451B-4DDF-B1F9-7AE60FE47C00}"/>
              </a:ext>
            </a:extLst>
          </p:cNvPr>
          <p:cNvGrpSpPr/>
          <p:nvPr/>
        </p:nvGrpSpPr>
        <p:grpSpPr>
          <a:xfrm>
            <a:off x="181408" y="6293881"/>
            <a:ext cx="1008168" cy="417465"/>
            <a:chOff x="129312" y="6081824"/>
            <a:chExt cx="1662544" cy="688431"/>
          </a:xfrm>
        </p:grpSpPr>
        <p:sp>
          <p:nvSpPr>
            <p:cNvPr id="29" name="Rectangle 28">
              <a:extLst>
                <a:ext uri="{FF2B5EF4-FFF2-40B4-BE49-F238E27FC236}">
                  <a16:creationId xmlns:a16="http://schemas.microsoft.com/office/drawing/2014/main" id="{7145C374-83B9-4B93-9737-A92521352BFD}"/>
                </a:ext>
              </a:extLst>
            </p:cNvPr>
            <p:cNvSpPr/>
            <p:nvPr/>
          </p:nvSpPr>
          <p:spPr>
            <a:xfrm>
              <a:off x="221674" y="6410036"/>
              <a:ext cx="581580" cy="3602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9305">
                <a:defRPr/>
              </a:pPr>
              <a:endParaRPr lang="en-GB" sz="1455" dirty="0">
                <a:solidFill>
                  <a:prstClr val="white"/>
                </a:solidFill>
                <a:latin typeface="Calibri" panose="020F0502020204030204"/>
              </a:endParaRPr>
            </a:p>
          </p:txBody>
        </p:sp>
        <p:grpSp>
          <p:nvGrpSpPr>
            <p:cNvPr id="30" name="Group 29">
              <a:extLst>
                <a:ext uri="{FF2B5EF4-FFF2-40B4-BE49-F238E27FC236}">
                  <a16:creationId xmlns:a16="http://schemas.microsoft.com/office/drawing/2014/main" id="{00DFF258-172A-4100-A85B-36BFCB7C3163}"/>
                </a:ext>
              </a:extLst>
            </p:cNvPr>
            <p:cNvGrpSpPr>
              <a:grpSpLocks/>
            </p:cNvGrpSpPr>
            <p:nvPr/>
          </p:nvGrpSpPr>
          <p:grpSpPr bwMode="auto">
            <a:xfrm>
              <a:off x="129312" y="6081824"/>
              <a:ext cx="1662544" cy="656425"/>
              <a:chOff x="287" y="248"/>
              <a:chExt cx="4689" cy="1853"/>
            </a:xfrm>
          </p:grpSpPr>
          <p:grpSp>
            <p:nvGrpSpPr>
              <p:cNvPr id="31" name="docshapegroup6">
                <a:extLst>
                  <a:ext uri="{FF2B5EF4-FFF2-40B4-BE49-F238E27FC236}">
                    <a16:creationId xmlns:a16="http://schemas.microsoft.com/office/drawing/2014/main" id="{DEA88DE5-B2DF-489B-95E2-01BECCB605F9}"/>
                  </a:ext>
                </a:extLst>
              </p:cNvPr>
              <p:cNvGrpSpPr>
                <a:grpSpLocks/>
              </p:cNvGrpSpPr>
              <p:nvPr/>
            </p:nvGrpSpPr>
            <p:grpSpPr bwMode="auto">
              <a:xfrm>
                <a:off x="290" y="248"/>
                <a:ext cx="4686" cy="1447"/>
                <a:chOff x="290" y="-1017"/>
                <a:chExt cx="4686" cy="1447"/>
              </a:xfrm>
            </p:grpSpPr>
            <p:sp>
              <p:nvSpPr>
                <p:cNvPr id="40" name="docshape7">
                  <a:extLst>
                    <a:ext uri="{FF2B5EF4-FFF2-40B4-BE49-F238E27FC236}">
                      <a16:creationId xmlns:a16="http://schemas.microsoft.com/office/drawing/2014/main" id="{60074576-829B-4D68-8795-272C2971C449}"/>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41" name="docshape8">
                  <a:extLst>
                    <a:ext uri="{FF2B5EF4-FFF2-40B4-BE49-F238E27FC236}">
                      <a16:creationId xmlns:a16="http://schemas.microsoft.com/office/drawing/2014/main" id="{BBB035D8-CFA5-4F77-9DCB-B7646CD38C3F}"/>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42" name="docshape9">
                  <a:extLst>
                    <a:ext uri="{FF2B5EF4-FFF2-40B4-BE49-F238E27FC236}">
                      <a16:creationId xmlns:a16="http://schemas.microsoft.com/office/drawing/2014/main" id="{C488B300-A632-49CD-AA25-637707DEE1D7}"/>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43" name="docshape10">
                  <a:extLst>
                    <a:ext uri="{FF2B5EF4-FFF2-40B4-BE49-F238E27FC236}">
                      <a16:creationId xmlns:a16="http://schemas.microsoft.com/office/drawing/2014/main" id="{18CBCE1C-5FA9-4124-9614-37631B99E2EB}"/>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grpSp>
          <p:grpSp>
            <p:nvGrpSpPr>
              <p:cNvPr id="32" name="docshapegroup11">
                <a:extLst>
                  <a:ext uri="{FF2B5EF4-FFF2-40B4-BE49-F238E27FC236}">
                    <a16:creationId xmlns:a16="http://schemas.microsoft.com/office/drawing/2014/main" id="{B8A733A5-57C1-4EE5-BFC3-FDEDCE13CEC8}"/>
                  </a:ext>
                </a:extLst>
              </p:cNvPr>
              <p:cNvGrpSpPr>
                <a:grpSpLocks/>
              </p:cNvGrpSpPr>
              <p:nvPr/>
            </p:nvGrpSpPr>
            <p:grpSpPr bwMode="auto">
              <a:xfrm>
                <a:off x="287" y="1770"/>
                <a:ext cx="4137" cy="331"/>
                <a:chOff x="287" y="505"/>
                <a:chExt cx="4137" cy="331"/>
              </a:xfrm>
            </p:grpSpPr>
            <p:sp>
              <p:nvSpPr>
                <p:cNvPr id="33" name="docshape12">
                  <a:extLst>
                    <a:ext uri="{FF2B5EF4-FFF2-40B4-BE49-F238E27FC236}">
                      <a16:creationId xmlns:a16="http://schemas.microsoft.com/office/drawing/2014/main" id="{AFF7F331-D173-46A7-A305-09783386D014}"/>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34" name="docshape13">
                  <a:extLst>
                    <a:ext uri="{FF2B5EF4-FFF2-40B4-BE49-F238E27FC236}">
                      <a16:creationId xmlns:a16="http://schemas.microsoft.com/office/drawing/2014/main" id="{7FE75CE2-B2B1-4628-A7D0-F6FB893C5D17}"/>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35" name="docshape14">
                  <a:extLst>
                    <a:ext uri="{FF2B5EF4-FFF2-40B4-BE49-F238E27FC236}">
                      <a16:creationId xmlns:a16="http://schemas.microsoft.com/office/drawing/2014/main" id="{6F3DF446-9E9E-4D8F-A5DE-6D81A0D31109}"/>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36" name="docshape15">
                  <a:extLst>
                    <a:ext uri="{FF2B5EF4-FFF2-40B4-BE49-F238E27FC236}">
                      <a16:creationId xmlns:a16="http://schemas.microsoft.com/office/drawing/2014/main" id="{0A9914AB-96F3-4E42-A22F-00BAD902CADA}"/>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37" name="docshape16">
                  <a:extLst>
                    <a:ext uri="{FF2B5EF4-FFF2-40B4-BE49-F238E27FC236}">
                      <a16:creationId xmlns:a16="http://schemas.microsoft.com/office/drawing/2014/main" id="{4076671E-7DDC-463E-91D1-7625D01326ED}"/>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38" name="docshape17">
                  <a:extLst>
                    <a:ext uri="{FF2B5EF4-FFF2-40B4-BE49-F238E27FC236}">
                      <a16:creationId xmlns:a16="http://schemas.microsoft.com/office/drawing/2014/main" id="{37A116D2-D881-46FD-9C12-1ACC22541C9E}"/>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pic>
              <p:nvPicPr>
                <p:cNvPr id="39" name="docshape18">
                  <a:extLst>
                    <a:ext uri="{FF2B5EF4-FFF2-40B4-BE49-F238E27FC236}">
                      <a16:creationId xmlns:a16="http://schemas.microsoft.com/office/drawing/2014/main" id="{08D24E30-9868-4337-ADA0-06D22983E5E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5" y="579"/>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20" name="Picture 19">
            <a:extLst>
              <a:ext uri="{FF2B5EF4-FFF2-40B4-BE49-F238E27FC236}">
                <a16:creationId xmlns:a16="http://schemas.microsoft.com/office/drawing/2014/main" id="{81D4132B-87FB-43BB-840A-E149C765574E}"/>
              </a:ext>
            </a:extLst>
          </p:cNvPr>
          <p:cNvPicPr>
            <a:picLocks noChangeAspect="1"/>
          </p:cNvPicPr>
          <p:nvPr/>
        </p:nvPicPr>
        <p:blipFill>
          <a:blip r:embed="rId7"/>
          <a:stretch>
            <a:fillRect/>
          </a:stretch>
        </p:blipFill>
        <p:spPr>
          <a:xfrm>
            <a:off x="520213" y="5155866"/>
            <a:ext cx="1255435" cy="1621412"/>
          </a:xfrm>
          <a:prstGeom prst="rect">
            <a:avLst/>
          </a:prstGeom>
        </p:spPr>
      </p:pic>
    </p:spTree>
    <p:extLst>
      <p:ext uri="{BB962C8B-B14F-4D97-AF65-F5344CB8AC3E}">
        <p14:creationId xmlns:p14="http://schemas.microsoft.com/office/powerpoint/2010/main" val="3500697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05CEA-8CA1-7A4D-82F5-ED981FD7D4AD}"/>
              </a:ext>
            </a:extLst>
          </p:cNvPr>
          <p:cNvSpPr txBox="1"/>
          <p:nvPr/>
        </p:nvSpPr>
        <p:spPr>
          <a:xfrm>
            <a:off x="2375759" y="363405"/>
            <a:ext cx="7901525" cy="465640"/>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Making a </a:t>
            </a:r>
            <a:r>
              <a:rPr lang="en-GB" sz="2426" dirty="0">
                <a:solidFill>
                  <a:srgbClr val="0070C0"/>
                </a:solidFill>
                <a:latin typeface="Arial" panose="020B0604020202020204" pitchFamily="34" charset="0"/>
                <a:cs typeface="Arial" panose="020B0604020202020204" pitchFamily="34" charset="0"/>
              </a:rPr>
              <a:t>Z</a:t>
            </a:r>
            <a:r>
              <a:rPr lang="en-GB" sz="2426" dirty="0">
                <a:solidFill>
                  <a:srgbClr val="00B050"/>
                </a:solidFill>
                <a:latin typeface="Arial" panose="020B0604020202020204" pitchFamily="34" charset="0"/>
                <a:cs typeface="Arial" panose="020B0604020202020204" pitchFamily="34" charset="0"/>
              </a:rPr>
              <a:t>o</a:t>
            </a:r>
            <a:r>
              <a:rPr lang="en-GB" sz="2426" dirty="0">
                <a:solidFill>
                  <a:srgbClr val="FFFF00"/>
                </a:solidFill>
                <a:latin typeface="Arial" panose="020B0604020202020204" pitchFamily="34" charset="0"/>
                <a:cs typeface="Arial" panose="020B0604020202020204" pitchFamily="34" charset="0"/>
              </a:rPr>
              <a:t>n</a:t>
            </a:r>
            <a:r>
              <a:rPr lang="en-GB" sz="2426" dirty="0">
                <a:solidFill>
                  <a:srgbClr val="FFC000"/>
                </a:solidFill>
                <a:latin typeface="Arial" panose="020B0604020202020204" pitchFamily="34" charset="0"/>
                <a:cs typeface="Arial" panose="020B0604020202020204" pitchFamily="34" charset="0"/>
              </a:rPr>
              <a:t>e</a:t>
            </a:r>
            <a:r>
              <a:rPr lang="en-GB" sz="2426" dirty="0">
                <a:solidFill>
                  <a:srgbClr val="FF0000"/>
                </a:solidFill>
                <a:latin typeface="Arial" panose="020B0604020202020204" pitchFamily="34" charset="0"/>
                <a:cs typeface="Arial" panose="020B0604020202020204" pitchFamily="34" charset="0"/>
              </a:rPr>
              <a:t>s</a:t>
            </a:r>
            <a:r>
              <a:rPr lang="en-GB" sz="2426" dirty="0">
                <a:solidFill>
                  <a:srgbClr val="2F2B20"/>
                </a:solidFill>
                <a:latin typeface="Arial" panose="020B0604020202020204" pitchFamily="34" charset="0"/>
                <a:cs typeface="Arial" panose="020B0604020202020204" pitchFamily="34" charset="0"/>
              </a:rPr>
              <a:t> tool kit </a:t>
            </a:r>
          </a:p>
        </p:txBody>
      </p:sp>
      <p:sp>
        <p:nvSpPr>
          <p:cNvPr id="7" name="Rectangle 6">
            <a:extLst>
              <a:ext uri="{FF2B5EF4-FFF2-40B4-BE49-F238E27FC236}">
                <a16:creationId xmlns:a16="http://schemas.microsoft.com/office/drawing/2014/main" id="{A81EEFB7-E7F8-7F4A-AD12-B9D176083B1D}"/>
              </a:ext>
            </a:extLst>
          </p:cNvPr>
          <p:cNvSpPr/>
          <p:nvPr/>
        </p:nvSpPr>
        <p:spPr>
          <a:xfrm>
            <a:off x="3508366"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sp>
        <p:nvSpPr>
          <p:cNvPr id="8" name="Rectangle 7">
            <a:extLst>
              <a:ext uri="{FF2B5EF4-FFF2-40B4-BE49-F238E27FC236}">
                <a16:creationId xmlns:a16="http://schemas.microsoft.com/office/drawing/2014/main" id="{2FFB8365-751B-8342-9F23-5D93276FDC02}"/>
              </a:ext>
            </a:extLst>
          </p:cNvPr>
          <p:cNvSpPr/>
          <p:nvPr/>
        </p:nvSpPr>
        <p:spPr>
          <a:xfrm>
            <a:off x="6074509"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sp>
        <p:nvSpPr>
          <p:cNvPr id="9" name="Rectangle 8">
            <a:extLst>
              <a:ext uri="{FF2B5EF4-FFF2-40B4-BE49-F238E27FC236}">
                <a16:creationId xmlns:a16="http://schemas.microsoft.com/office/drawing/2014/main" id="{85C17032-7089-5848-A64E-DFF3D038A566}"/>
              </a:ext>
            </a:extLst>
          </p:cNvPr>
          <p:cNvSpPr/>
          <p:nvPr/>
        </p:nvSpPr>
        <p:spPr>
          <a:xfrm>
            <a:off x="8730917"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pic>
        <p:nvPicPr>
          <p:cNvPr id="10" name="Picture 5">
            <a:extLst>
              <a:ext uri="{FF2B5EF4-FFF2-40B4-BE49-F238E27FC236}">
                <a16:creationId xmlns:a16="http://schemas.microsoft.com/office/drawing/2014/main" id="{F2692478-725E-4E53-95CA-A7082BEB5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7402" y="240665"/>
            <a:ext cx="4296229" cy="22179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703F46-CB9B-4D56-9E56-F4526DAE7FD8}"/>
              </a:ext>
            </a:extLst>
          </p:cNvPr>
          <p:cNvSpPr txBox="1"/>
          <p:nvPr/>
        </p:nvSpPr>
        <p:spPr>
          <a:xfrm>
            <a:off x="2809609" y="1580690"/>
            <a:ext cx="8224979" cy="390876"/>
          </a:xfrm>
          <a:prstGeom prst="rect">
            <a:avLst/>
          </a:prstGeom>
          <a:noFill/>
        </p:spPr>
        <p:txBody>
          <a:bodyPr wrap="square" rtlCol="0">
            <a:spAutoFit/>
          </a:bodyPr>
          <a:lstStyle/>
          <a:p>
            <a:pPr defTabSz="554492"/>
            <a:r>
              <a:rPr lang="en-GB" sz="1940" dirty="0">
                <a:solidFill>
                  <a:srgbClr val="7030A0"/>
                </a:solidFill>
                <a:latin typeface="Arial" panose="020B0604020202020204" pitchFamily="34" charset="0"/>
                <a:cs typeface="Arial" panose="020B0604020202020204" pitchFamily="34" charset="0"/>
              </a:rPr>
              <a:t>Deep breaths </a:t>
            </a:r>
          </a:p>
        </p:txBody>
      </p:sp>
      <p:sp>
        <p:nvSpPr>
          <p:cNvPr id="12" name="TextBox 11">
            <a:extLst>
              <a:ext uri="{FF2B5EF4-FFF2-40B4-BE49-F238E27FC236}">
                <a16:creationId xmlns:a16="http://schemas.microsoft.com/office/drawing/2014/main" id="{96A2AC4F-0845-4774-B8B9-441E9385F0B9}"/>
              </a:ext>
            </a:extLst>
          </p:cNvPr>
          <p:cNvSpPr txBox="1"/>
          <p:nvPr/>
        </p:nvSpPr>
        <p:spPr>
          <a:xfrm>
            <a:off x="2765192" y="1862425"/>
            <a:ext cx="8224979" cy="3152530"/>
          </a:xfrm>
          <a:prstGeom prst="rect">
            <a:avLst/>
          </a:prstGeom>
          <a:noFill/>
        </p:spPr>
        <p:txBody>
          <a:bodyPr wrap="square" rtlCol="0">
            <a:spAutoFit/>
          </a:bodyPr>
          <a:lstStyle/>
          <a:p>
            <a:pPr defTabSz="554492"/>
            <a:r>
              <a:rPr lang="en-GB" sz="1940" dirty="0">
                <a:solidFill>
                  <a:srgbClr val="7030A0"/>
                </a:solidFill>
                <a:latin typeface="Arial" panose="020B0604020202020204" pitchFamily="34" charset="0"/>
                <a:cs typeface="Arial" panose="020B0604020202020204" pitchFamily="34" charset="0"/>
              </a:rPr>
              <a:t>Jump on the spot</a:t>
            </a:r>
          </a:p>
          <a:p>
            <a:pPr defTabSz="554492"/>
            <a:r>
              <a:rPr lang="en-GB" sz="1940" dirty="0">
                <a:solidFill>
                  <a:srgbClr val="7030A0"/>
                </a:solidFill>
                <a:latin typeface="Arial" panose="020B0604020202020204" pitchFamily="34" charset="0"/>
                <a:cs typeface="Arial" panose="020B0604020202020204" pitchFamily="34" charset="0"/>
              </a:rPr>
              <a:t>Think of my happy place </a:t>
            </a:r>
          </a:p>
          <a:p>
            <a:pPr defTabSz="554492"/>
            <a:r>
              <a:rPr lang="en-GB" sz="1940" dirty="0">
                <a:solidFill>
                  <a:srgbClr val="7030A0"/>
                </a:solidFill>
                <a:latin typeface="Arial" panose="020B0604020202020204" pitchFamily="34" charset="0"/>
                <a:cs typeface="Arial" panose="020B0604020202020204" pitchFamily="34" charset="0"/>
              </a:rPr>
              <a:t>Walk away </a:t>
            </a:r>
          </a:p>
          <a:p>
            <a:pPr defTabSz="554492"/>
            <a:r>
              <a:rPr lang="en-GB" sz="1940" dirty="0">
                <a:solidFill>
                  <a:srgbClr val="7030A0"/>
                </a:solidFill>
                <a:latin typeface="Arial" panose="020B0604020202020204" pitchFamily="34" charset="0"/>
                <a:cs typeface="Arial" panose="020B0604020202020204" pitchFamily="34" charset="0"/>
              </a:rPr>
              <a:t>Go to a quiet place </a:t>
            </a:r>
          </a:p>
          <a:p>
            <a:pPr defTabSz="554492"/>
            <a:r>
              <a:rPr lang="en-GB" sz="1940" dirty="0">
                <a:solidFill>
                  <a:srgbClr val="7030A0"/>
                </a:solidFill>
                <a:latin typeface="Arial" panose="020B0604020202020204" pitchFamily="34" charset="0"/>
                <a:cs typeface="Arial" panose="020B0604020202020204" pitchFamily="34" charset="0"/>
              </a:rPr>
              <a:t>Push against a wall </a:t>
            </a:r>
          </a:p>
          <a:p>
            <a:pPr defTabSz="554492"/>
            <a:r>
              <a:rPr lang="en-GB" sz="1940" dirty="0">
                <a:solidFill>
                  <a:srgbClr val="7030A0"/>
                </a:solidFill>
                <a:latin typeface="Arial" panose="020B0604020202020204" pitchFamily="34" charset="0"/>
                <a:cs typeface="Arial" panose="020B0604020202020204" pitchFamily="34" charset="0"/>
              </a:rPr>
              <a:t>Give myself an arm massage</a:t>
            </a:r>
          </a:p>
          <a:p>
            <a:pPr defTabSz="554492"/>
            <a:r>
              <a:rPr lang="en-GB" sz="1940" dirty="0">
                <a:solidFill>
                  <a:srgbClr val="7030A0"/>
                </a:solidFill>
                <a:latin typeface="Arial" panose="020B0604020202020204" pitchFamily="34" charset="0"/>
                <a:cs typeface="Arial" panose="020B0604020202020204" pitchFamily="34" charset="0"/>
              </a:rPr>
              <a:t>Tell someone how I feel </a:t>
            </a:r>
          </a:p>
          <a:p>
            <a:pPr defTabSz="554492"/>
            <a:r>
              <a:rPr lang="en-GB" sz="1940" dirty="0">
                <a:solidFill>
                  <a:srgbClr val="7030A0"/>
                </a:solidFill>
                <a:latin typeface="Arial" panose="020B0604020202020204" pitchFamily="34" charset="0"/>
                <a:cs typeface="Arial" panose="020B0604020202020204" pitchFamily="34" charset="0"/>
              </a:rPr>
              <a:t>Enjoy the moment! </a:t>
            </a:r>
          </a:p>
          <a:p>
            <a:pPr defTabSz="554492"/>
            <a:r>
              <a:rPr lang="en-GB" sz="1940" dirty="0">
                <a:solidFill>
                  <a:srgbClr val="7030A0"/>
                </a:solidFill>
                <a:latin typeface="Arial" panose="020B0604020202020204" pitchFamily="34" charset="0"/>
                <a:cs typeface="Arial" panose="020B0604020202020204" pitchFamily="34" charset="0"/>
              </a:rPr>
              <a:t>Stretch it out</a:t>
            </a:r>
          </a:p>
          <a:p>
            <a:pPr defTabSz="554492"/>
            <a:endParaRPr lang="en-GB" sz="2426" dirty="0">
              <a:solidFill>
                <a:srgbClr val="2F2B2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7B188A-1DDB-4630-87A5-DFCABAE722CB}"/>
              </a:ext>
            </a:extLst>
          </p:cNvPr>
          <p:cNvSpPr txBox="1"/>
          <p:nvPr/>
        </p:nvSpPr>
        <p:spPr>
          <a:xfrm>
            <a:off x="2584211" y="5014587"/>
            <a:ext cx="8271187" cy="1585562"/>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We can do different things to give us more energy or to release our energy. </a:t>
            </a:r>
          </a:p>
          <a:p>
            <a:pPr defTabSz="554492"/>
            <a:r>
              <a:rPr lang="en-GB" sz="2426" dirty="0">
                <a:solidFill>
                  <a:srgbClr val="2F2B20"/>
                </a:solidFill>
                <a:latin typeface="Arial" panose="020B0604020202020204" pitchFamily="34" charset="0"/>
                <a:cs typeface="Arial" panose="020B0604020202020204" pitchFamily="34" charset="0"/>
              </a:rPr>
              <a:t>To help us feel more alert and move up or to feel less alert and move down.  </a:t>
            </a:r>
          </a:p>
        </p:txBody>
      </p:sp>
      <p:pic>
        <p:nvPicPr>
          <p:cNvPr id="13" name="Picture 12" descr="A picture containing timeline&#10;&#10;Description automatically generated">
            <a:extLst>
              <a:ext uri="{FF2B5EF4-FFF2-40B4-BE49-F238E27FC236}">
                <a16:creationId xmlns:a16="http://schemas.microsoft.com/office/drawing/2014/main" id="{6F3E6E73-48BD-4877-92DC-FD10B8C8EFB5}"/>
              </a:ext>
            </a:extLst>
          </p:cNvPr>
          <p:cNvPicPr/>
          <p:nvPr/>
        </p:nvPicPr>
        <p:blipFill>
          <a:blip r:embed="rId4"/>
          <a:stretch>
            <a:fillRect/>
          </a:stretch>
        </p:blipFill>
        <p:spPr>
          <a:xfrm>
            <a:off x="6465662" y="150911"/>
            <a:ext cx="5374731" cy="3849876"/>
          </a:xfrm>
          <a:prstGeom prst="rect">
            <a:avLst/>
          </a:prstGeom>
        </p:spPr>
      </p:pic>
      <p:sp>
        <p:nvSpPr>
          <p:cNvPr id="15" name="Arrow: Up 14">
            <a:extLst>
              <a:ext uri="{FF2B5EF4-FFF2-40B4-BE49-F238E27FC236}">
                <a16:creationId xmlns:a16="http://schemas.microsoft.com/office/drawing/2014/main" id="{5EDA9FC2-6B45-4650-BDF3-682E5ECBF615}"/>
              </a:ext>
            </a:extLst>
          </p:cNvPr>
          <p:cNvSpPr/>
          <p:nvPr/>
        </p:nvSpPr>
        <p:spPr>
          <a:xfrm>
            <a:off x="10632752" y="4364459"/>
            <a:ext cx="600701" cy="14673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dirty="0">
              <a:solidFill>
                <a:srgbClr val="FFFFFF"/>
              </a:solidFill>
              <a:latin typeface="Corbel" panose="020B0503020204020204"/>
            </a:endParaRPr>
          </a:p>
        </p:txBody>
      </p:sp>
      <p:sp>
        <p:nvSpPr>
          <p:cNvPr id="16" name="Arrow: Up 15">
            <a:extLst>
              <a:ext uri="{FF2B5EF4-FFF2-40B4-BE49-F238E27FC236}">
                <a16:creationId xmlns:a16="http://schemas.microsoft.com/office/drawing/2014/main" id="{CB672759-58F6-47AA-B97D-E4DF2F03F841}"/>
              </a:ext>
            </a:extLst>
          </p:cNvPr>
          <p:cNvSpPr/>
          <p:nvPr/>
        </p:nvSpPr>
        <p:spPr>
          <a:xfrm rot="10800000">
            <a:off x="11293280" y="5043334"/>
            <a:ext cx="600701" cy="12476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dirty="0">
              <a:solidFill>
                <a:srgbClr val="FFFFFF"/>
              </a:solidFill>
              <a:latin typeface="Corbel" panose="020B0503020204020204"/>
            </a:endParaRPr>
          </a:p>
        </p:txBody>
      </p:sp>
      <p:grpSp>
        <p:nvGrpSpPr>
          <p:cNvPr id="17" name="Group 16">
            <a:extLst>
              <a:ext uri="{FF2B5EF4-FFF2-40B4-BE49-F238E27FC236}">
                <a16:creationId xmlns:a16="http://schemas.microsoft.com/office/drawing/2014/main" id="{01AA597A-F518-4B87-8926-B858FB9380AC}"/>
              </a:ext>
            </a:extLst>
          </p:cNvPr>
          <p:cNvGrpSpPr/>
          <p:nvPr/>
        </p:nvGrpSpPr>
        <p:grpSpPr>
          <a:xfrm>
            <a:off x="181408" y="6293881"/>
            <a:ext cx="1008168" cy="417465"/>
            <a:chOff x="129312" y="6081824"/>
            <a:chExt cx="1662544" cy="688431"/>
          </a:xfrm>
        </p:grpSpPr>
        <p:sp>
          <p:nvSpPr>
            <p:cNvPr id="18" name="Rectangle 17">
              <a:extLst>
                <a:ext uri="{FF2B5EF4-FFF2-40B4-BE49-F238E27FC236}">
                  <a16:creationId xmlns:a16="http://schemas.microsoft.com/office/drawing/2014/main" id="{DAF4B468-6719-451C-BB5A-F49B7464E694}"/>
                </a:ext>
              </a:extLst>
            </p:cNvPr>
            <p:cNvSpPr/>
            <p:nvPr/>
          </p:nvSpPr>
          <p:spPr>
            <a:xfrm>
              <a:off x="221674" y="6410036"/>
              <a:ext cx="581580" cy="3602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9305">
                <a:defRPr/>
              </a:pPr>
              <a:endParaRPr lang="en-GB" sz="1455" dirty="0">
                <a:solidFill>
                  <a:prstClr val="white"/>
                </a:solidFill>
                <a:latin typeface="Calibri" panose="020F0502020204030204"/>
              </a:endParaRPr>
            </a:p>
          </p:txBody>
        </p:sp>
        <p:grpSp>
          <p:nvGrpSpPr>
            <p:cNvPr id="19" name="Group 18">
              <a:extLst>
                <a:ext uri="{FF2B5EF4-FFF2-40B4-BE49-F238E27FC236}">
                  <a16:creationId xmlns:a16="http://schemas.microsoft.com/office/drawing/2014/main" id="{89CC2285-D958-49C7-B6EE-C5DF92601077}"/>
                </a:ext>
              </a:extLst>
            </p:cNvPr>
            <p:cNvGrpSpPr>
              <a:grpSpLocks/>
            </p:cNvGrpSpPr>
            <p:nvPr/>
          </p:nvGrpSpPr>
          <p:grpSpPr bwMode="auto">
            <a:xfrm>
              <a:off x="129312" y="6081824"/>
              <a:ext cx="1662544" cy="656425"/>
              <a:chOff x="287" y="248"/>
              <a:chExt cx="4689" cy="1853"/>
            </a:xfrm>
          </p:grpSpPr>
          <p:grpSp>
            <p:nvGrpSpPr>
              <p:cNvPr id="20" name="docshapegroup6">
                <a:extLst>
                  <a:ext uri="{FF2B5EF4-FFF2-40B4-BE49-F238E27FC236}">
                    <a16:creationId xmlns:a16="http://schemas.microsoft.com/office/drawing/2014/main" id="{308E9C1A-85DF-4B96-9869-EFC90F1D60D0}"/>
                  </a:ext>
                </a:extLst>
              </p:cNvPr>
              <p:cNvGrpSpPr>
                <a:grpSpLocks/>
              </p:cNvGrpSpPr>
              <p:nvPr/>
            </p:nvGrpSpPr>
            <p:grpSpPr bwMode="auto">
              <a:xfrm>
                <a:off x="290" y="248"/>
                <a:ext cx="4686" cy="1447"/>
                <a:chOff x="290" y="-1017"/>
                <a:chExt cx="4686" cy="1447"/>
              </a:xfrm>
            </p:grpSpPr>
            <p:sp>
              <p:nvSpPr>
                <p:cNvPr id="29" name="docshape7">
                  <a:extLst>
                    <a:ext uri="{FF2B5EF4-FFF2-40B4-BE49-F238E27FC236}">
                      <a16:creationId xmlns:a16="http://schemas.microsoft.com/office/drawing/2014/main" id="{FFAA3430-3F0A-4795-B452-618DEA8D7DD2}"/>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30" name="docshape8">
                  <a:extLst>
                    <a:ext uri="{FF2B5EF4-FFF2-40B4-BE49-F238E27FC236}">
                      <a16:creationId xmlns:a16="http://schemas.microsoft.com/office/drawing/2014/main" id="{AF27A429-37C4-4E9B-B8E4-2210131C980C}"/>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31" name="docshape9">
                  <a:extLst>
                    <a:ext uri="{FF2B5EF4-FFF2-40B4-BE49-F238E27FC236}">
                      <a16:creationId xmlns:a16="http://schemas.microsoft.com/office/drawing/2014/main" id="{97239A3B-863E-498A-A8F6-C89E3496FB56}"/>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32" name="docshape10">
                  <a:extLst>
                    <a:ext uri="{FF2B5EF4-FFF2-40B4-BE49-F238E27FC236}">
                      <a16:creationId xmlns:a16="http://schemas.microsoft.com/office/drawing/2014/main" id="{51DFB45D-2220-4C60-B9E9-0FDA8AD8113A}"/>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grpSp>
          <p:grpSp>
            <p:nvGrpSpPr>
              <p:cNvPr id="21" name="docshapegroup11">
                <a:extLst>
                  <a:ext uri="{FF2B5EF4-FFF2-40B4-BE49-F238E27FC236}">
                    <a16:creationId xmlns:a16="http://schemas.microsoft.com/office/drawing/2014/main" id="{03F3AFD0-5D43-4E03-98B4-9F46A69965FE}"/>
                  </a:ext>
                </a:extLst>
              </p:cNvPr>
              <p:cNvGrpSpPr>
                <a:grpSpLocks/>
              </p:cNvGrpSpPr>
              <p:nvPr/>
            </p:nvGrpSpPr>
            <p:grpSpPr bwMode="auto">
              <a:xfrm>
                <a:off x="287" y="1770"/>
                <a:ext cx="4137" cy="331"/>
                <a:chOff x="287" y="505"/>
                <a:chExt cx="4137" cy="331"/>
              </a:xfrm>
            </p:grpSpPr>
            <p:sp>
              <p:nvSpPr>
                <p:cNvPr id="22" name="docshape12">
                  <a:extLst>
                    <a:ext uri="{FF2B5EF4-FFF2-40B4-BE49-F238E27FC236}">
                      <a16:creationId xmlns:a16="http://schemas.microsoft.com/office/drawing/2014/main" id="{3D2630A4-9E30-463B-AE9E-44E7ABC3EC94}"/>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23" name="docshape13">
                  <a:extLst>
                    <a:ext uri="{FF2B5EF4-FFF2-40B4-BE49-F238E27FC236}">
                      <a16:creationId xmlns:a16="http://schemas.microsoft.com/office/drawing/2014/main" id="{22BBACBF-D5C5-454A-A368-98A0B8D6A9D2}"/>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24" name="docshape14">
                  <a:extLst>
                    <a:ext uri="{FF2B5EF4-FFF2-40B4-BE49-F238E27FC236}">
                      <a16:creationId xmlns:a16="http://schemas.microsoft.com/office/drawing/2014/main" id="{F55C301F-E463-46EE-B2DC-0ACE265EB1EE}"/>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25" name="docshape15">
                  <a:extLst>
                    <a:ext uri="{FF2B5EF4-FFF2-40B4-BE49-F238E27FC236}">
                      <a16:creationId xmlns:a16="http://schemas.microsoft.com/office/drawing/2014/main" id="{E2B67269-93E4-48B4-B8EE-A63F6FBA7727}"/>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26" name="docshape16">
                  <a:extLst>
                    <a:ext uri="{FF2B5EF4-FFF2-40B4-BE49-F238E27FC236}">
                      <a16:creationId xmlns:a16="http://schemas.microsoft.com/office/drawing/2014/main" id="{9C3BE49D-6072-4914-B074-916CE91D22E7}"/>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sp>
              <p:nvSpPr>
                <p:cNvPr id="27" name="docshape17">
                  <a:extLst>
                    <a:ext uri="{FF2B5EF4-FFF2-40B4-BE49-F238E27FC236}">
                      <a16:creationId xmlns:a16="http://schemas.microsoft.com/office/drawing/2014/main" id="{492A98C0-C76C-4CA1-8EA4-8774C63294AC}"/>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dirty="0">
                    <a:solidFill>
                      <a:prstClr val="black"/>
                    </a:solidFill>
                    <a:latin typeface="Calibri" panose="020F0502020204030204"/>
                  </a:endParaRPr>
                </a:p>
              </p:txBody>
            </p:sp>
            <p:pic>
              <p:nvPicPr>
                <p:cNvPr id="28" name="docshape18">
                  <a:extLst>
                    <a:ext uri="{FF2B5EF4-FFF2-40B4-BE49-F238E27FC236}">
                      <a16:creationId xmlns:a16="http://schemas.microsoft.com/office/drawing/2014/main" id="{BD514030-161A-4067-BD9C-0714E0667A0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25" y="579"/>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2455615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9C927-4EDF-A904-AE4D-3A57C2B56C72}"/>
              </a:ext>
            </a:extLst>
          </p:cNvPr>
          <p:cNvPicPr>
            <a:picLocks noChangeAspect="1"/>
          </p:cNvPicPr>
          <p:nvPr/>
        </p:nvPicPr>
        <p:blipFill>
          <a:blip r:embed="rId2"/>
          <a:stretch>
            <a:fillRect/>
          </a:stretch>
        </p:blipFill>
        <p:spPr>
          <a:xfrm>
            <a:off x="631512" y="1123527"/>
            <a:ext cx="3223359" cy="4604800"/>
          </a:xfrm>
          <a:prstGeom prst="rect">
            <a:avLst/>
          </a:prstGeom>
        </p:spPr>
      </p:pic>
      <p:cxnSp>
        <p:nvCxnSpPr>
          <p:cNvPr id="12" name="Straight Connector 11">
            <a:extLst>
              <a:ext uri="{FF2B5EF4-FFF2-40B4-BE49-F238E27FC236}">
                <a16:creationId xmlns:a16="http://schemas.microsoft.com/office/drawing/2014/main" id="{DCD67800-37AC-4E14-89B0-F79DCB3FB8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52DADBC-FC69-9CB2-486F-F73BBD84F5AC}"/>
              </a:ext>
            </a:extLst>
          </p:cNvPr>
          <p:cNvPicPr>
            <a:picLocks noChangeAspect="1"/>
          </p:cNvPicPr>
          <p:nvPr/>
        </p:nvPicPr>
        <p:blipFill>
          <a:blip r:embed="rId3"/>
          <a:stretch>
            <a:fillRect/>
          </a:stretch>
        </p:blipFill>
        <p:spPr>
          <a:xfrm>
            <a:off x="4456157" y="1123527"/>
            <a:ext cx="3246383" cy="4604800"/>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2717DD5-51C4-3A26-033D-591FD1999209}"/>
              </a:ext>
            </a:extLst>
          </p:cNvPr>
          <p:cNvPicPr>
            <a:picLocks noChangeAspect="1"/>
          </p:cNvPicPr>
          <p:nvPr/>
        </p:nvPicPr>
        <p:blipFill>
          <a:blip r:embed="rId4"/>
          <a:stretch>
            <a:fillRect/>
          </a:stretch>
        </p:blipFill>
        <p:spPr>
          <a:xfrm>
            <a:off x="8297704" y="1123528"/>
            <a:ext cx="3246383" cy="4604800"/>
          </a:xfrm>
          <a:prstGeom prst="rect">
            <a:avLst/>
          </a:prstGeom>
        </p:spPr>
      </p:pic>
    </p:spTree>
    <p:extLst>
      <p:ext uri="{BB962C8B-B14F-4D97-AF65-F5344CB8AC3E}">
        <p14:creationId xmlns:p14="http://schemas.microsoft.com/office/powerpoint/2010/main" val="281629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BAF0A-39E3-048F-C362-0F7BFB1E996D}"/>
              </a:ext>
            </a:extLst>
          </p:cNvPr>
          <p:cNvPicPr>
            <a:picLocks noChangeAspect="1"/>
          </p:cNvPicPr>
          <p:nvPr/>
        </p:nvPicPr>
        <p:blipFill>
          <a:blip r:embed="rId2"/>
          <a:stretch>
            <a:fillRect/>
          </a:stretch>
        </p:blipFill>
        <p:spPr>
          <a:xfrm>
            <a:off x="3041072" y="516629"/>
            <a:ext cx="7966363" cy="5824741"/>
          </a:xfrm>
          <a:prstGeom prst="rect">
            <a:avLst/>
          </a:prstGeom>
        </p:spPr>
      </p:pic>
    </p:spTree>
    <p:extLst>
      <p:ext uri="{BB962C8B-B14F-4D97-AF65-F5344CB8AC3E}">
        <p14:creationId xmlns:p14="http://schemas.microsoft.com/office/powerpoint/2010/main" val="3070307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5">
            <a:extLst>
              <a:ext uri="{FF2B5EF4-FFF2-40B4-BE49-F238E27FC236}">
                <a16:creationId xmlns:a16="http://schemas.microsoft.com/office/drawing/2014/main" id="{22F9CCA2-D7B5-4A6C-85C9-D3394138120D}"/>
              </a:ext>
            </a:extLst>
          </p:cNvPr>
          <p:cNvPicPr>
            <a:picLocks noChangeAspect="1"/>
          </p:cNvPicPr>
          <p:nvPr/>
        </p:nvPicPr>
        <p:blipFill>
          <a:blip r:embed="rId3"/>
          <a:stretch>
            <a:fillRect/>
          </a:stretch>
        </p:blipFill>
        <p:spPr>
          <a:xfrm>
            <a:off x="-7511" y="-6922"/>
            <a:ext cx="12202541" cy="6864920"/>
          </a:xfrm>
          <a:prstGeom prst="rect">
            <a:avLst/>
          </a:prstGeom>
        </p:spPr>
      </p:pic>
      <p:sp>
        <p:nvSpPr>
          <p:cNvPr id="2" name="Title 1"/>
          <p:cNvSpPr>
            <a:spLocks noGrp="1"/>
          </p:cNvSpPr>
          <p:nvPr>
            <p:ph type="title"/>
          </p:nvPr>
        </p:nvSpPr>
        <p:spPr>
          <a:xfrm>
            <a:off x="2232839" y="319572"/>
            <a:ext cx="9290390" cy="1392426"/>
          </a:xfrm>
        </p:spPr>
        <p:txBody>
          <a:bodyPr vert="horz" lIns="91440" tIns="45720" rIns="91440" bIns="45720" rtlCol="0" anchor="ctr">
            <a:normAutofit/>
          </a:bodyPr>
          <a:lstStyle/>
          <a:p>
            <a:pPr algn="ctr"/>
            <a:r>
              <a:rPr lang="en-US" b="1">
                <a:cs typeface="Calibri Light"/>
              </a:rPr>
              <a:t>The magic triangle </a:t>
            </a:r>
          </a:p>
        </p:txBody>
      </p:sp>
      <p:pic>
        <p:nvPicPr>
          <p:cNvPr id="5" name="Picture 5" descr="Shape, arrow&#10;&#10;Description automatically generated">
            <a:extLst>
              <a:ext uri="{FF2B5EF4-FFF2-40B4-BE49-F238E27FC236}">
                <a16:creationId xmlns:a16="http://schemas.microsoft.com/office/drawing/2014/main" id="{F633A4E8-3E3C-4326-907B-6A913AA2C89E}"/>
              </a:ext>
            </a:extLst>
          </p:cNvPr>
          <p:cNvPicPr>
            <a:picLocks noGrp="1" noChangeAspect="1"/>
          </p:cNvPicPr>
          <p:nvPr>
            <p:ph idx="1"/>
          </p:nvPr>
        </p:nvPicPr>
        <p:blipFill>
          <a:blip r:embed="rId4"/>
          <a:stretch>
            <a:fillRect/>
          </a:stretch>
        </p:blipFill>
        <p:spPr>
          <a:xfrm>
            <a:off x="3101161" y="1714500"/>
            <a:ext cx="7767678" cy="4351338"/>
          </a:xfrm>
        </p:spPr>
      </p:pic>
    </p:spTree>
    <p:extLst>
      <p:ext uri="{BB962C8B-B14F-4D97-AF65-F5344CB8AC3E}">
        <p14:creationId xmlns:p14="http://schemas.microsoft.com/office/powerpoint/2010/main" val="403013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DA0FE3-BB68-4978-8DA4-B987A8EEFFE5}"/>
              </a:ext>
            </a:extLst>
          </p:cNvPr>
          <p:cNvGrpSpPr>
            <a:grpSpLocks/>
          </p:cNvGrpSpPr>
          <p:nvPr/>
        </p:nvGrpSpPr>
        <p:grpSpPr bwMode="auto">
          <a:xfrm>
            <a:off x="158912" y="5999343"/>
            <a:ext cx="1662427" cy="656379"/>
            <a:chOff x="287" y="248"/>
            <a:chExt cx="4689" cy="1853"/>
          </a:xfrm>
        </p:grpSpPr>
        <p:grpSp>
          <p:nvGrpSpPr>
            <p:cNvPr id="4" name="docshapegroup6">
              <a:extLst>
                <a:ext uri="{FF2B5EF4-FFF2-40B4-BE49-F238E27FC236}">
                  <a16:creationId xmlns:a16="http://schemas.microsoft.com/office/drawing/2014/main" id="{7AA5D0B6-F65B-4C89-A30D-781382EB52D6}"/>
                </a:ext>
              </a:extLst>
            </p:cNvPr>
            <p:cNvGrpSpPr>
              <a:grpSpLocks/>
            </p:cNvGrpSpPr>
            <p:nvPr/>
          </p:nvGrpSpPr>
          <p:grpSpPr bwMode="auto">
            <a:xfrm>
              <a:off x="290" y="248"/>
              <a:ext cx="4686" cy="1447"/>
              <a:chOff x="290" y="-1017"/>
              <a:chExt cx="4686" cy="1447"/>
            </a:xfrm>
          </p:grpSpPr>
          <p:sp>
            <p:nvSpPr>
              <p:cNvPr id="13" name="docshape7">
                <a:extLst>
                  <a:ext uri="{FF2B5EF4-FFF2-40B4-BE49-F238E27FC236}">
                    <a16:creationId xmlns:a16="http://schemas.microsoft.com/office/drawing/2014/main" id="{5084FBE7-BAF6-4299-866D-1F4F2029859F}"/>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14" name="docshape8">
                <a:extLst>
                  <a:ext uri="{FF2B5EF4-FFF2-40B4-BE49-F238E27FC236}">
                    <a16:creationId xmlns:a16="http://schemas.microsoft.com/office/drawing/2014/main" id="{B00A3CAD-4952-4E42-8378-7758324B5A1D}"/>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15" name="docshape9">
                <a:extLst>
                  <a:ext uri="{FF2B5EF4-FFF2-40B4-BE49-F238E27FC236}">
                    <a16:creationId xmlns:a16="http://schemas.microsoft.com/office/drawing/2014/main" id="{D6597F2F-489B-4A65-8D8A-CED5C6D3867D}"/>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16" name="docshape10">
                <a:extLst>
                  <a:ext uri="{FF2B5EF4-FFF2-40B4-BE49-F238E27FC236}">
                    <a16:creationId xmlns:a16="http://schemas.microsoft.com/office/drawing/2014/main" id="{7313A011-059C-4D05-9CB5-A49EAFC59251}"/>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grpSp>
        <p:grpSp>
          <p:nvGrpSpPr>
            <p:cNvPr id="5" name="docshapegroup11">
              <a:extLst>
                <a:ext uri="{FF2B5EF4-FFF2-40B4-BE49-F238E27FC236}">
                  <a16:creationId xmlns:a16="http://schemas.microsoft.com/office/drawing/2014/main" id="{F8BD1408-3588-4343-BB11-1DA70CDF8A86}"/>
                </a:ext>
              </a:extLst>
            </p:cNvPr>
            <p:cNvGrpSpPr>
              <a:grpSpLocks/>
            </p:cNvGrpSpPr>
            <p:nvPr/>
          </p:nvGrpSpPr>
          <p:grpSpPr bwMode="auto">
            <a:xfrm>
              <a:off x="287" y="1770"/>
              <a:ext cx="4137" cy="331"/>
              <a:chOff x="287" y="505"/>
              <a:chExt cx="4137" cy="331"/>
            </a:xfrm>
          </p:grpSpPr>
          <p:sp>
            <p:nvSpPr>
              <p:cNvPr id="6" name="docshape12">
                <a:extLst>
                  <a:ext uri="{FF2B5EF4-FFF2-40B4-BE49-F238E27FC236}">
                    <a16:creationId xmlns:a16="http://schemas.microsoft.com/office/drawing/2014/main" id="{21312448-BB0F-4AEE-9CC8-5B15A8347CA4}"/>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7" name="docshape13">
                <a:extLst>
                  <a:ext uri="{FF2B5EF4-FFF2-40B4-BE49-F238E27FC236}">
                    <a16:creationId xmlns:a16="http://schemas.microsoft.com/office/drawing/2014/main" id="{804EDC7B-6006-42C3-BA55-3299FA800C0D}"/>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8" name="docshape14">
                <a:extLst>
                  <a:ext uri="{FF2B5EF4-FFF2-40B4-BE49-F238E27FC236}">
                    <a16:creationId xmlns:a16="http://schemas.microsoft.com/office/drawing/2014/main" id="{913667E6-A1C6-46FE-AE0D-29FA795EDACF}"/>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9" name="docshape15">
                <a:extLst>
                  <a:ext uri="{FF2B5EF4-FFF2-40B4-BE49-F238E27FC236}">
                    <a16:creationId xmlns:a16="http://schemas.microsoft.com/office/drawing/2014/main" id="{603FEDFE-4289-4BE5-ABC1-7D099EE11651}"/>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10" name="docshape16">
                <a:extLst>
                  <a:ext uri="{FF2B5EF4-FFF2-40B4-BE49-F238E27FC236}">
                    <a16:creationId xmlns:a16="http://schemas.microsoft.com/office/drawing/2014/main" id="{4610BD0E-4EEC-48B8-9CE0-05DAEA8B66DA}"/>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11" name="docshape17">
                <a:extLst>
                  <a:ext uri="{FF2B5EF4-FFF2-40B4-BE49-F238E27FC236}">
                    <a16:creationId xmlns:a16="http://schemas.microsoft.com/office/drawing/2014/main" id="{48879007-FBD7-49B1-8DFC-886329DB38A3}"/>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pic>
            <p:nvPicPr>
              <p:cNvPr id="12" name="docshape18">
                <a:extLst>
                  <a:ext uri="{FF2B5EF4-FFF2-40B4-BE49-F238E27FC236}">
                    <a16:creationId xmlns:a16="http://schemas.microsoft.com/office/drawing/2014/main" id="{9EAA272F-6F21-4824-9E01-23E101A7A4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 y="579"/>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Rectangle 16">
            <a:extLst>
              <a:ext uri="{FF2B5EF4-FFF2-40B4-BE49-F238E27FC236}">
                <a16:creationId xmlns:a16="http://schemas.microsoft.com/office/drawing/2014/main" id="{4F891DC0-6B67-4511-87E0-37B1484C5EE3}"/>
              </a:ext>
            </a:extLst>
          </p:cNvPr>
          <p:cNvSpPr/>
          <p:nvPr/>
        </p:nvSpPr>
        <p:spPr>
          <a:xfrm>
            <a:off x="9561581" y="333081"/>
            <a:ext cx="1432440" cy="134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srgbClr val="FFFFFF"/>
              </a:solidFill>
              <a:latin typeface="Corbel" panose="020B0503020204020204"/>
            </a:endParaRPr>
          </a:p>
        </p:txBody>
      </p:sp>
      <p:sp>
        <p:nvSpPr>
          <p:cNvPr id="20" name="Title Placeholder 1">
            <a:extLst>
              <a:ext uri="{FF2B5EF4-FFF2-40B4-BE49-F238E27FC236}">
                <a16:creationId xmlns:a16="http://schemas.microsoft.com/office/drawing/2014/main" id="{E39A88B4-6D2D-CAE3-B0E9-12EA84619A30}"/>
              </a:ext>
            </a:extLst>
          </p:cNvPr>
          <p:cNvSpPr txBox="1">
            <a:spLocks/>
          </p:cNvSpPr>
          <p:nvPr/>
        </p:nvSpPr>
        <p:spPr>
          <a:xfrm>
            <a:off x="2875677" y="190105"/>
            <a:ext cx="8225707" cy="597532"/>
          </a:xfrm>
          <a:prstGeom prst="rect">
            <a:avLst/>
          </a:prstGeom>
        </p:spPr>
        <p:txBody>
          <a:bodyPr vert="horz" wrap="none" lIns="55449" tIns="27725" rIns="55449" bIns="27725" rtlCol="0" anchor="ctr">
            <a:noAutofit/>
          </a:bodyPr>
          <a:lstStyle>
            <a:lvl1pPr algn="l" defTabSz="914400" rtl="0" eaLnBrk="1" latinLnBrk="0" hangingPunct="1">
              <a:lnSpc>
                <a:spcPct val="90000"/>
              </a:lnSpc>
              <a:spcBef>
                <a:spcPct val="0"/>
              </a:spcBef>
              <a:buNone/>
              <a:defRPr sz="5400" kern="1200">
                <a:solidFill>
                  <a:schemeClr val="accent2"/>
                </a:solidFill>
                <a:latin typeface="+mj-lt"/>
                <a:ea typeface="+mj-ea"/>
                <a:cs typeface="+mj-cs"/>
              </a:defRPr>
            </a:lvl1pPr>
          </a:lstStyle>
          <a:p>
            <a:pPr defTabSz="554492"/>
            <a:r>
              <a:rPr lang="en-GB" sz="4366" b="1" dirty="0">
                <a:solidFill>
                  <a:srgbClr val="107D79"/>
                </a:solidFill>
                <a:latin typeface="Arial"/>
                <a:cs typeface="Arial"/>
              </a:rPr>
              <a:t>Co-regulation - Self-regulation</a:t>
            </a:r>
            <a:r>
              <a:rPr lang="en-GB" sz="4366" b="1" dirty="0">
                <a:solidFill>
                  <a:srgbClr val="9CBEBD"/>
                </a:solidFill>
                <a:latin typeface="Arial"/>
                <a:cs typeface="Arial"/>
              </a:rPr>
              <a:t>: </a:t>
            </a:r>
          </a:p>
        </p:txBody>
      </p:sp>
      <p:pic>
        <p:nvPicPr>
          <p:cNvPr id="19" name="Picture 20" descr="Diagram&#10;&#10;Description automatically generated">
            <a:extLst>
              <a:ext uri="{FF2B5EF4-FFF2-40B4-BE49-F238E27FC236}">
                <a16:creationId xmlns:a16="http://schemas.microsoft.com/office/drawing/2014/main" id="{BACBF9B1-F2BA-4EE1-C8F0-CB83E4588716}"/>
              </a:ext>
            </a:extLst>
          </p:cNvPr>
          <p:cNvPicPr>
            <a:picLocks noChangeAspect="1"/>
          </p:cNvPicPr>
          <p:nvPr/>
        </p:nvPicPr>
        <p:blipFill>
          <a:blip r:embed="rId4"/>
          <a:stretch>
            <a:fillRect/>
          </a:stretch>
        </p:blipFill>
        <p:spPr>
          <a:xfrm>
            <a:off x="6678018" y="957635"/>
            <a:ext cx="4857416" cy="5568602"/>
          </a:xfrm>
          <a:prstGeom prst="rect">
            <a:avLst/>
          </a:prstGeom>
        </p:spPr>
      </p:pic>
      <p:pic>
        <p:nvPicPr>
          <p:cNvPr id="21" name="Picture 21" descr="Diagram&#10;&#10;Description automatically generated">
            <a:extLst>
              <a:ext uri="{FF2B5EF4-FFF2-40B4-BE49-F238E27FC236}">
                <a16:creationId xmlns:a16="http://schemas.microsoft.com/office/drawing/2014/main" id="{410D95E3-9E17-5593-E560-A6CC7F25F45F}"/>
              </a:ext>
            </a:extLst>
          </p:cNvPr>
          <p:cNvPicPr>
            <a:picLocks noChangeAspect="1"/>
          </p:cNvPicPr>
          <p:nvPr/>
        </p:nvPicPr>
        <p:blipFill>
          <a:blip r:embed="rId5"/>
          <a:stretch>
            <a:fillRect/>
          </a:stretch>
        </p:blipFill>
        <p:spPr>
          <a:xfrm>
            <a:off x="2461898" y="1477114"/>
            <a:ext cx="4172665" cy="4522981"/>
          </a:xfrm>
          <a:prstGeom prst="rect">
            <a:avLst/>
          </a:prstGeom>
        </p:spPr>
      </p:pic>
    </p:spTree>
    <p:extLst>
      <p:ext uri="{BB962C8B-B14F-4D97-AF65-F5344CB8AC3E}">
        <p14:creationId xmlns:p14="http://schemas.microsoft.com/office/powerpoint/2010/main" val="755337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ACAC87-48FD-49F6-AD9D-BBA52529AA38}"/>
              </a:ext>
            </a:extLst>
          </p:cNvPr>
          <p:cNvPicPr>
            <a:picLocks noChangeAspect="1"/>
          </p:cNvPicPr>
          <p:nvPr/>
        </p:nvPicPr>
        <p:blipFill rotWithShape="1">
          <a:blip r:embed="rId3"/>
          <a:srcRect l="4214" r="19659" b="5744"/>
          <a:stretch/>
        </p:blipFill>
        <p:spPr>
          <a:xfrm>
            <a:off x="8737595" y="46463"/>
            <a:ext cx="2919636" cy="2196572"/>
          </a:xfrm>
          <a:prstGeom prst="rect">
            <a:avLst/>
          </a:prstGeom>
        </p:spPr>
      </p:pic>
      <p:sp>
        <p:nvSpPr>
          <p:cNvPr id="25" name="Rectangle 24">
            <a:extLst>
              <a:ext uri="{FF2B5EF4-FFF2-40B4-BE49-F238E27FC236}">
                <a16:creationId xmlns:a16="http://schemas.microsoft.com/office/drawing/2014/main" id="{03881EF0-0581-44DE-A4FC-A114E0113267}"/>
              </a:ext>
            </a:extLst>
          </p:cNvPr>
          <p:cNvSpPr/>
          <p:nvPr/>
        </p:nvSpPr>
        <p:spPr>
          <a:xfrm>
            <a:off x="258429" y="6458954"/>
            <a:ext cx="490977" cy="301536"/>
          </a:xfrm>
          <a:prstGeom prst="rect">
            <a:avLst/>
          </a:prstGeom>
          <a:solidFill>
            <a:srgbClr val="F7C475"/>
          </a:solidFill>
          <a:ln>
            <a:solidFill>
              <a:srgbClr val="F7C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endParaRPr lang="en-GB">
              <a:solidFill>
                <a:prstClr val="white"/>
              </a:solidFill>
              <a:latin typeface="Calibri" panose="020F0502020204030204"/>
            </a:endParaRPr>
          </a:p>
        </p:txBody>
      </p:sp>
      <p:grpSp>
        <p:nvGrpSpPr>
          <p:cNvPr id="26" name="Group 25">
            <a:extLst>
              <a:ext uri="{FF2B5EF4-FFF2-40B4-BE49-F238E27FC236}">
                <a16:creationId xmlns:a16="http://schemas.microsoft.com/office/drawing/2014/main" id="{1C6E24EF-B1DD-4AF8-8F3B-CBACB35E3D5C}"/>
              </a:ext>
            </a:extLst>
          </p:cNvPr>
          <p:cNvGrpSpPr>
            <a:grpSpLocks/>
          </p:cNvGrpSpPr>
          <p:nvPr/>
        </p:nvGrpSpPr>
        <p:grpSpPr bwMode="auto">
          <a:xfrm>
            <a:off x="158912" y="5999343"/>
            <a:ext cx="1662427" cy="656379"/>
            <a:chOff x="287" y="248"/>
            <a:chExt cx="4689" cy="1853"/>
          </a:xfrm>
        </p:grpSpPr>
        <p:grpSp>
          <p:nvGrpSpPr>
            <p:cNvPr id="27" name="docshapegroup6">
              <a:extLst>
                <a:ext uri="{FF2B5EF4-FFF2-40B4-BE49-F238E27FC236}">
                  <a16:creationId xmlns:a16="http://schemas.microsoft.com/office/drawing/2014/main" id="{17E85EDE-4F20-429F-8BFE-860AFA743562}"/>
                </a:ext>
              </a:extLst>
            </p:cNvPr>
            <p:cNvGrpSpPr>
              <a:grpSpLocks/>
            </p:cNvGrpSpPr>
            <p:nvPr/>
          </p:nvGrpSpPr>
          <p:grpSpPr bwMode="auto">
            <a:xfrm>
              <a:off x="290" y="248"/>
              <a:ext cx="4686" cy="1447"/>
              <a:chOff x="290" y="-1017"/>
              <a:chExt cx="4686" cy="1447"/>
            </a:xfrm>
          </p:grpSpPr>
          <p:sp>
            <p:nvSpPr>
              <p:cNvPr id="36" name="docshape7">
                <a:extLst>
                  <a:ext uri="{FF2B5EF4-FFF2-40B4-BE49-F238E27FC236}">
                    <a16:creationId xmlns:a16="http://schemas.microsoft.com/office/drawing/2014/main" id="{1A5291CE-FDCD-4BE9-9E71-112B013C71B6}"/>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37" name="docshape8">
                <a:extLst>
                  <a:ext uri="{FF2B5EF4-FFF2-40B4-BE49-F238E27FC236}">
                    <a16:creationId xmlns:a16="http://schemas.microsoft.com/office/drawing/2014/main" id="{68AA1B84-6F54-4178-B625-F56530B16A96}"/>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38" name="docshape9">
                <a:extLst>
                  <a:ext uri="{FF2B5EF4-FFF2-40B4-BE49-F238E27FC236}">
                    <a16:creationId xmlns:a16="http://schemas.microsoft.com/office/drawing/2014/main" id="{9155BD50-B495-46CF-8BA4-4F505E739677}"/>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39" name="docshape10">
                <a:extLst>
                  <a:ext uri="{FF2B5EF4-FFF2-40B4-BE49-F238E27FC236}">
                    <a16:creationId xmlns:a16="http://schemas.microsoft.com/office/drawing/2014/main" id="{0A6DEAAD-5CF9-42BF-9BD5-D543DE2EBF40}"/>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grpSp>
        <p:grpSp>
          <p:nvGrpSpPr>
            <p:cNvPr id="28" name="docshapegroup11">
              <a:extLst>
                <a:ext uri="{FF2B5EF4-FFF2-40B4-BE49-F238E27FC236}">
                  <a16:creationId xmlns:a16="http://schemas.microsoft.com/office/drawing/2014/main" id="{84F5BBF2-F26F-4E0D-A9B5-DAA3F3AA3802}"/>
                </a:ext>
              </a:extLst>
            </p:cNvPr>
            <p:cNvGrpSpPr>
              <a:grpSpLocks/>
            </p:cNvGrpSpPr>
            <p:nvPr/>
          </p:nvGrpSpPr>
          <p:grpSpPr bwMode="auto">
            <a:xfrm>
              <a:off x="287" y="1770"/>
              <a:ext cx="4137" cy="331"/>
              <a:chOff x="287" y="505"/>
              <a:chExt cx="4137" cy="331"/>
            </a:xfrm>
          </p:grpSpPr>
          <p:sp>
            <p:nvSpPr>
              <p:cNvPr id="29" name="docshape12">
                <a:extLst>
                  <a:ext uri="{FF2B5EF4-FFF2-40B4-BE49-F238E27FC236}">
                    <a16:creationId xmlns:a16="http://schemas.microsoft.com/office/drawing/2014/main" id="{39571592-9DC2-431A-B604-72FC5224CBA3}"/>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30" name="docshape13">
                <a:extLst>
                  <a:ext uri="{FF2B5EF4-FFF2-40B4-BE49-F238E27FC236}">
                    <a16:creationId xmlns:a16="http://schemas.microsoft.com/office/drawing/2014/main" id="{FCEC211B-7AF6-42BC-BA51-7356327B846F}"/>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31" name="docshape14">
                <a:extLst>
                  <a:ext uri="{FF2B5EF4-FFF2-40B4-BE49-F238E27FC236}">
                    <a16:creationId xmlns:a16="http://schemas.microsoft.com/office/drawing/2014/main" id="{C3435272-7C99-4584-9E95-39579FADD54B}"/>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32" name="docshape15">
                <a:extLst>
                  <a:ext uri="{FF2B5EF4-FFF2-40B4-BE49-F238E27FC236}">
                    <a16:creationId xmlns:a16="http://schemas.microsoft.com/office/drawing/2014/main" id="{61477B65-D934-414E-9179-B7B603FA1580}"/>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33" name="docshape16">
                <a:extLst>
                  <a:ext uri="{FF2B5EF4-FFF2-40B4-BE49-F238E27FC236}">
                    <a16:creationId xmlns:a16="http://schemas.microsoft.com/office/drawing/2014/main" id="{58C78862-CF52-4CA4-B31B-192D38C4C9A1}"/>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sp>
            <p:nvSpPr>
              <p:cNvPr id="34" name="docshape17">
                <a:extLst>
                  <a:ext uri="{FF2B5EF4-FFF2-40B4-BE49-F238E27FC236}">
                    <a16:creationId xmlns:a16="http://schemas.microsoft.com/office/drawing/2014/main" id="{CC208B92-2CFF-4278-895A-13F45F3F41B9}"/>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11" tIns="60956" rIns="121911" bIns="60956" anchor="t" anchorCtr="0" upright="1">
                <a:noAutofit/>
              </a:bodyPr>
              <a:lstStyle/>
              <a:p>
                <a:pPr defTabSz="1219113"/>
                <a:endParaRPr lang="en-GB" sz="2400">
                  <a:solidFill>
                    <a:prstClr val="black"/>
                  </a:solidFill>
                  <a:latin typeface="Calibri" panose="020F0502020204030204"/>
                </a:endParaRPr>
              </a:p>
            </p:txBody>
          </p:sp>
          <p:pic>
            <p:nvPicPr>
              <p:cNvPr id="35" name="docshape18">
                <a:extLst>
                  <a:ext uri="{FF2B5EF4-FFF2-40B4-BE49-F238E27FC236}">
                    <a16:creationId xmlns:a16="http://schemas.microsoft.com/office/drawing/2014/main" id="{C736AD1F-7A01-4B59-B2CE-29C650B26D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 y="579"/>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3" name="TextBox 22">
            <a:extLst>
              <a:ext uri="{FF2B5EF4-FFF2-40B4-BE49-F238E27FC236}">
                <a16:creationId xmlns:a16="http://schemas.microsoft.com/office/drawing/2014/main" id="{A5770513-84C2-4F60-9B02-48201E80300B}"/>
              </a:ext>
            </a:extLst>
          </p:cNvPr>
          <p:cNvSpPr txBox="1"/>
          <p:nvPr/>
        </p:nvSpPr>
        <p:spPr>
          <a:xfrm>
            <a:off x="2564273" y="432465"/>
            <a:ext cx="4112490" cy="838948"/>
          </a:xfrm>
          <a:prstGeom prst="rect">
            <a:avLst/>
          </a:prstGeom>
          <a:noFill/>
        </p:spPr>
        <p:txBody>
          <a:bodyPr wrap="square" rtlCol="0">
            <a:spAutoFit/>
          </a:bodyPr>
          <a:lstStyle/>
          <a:p>
            <a:pPr algn="ctr" defTabSz="554492"/>
            <a:r>
              <a:rPr lang="en-GB" sz="2426" dirty="0">
                <a:solidFill>
                  <a:srgbClr val="2F2B20"/>
                </a:solidFill>
                <a:latin typeface="Arial" panose="020B0604020202020204" pitchFamily="34" charset="0"/>
                <a:cs typeface="Arial" panose="020B0604020202020204" pitchFamily="34" charset="0"/>
              </a:rPr>
              <a:t>Normalise talking about and exploring emotions</a:t>
            </a:r>
          </a:p>
        </p:txBody>
      </p:sp>
      <p:sp>
        <p:nvSpPr>
          <p:cNvPr id="24" name="TextBox 23">
            <a:extLst>
              <a:ext uri="{FF2B5EF4-FFF2-40B4-BE49-F238E27FC236}">
                <a16:creationId xmlns:a16="http://schemas.microsoft.com/office/drawing/2014/main" id="{7EA13300-3C1A-457E-9984-ADA5FCCAEB72}"/>
              </a:ext>
            </a:extLst>
          </p:cNvPr>
          <p:cNvSpPr txBox="1"/>
          <p:nvPr/>
        </p:nvSpPr>
        <p:spPr>
          <a:xfrm>
            <a:off x="5564881" y="3099008"/>
            <a:ext cx="4112490" cy="838948"/>
          </a:xfrm>
          <a:prstGeom prst="rect">
            <a:avLst/>
          </a:prstGeom>
          <a:noFill/>
        </p:spPr>
        <p:txBody>
          <a:bodyPr wrap="square" rtlCol="0">
            <a:spAutoFit/>
          </a:bodyPr>
          <a:lstStyle/>
          <a:p>
            <a:pPr algn="ctr" defTabSz="554492"/>
            <a:r>
              <a:rPr lang="en-GB" sz="2426" dirty="0">
                <a:solidFill>
                  <a:srgbClr val="2F2B20"/>
                </a:solidFill>
                <a:latin typeface="Arial" panose="020B0604020202020204" pitchFamily="34" charset="0"/>
                <a:cs typeface="Arial" panose="020B0604020202020204" pitchFamily="34" charset="0"/>
              </a:rPr>
              <a:t>Develop understanding of why big emotions happen</a:t>
            </a:r>
          </a:p>
        </p:txBody>
      </p:sp>
      <p:pic>
        <p:nvPicPr>
          <p:cNvPr id="7" name="Picture 6">
            <a:extLst>
              <a:ext uri="{FF2B5EF4-FFF2-40B4-BE49-F238E27FC236}">
                <a16:creationId xmlns:a16="http://schemas.microsoft.com/office/drawing/2014/main" id="{B6E5AF41-CBF1-46E9-8A55-66401257ED86}"/>
              </a:ext>
            </a:extLst>
          </p:cNvPr>
          <p:cNvPicPr>
            <a:picLocks noChangeAspect="1"/>
          </p:cNvPicPr>
          <p:nvPr/>
        </p:nvPicPr>
        <p:blipFill>
          <a:blip r:embed="rId5"/>
          <a:stretch>
            <a:fillRect/>
          </a:stretch>
        </p:blipFill>
        <p:spPr>
          <a:xfrm>
            <a:off x="2536470" y="4090160"/>
            <a:ext cx="3170903" cy="2767840"/>
          </a:xfrm>
          <a:prstGeom prst="rect">
            <a:avLst/>
          </a:prstGeom>
        </p:spPr>
      </p:pic>
      <p:sp>
        <p:nvSpPr>
          <p:cNvPr id="40" name="TextBox 39">
            <a:extLst>
              <a:ext uri="{FF2B5EF4-FFF2-40B4-BE49-F238E27FC236}">
                <a16:creationId xmlns:a16="http://schemas.microsoft.com/office/drawing/2014/main" id="{73A8536A-3990-4934-8C36-B67578DD2740}"/>
              </a:ext>
            </a:extLst>
          </p:cNvPr>
          <p:cNvSpPr txBox="1"/>
          <p:nvPr/>
        </p:nvSpPr>
        <p:spPr>
          <a:xfrm>
            <a:off x="3946149" y="1726318"/>
            <a:ext cx="4112490" cy="838948"/>
          </a:xfrm>
          <a:prstGeom prst="rect">
            <a:avLst/>
          </a:prstGeom>
          <a:noFill/>
        </p:spPr>
        <p:txBody>
          <a:bodyPr wrap="square" rtlCol="0">
            <a:spAutoFit/>
          </a:bodyPr>
          <a:lstStyle/>
          <a:p>
            <a:pPr algn="ctr" defTabSz="554492"/>
            <a:r>
              <a:rPr lang="en-GB" sz="2426" dirty="0">
                <a:solidFill>
                  <a:srgbClr val="2F2B20"/>
                </a:solidFill>
                <a:latin typeface="Arial" panose="020B0604020202020204" pitchFamily="34" charset="0"/>
                <a:cs typeface="Arial" panose="020B0604020202020204" pitchFamily="34" charset="0"/>
              </a:rPr>
              <a:t>Recognise emotions aren’t good or bad</a:t>
            </a:r>
          </a:p>
        </p:txBody>
      </p:sp>
      <p:sp>
        <p:nvSpPr>
          <p:cNvPr id="41" name="TextBox 40">
            <a:extLst>
              <a:ext uri="{FF2B5EF4-FFF2-40B4-BE49-F238E27FC236}">
                <a16:creationId xmlns:a16="http://schemas.microsoft.com/office/drawing/2014/main" id="{D0A699B0-9908-4079-BD1B-35BD14B382D6}"/>
              </a:ext>
            </a:extLst>
          </p:cNvPr>
          <p:cNvSpPr txBox="1"/>
          <p:nvPr/>
        </p:nvSpPr>
        <p:spPr>
          <a:xfrm>
            <a:off x="6840859" y="4635132"/>
            <a:ext cx="4666983" cy="838948"/>
          </a:xfrm>
          <a:prstGeom prst="rect">
            <a:avLst/>
          </a:prstGeom>
          <a:noFill/>
        </p:spPr>
        <p:txBody>
          <a:bodyPr wrap="square" rtlCol="0">
            <a:spAutoFit/>
          </a:bodyPr>
          <a:lstStyle/>
          <a:p>
            <a:pPr algn="ctr" defTabSz="554492"/>
            <a:r>
              <a:rPr lang="en-GB" sz="2426" dirty="0">
                <a:solidFill>
                  <a:srgbClr val="2F2B20"/>
                </a:solidFill>
                <a:latin typeface="Arial" panose="020B0604020202020204" pitchFamily="34" charset="0"/>
                <a:cs typeface="Arial" panose="020B0604020202020204" pitchFamily="34" charset="0"/>
              </a:rPr>
              <a:t>Externalise emotions – drawing, characters. </a:t>
            </a:r>
          </a:p>
        </p:txBody>
      </p:sp>
    </p:spTree>
    <p:extLst>
      <p:ext uri="{BB962C8B-B14F-4D97-AF65-F5344CB8AC3E}">
        <p14:creationId xmlns:p14="http://schemas.microsoft.com/office/powerpoint/2010/main" val="3529786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Holder 6">
            <a:extLst>
              <a:ext uri="{FF2B5EF4-FFF2-40B4-BE49-F238E27FC236}">
                <a16:creationId xmlns:a16="http://schemas.microsoft.com/office/drawing/2014/main" id="{90B97754-2F3F-494F-B07F-B4833C433224}"/>
              </a:ext>
            </a:extLst>
          </p:cNvPr>
          <p:cNvSpPr txBox="1">
            <a:spLocks/>
          </p:cNvSpPr>
          <p:nvPr/>
        </p:nvSpPr>
        <p:spPr>
          <a:xfrm>
            <a:off x="857129" y="5917599"/>
            <a:ext cx="1880159"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marR="0" lvl="0" indent="0" algn="l" defTabSz="914400" rtl="0" eaLnBrk="1" fontAlgn="auto" latinLnBrk="0" hangingPunct="1">
              <a:lnSpc>
                <a:spcPct val="100000"/>
              </a:lnSpc>
              <a:spcBef>
                <a:spcPts val="33"/>
              </a:spcBef>
              <a:spcAft>
                <a:spcPts val="0"/>
              </a:spcAft>
              <a:buClrTx/>
              <a:buSzTx/>
              <a:buFontTx/>
              <a:buNone/>
              <a:tabLst/>
              <a:defRPr/>
            </a:pPr>
            <a:r>
              <a:rPr kumimoji="0" lang="en-GB" sz="1213" b="0" i="0" u="none" strike="noStrike" kern="1200" cap="none" spc="21"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Date</a:t>
            </a:r>
            <a:endParaRPr kumimoji="0" sz="1213" b="0" i="0" u="none" strike="noStrike" kern="1200" cap="none" spc="33"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C2D17D8-273D-AA47-A237-3BAFCCCE6145}"/>
              </a:ext>
            </a:extLst>
          </p:cNvPr>
          <p:cNvSpPr txBox="1"/>
          <p:nvPr/>
        </p:nvSpPr>
        <p:spPr>
          <a:xfrm>
            <a:off x="2235200" y="558844"/>
            <a:ext cx="9322104" cy="6096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Holding Space for the Young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911"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007828" y="1259105"/>
            <a:ext cx="9359721" cy="335963"/>
          </a:xfrm>
          <a:prstGeom prst="rect">
            <a:avLst/>
          </a:prstGeom>
        </p:spPr>
      </p:pic>
      <p:grpSp>
        <p:nvGrpSpPr>
          <p:cNvPr id="7" name="Group 6">
            <a:extLst>
              <a:ext uri="{FF2B5EF4-FFF2-40B4-BE49-F238E27FC236}">
                <a16:creationId xmlns:a16="http://schemas.microsoft.com/office/drawing/2014/main" id="{42409E56-ED51-4E50-A68D-988AF371B57C}"/>
              </a:ext>
            </a:extLst>
          </p:cNvPr>
          <p:cNvGrpSpPr>
            <a:grpSpLocks noChangeAspect="1"/>
          </p:cNvGrpSpPr>
          <p:nvPr/>
        </p:nvGrpSpPr>
        <p:grpSpPr bwMode="auto">
          <a:xfrm>
            <a:off x="9151285" y="4981104"/>
            <a:ext cx="2769692" cy="1091521"/>
            <a:chOff x="287" y="248"/>
            <a:chExt cx="4689" cy="1853"/>
          </a:xfrm>
        </p:grpSpPr>
        <p:grpSp>
          <p:nvGrpSpPr>
            <p:cNvPr id="9" name="docshapegroup6">
              <a:extLst>
                <a:ext uri="{FF2B5EF4-FFF2-40B4-BE49-F238E27FC236}">
                  <a16:creationId xmlns:a16="http://schemas.microsoft.com/office/drawing/2014/main" id="{6A75A9D6-A3FD-45C7-BBBF-7CC24A793881}"/>
                </a:ext>
              </a:extLst>
            </p:cNvPr>
            <p:cNvGrpSpPr>
              <a:grpSpLocks/>
            </p:cNvGrpSpPr>
            <p:nvPr/>
          </p:nvGrpSpPr>
          <p:grpSpPr bwMode="auto">
            <a:xfrm>
              <a:off x="290" y="248"/>
              <a:ext cx="4686" cy="1447"/>
              <a:chOff x="290" y="-1017"/>
              <a:chExt cx="4686" cy="1447"/>
            </a:xfrm>
          </p:grpSpPr>
          <p:sp>
            <p:nvSpPr>
              <p:cNvPr id="19" name="docshape7">
                <a:extLst>
                  <a:ext uri="{FF2B5EF4-FFF2-40B4-BE49-F238E27FC236}">
                    <a16:creationId xmlns:a16="http://schemas.microsoft.com/office/drawing/2014/main" id="{16C96F9D-583B-416F-AE60-353D93009A22}"/>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docshape8">
                <a:extLst>
                  <a:ext uri="{FF2B5EF4-FFF2-40B4-BE49-F238E27FC236}">
                    <a16:creationId xmlns:a16="http://schemas.microsoft.com/office/drawing/2014/main" id="{86D57B66-F014-4609-8C05-C9CD0818D7BE}"/>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docshape9">
                <a:extLst>
                  <a:ext uri="{FF2B5EF4-FFF2-40B4-BE49-F238E27FC236}">
                    <a16:creationId xmlns:a16="http://schemas.microsoft.com/office/drawing/2014/main" id="{974F96B6-7235-4EAE-85F2-0BC7000BF370}"/>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docshape10">
                <a:extLst>
                  <a:ext uri="{FF2B5EF4-FFF2-40B4-BE49-F238E27FC236}">
                    <a16:creationId xmlns:a16="http://schemas.microsoft.com/office/drawing/2014/main" id="{5666309F-106D-4951-A3D9-BA77991A559D}"/>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docshapegroup11">
              <a:extLst>
                <a:ext uri="{FF2B5EF4-FFF2-40B4-BE49-F238E27FC236}">
                  <a16:creationId xmlns:a16="http://schemas.microsoft.com/office/drawing/2014/main" id="{692DD3F2-8FC0-4908-AD43-FD724D5C56B1}"/>
                </a:ext>
              </a:extLst>
            </p:cNvPr>
            <p:cNvGrpSpPr>
              <a:grpSpLocks/>
            </p:cNvGrpSpPr>
            <p:nvPr/>
          </p:nvGrpSpPr>
          <p:grpSpPr bwMode="auto">
            <a:xfrm>
              <a:off x="287" y="1770"/>
              <a:ext cx="4137" cy="331"/>
              <a:chOff x="287" y="505"/>
              <a:chExt cx="4137" cy="331"/>
            </a:xfrm>
          </p:grpSpPr>
          <p:sp>
            <p:nvSpPr>
              <p:cNvPr id="12" name="docshape12">
                <a:extLst>
                  <a:ext uri="{FF2B5EF4-FFF2-40B4-BE49-F238E27FC236}">
                    <a16:creationId xmlns:a16="http://schemas.microsoft.com/office/drawing/2014/main" id="{E8F57E1D-BBFE-40E3-947E-5D0885DD9A9E}"/>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docshape13">
                <a:extLst>
                  <a:ext uri="{FF2B5EF4-FFF2-40B4-BE49-F238E27FC236}">
                    <a16:creationId xmlns:a16="http://schemas.microsoft.com/office/drawing/2014/main" id="{1B4F11D5-60DC-44BC-B7A2-D99FD2C3EA55}"/>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docshape14">
                <a:extLst>
                  <a:ext uri="{FF2B5EF4-FFF2-40B4-BE49-F238E27FC236}">
                    <a16:creationId xmlns:a16="http://schemas.microsoft.com/office/drawing/2014/main" id="{18CE38EB-90F8-418A-8BFC-15B634BBFF35}"/>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docshape15">
                <a:extLst>
                  <a:ext uri="{FF2B5EF4-FFF2-40B4-BE49-F238E27FC236}">
                    <a16:creationId xmlns:a16="http://schemas.microsoft.com/office/drawing/2014/main" id="{D46CF47E-D113-4EC9-9691-C3E1914C1E0A}"/>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docshape16">
                <a:extLst>
                  <a:ext uri="{FF2B5EF4-FFF2-40B4-BE49-F238E27FC236}">
                    <a16:creationId xmlns:a16="http://schemas.microsoft.com/office/drawing/2014/main" id="{2A318191-273A-4E95-A990-DC5DAC276EA3}"/>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docshape17">
                <a:extLst>
                  <a:ext uri="{FF2B5EF4-FFF2-40B4-BE49-F238E27FC236}">
                    <a16:creationId xmlns:a16="http://schemas.microsoft.com/office/drawing/2014/main" id="{8E5BE2BE-6875-44FF-8E22-86522CB31842}"/>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docshape18">
                <a:extLst>
                  <a:ext uri="{FF2B5EF4-FFF2-40B4-BE49-F238E27FC236}">
                    <a16:creationId xmlns:a16="http://schemas.microsoft.com/office/drawing/2014/main" id="{DAA4A8AD-46BB-44F6-A5BD-C3539F0E9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3" name="TextBox 22">
            <a:extLst>
              <a:ext uri="{FF2B5EF4-FFF2-40B4-BE49-F238E27FC236}">
                <a16:creationId xmlns:a16="http://schemas.microsoft.com/office/drawing/2014/main" id="{F2D544A0-174D-4385-A7E0-6298B4F082A3}"/>
              </a:ext>
            </a:extLst>
          </p:cNvPr>
          <p:cNvSpPr txBox="1"/>
          <p:nvPr/>
        </p:nvSpPr>
        <p:spPr>
          <a:xfrm>
            <a:off x="2007827" y="1803401"/>
            <a:ext cx="896497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act of being able to sit in silence and be with them in their distress and for the young person to know you are there and care for their well-being</a:t>
            </a:r>
          </a:p>
        </p:txBody>
      </p:sp>
      <p:pic>
        <p:nvPicPr>
          <p:cNvPr id="2" name="Picture 2">
            <a:extLst>
              <a:ext uri="{FF2B5EF4-FFF2-40B4-BE49-F238E27FC236}">
                <a16:creationId xmlns:a16="http://schemas.microsoft.com/office/drawing/2014/main" id="{E36E6D71-2E4F-4CFC-BDC2-5B6864B5691D}"/>
              </a:ext>
            </a:extLst>
          </p:cNvPr>
          <p:cNvPicPr>
            <a:picLocks noChangeAspect="1"/>
          </p:cNvPicPr>
          <p:nvPr/>
        </p:nvPicPr>
        <p:blipFill rotWithShape="1">
          <a:blip r:embed="rId5"/>
          <a:srcRect t="15291" r="174" b="9066"/>
          <a:stretch/>
        </p:blipFill>
        <p:spPr>
          <a:xfrm>
            <a:off x="1799359" y="3432200"/>
            <a:ext cx="4947815" cy="2700304"/>
          </a:xfrm>
          <a:prstGeom prst="rect">
            <a:avLst/>
          </a:prstGeom>
        </p:spPr>
      </p:pic>
    </p:spTree>
    <p:extLst>
      <p:ext uri="{BB962C8B-B14F-4D97-AF65-F5344CB8AC3E}">
        <p14:creationId xmlns:p14="http://schemas.microsoft.com/office/powerpoint/2010/main" val="1307936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05CEA-8CA1-7A4D-82F5-ED981FD7D4AD}"/>
              </a:ext>
            </a:extLst>
          </p:cNvPr>
          <p:cNvSpPr txBox="1"/>
          <p:nvPr/>
        </p:nvSpPr>
        <p:spPr>
          <a:xfrm>
            <a:off x="2375759" y="363405"/>
            <a:ext cx="7901525" cy="465640"/>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Emotional Coaching: </a:t>
            </a:r>
          </a:p>
        </p:txBody>
      </p:sp>
      <p:sp>
        <p:nvSpPr>
          <p:cNvPr id="7" name="Rectangle 6">
            <a:extLst>
              <a:ext uri="{FF2B5EF4-FFF2-40B4-BE49-F238E27FC236}">
                <a16:creationId xmlns:a16="http://schemas.microsoft.com/office/drawing/2014/main" id="{A81EEFB7-E7F8-7F4A-AD12-B9D176083B1D}"/>
              </a:ext>
            </a:extLst>
          </p:cNvPr>
          <p:cNvSpPr/>
          <p:nvPr/>
        </p:nvSpPr>
        <p:spPr>
          <a:xfrm>
            <a:off x="3508366"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sp>
        <p:nvSpPr>
          <p:cNvPr id="8" name="Rectangle 7">
            <a:extLst>
              <a:ext uri="{FF2B5EF4-FFF2-40B4-BE49-F238E27FC236}">
                <a16:creationId xmlns:a16="http://schemas.microsoft.com/office/drawing/2014/main" id="{2FFB8365-751B-8342-9F23-5D93276FDC02}"/>
              </a:ext>
            </a:extLst>
          </p:cNvPr>
          <p:cNvSpPr/>
          <p:nvPr/>
        </p:nvSpPr>
        <p:spPr>
          <a:xfrm>
            <a:off x="6074509"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sp>
        <p:nvSpPr>
          <p:cNvPr id="9" name="Rectangle 8">
            <a:extLst>
              <a:ext uri="{FF2B5EF4-FFF2-40B4-BE49-F238E27FC236}">
                <a16:creationId xmlns:a16="http://schemas.microsoft.com/office/drawing/2014/main" id="{85C17032-7089-5848-A64E-DFF3D038A566}"/>
              </a:ext>
            </a:extLst>
          </p:cNvPr>
          <p:cNvSpPr/>
          <p:nvPr/>
        </p:nvSpPr>
        <p:spPr>
          <a:xfrm>
            <a:off x="8730917"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grpSp>
        <p:nvGrpSpPr>
          <p:cNvPr id="17" name="Group 16">
            <a:extLst>
              <a:ext uri="{FF2B5EF4-FFF2-40B4-BE49-F238E27FC236}">
                <a16:creationId xmlns:a16="http://schemas.microsoft.com/office/drawing/2014/main" id="{EED41D63-DBB6-4367-B228-3D11F734DFD9}"/>
              </a:ext>
            </a:extLst>
          </p:cNvPr>
          <p:cNvGrpSpPr/>
          <p:nvPr/>
        </p:nvGrpSpPr>
        <p:grpSpPr>
          <a:xfrm>
            <a:off x="181408" y="6293881"/>
            <a:ext cx="1008168" cy="417465"/>
            <a:chOff x="129312" y="6081824"/>
            <a:chExt cx="1662544" cy="688431"/>
          </a:xfrm>
        </p:grpSpPr>
        <p:sp>
          <p:nvSpPr>
            <p:cNvPr id="18" name="Rectangle 17">
              <a:extLst>
                <a:ext uri="{FF2B5EF4-FFF2-40B4-BE49-F238E27FC236}">
                  <a16:creationId xmlns:a16="http://schemas.microsoft.com/office/drawing/2014/main" id="{67F2DA8C-22BD-455E-9FB0-9123857C8FA5}"/>
                </a:ext>
              </a:extLst>
            </p:cNvPr>
            <p:cNvSpPr/>
            <p:nvPr/>
          </p:nvSpPr>
          <p:spPr>
            <a:xfrm>
              <a:off x="221674" y="6410036"/>
              <a:ext cx="581580" cy="3602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9305">
                <a:defRPr/>
              </a:pPr>
              <a:endParaRPr lang="en-GB" sz="1455">
                <a:solidFill>
                  <a:prstClr val="white"/>
                </a:solidFill>
                <a:latin typeface="Calibri" panose="020F0502020204030204"/>
              </a:endParaRPr>
            </a:p>
          </p:txBody>
        </p:sp>
        <p:grpSp>
          <p:nvGrpSpPr>
            <p:cNvPr id="19" name="Group 18">
              <a:extLst>
                <a:ext uri="{FF2B5EF4-FFF2-40B4-BE49-F238E27FC236}">
                  <a16:creationId xmlns:a16="http://schemas.microsoft.com/office/drawing/2014/main" id="{1FF2E9D0-E0AC-447A-9882-86850F779758}"/>
                </a:ext>
              </a:extLst>
            </p:cNvPr>
            <p:cNvGrpSpPr>
              <a:grpSpLocks/>
            </p:cNvGrpSpPr>
            <p:nvPr/>
          </p:nvGrpSpPr>
          <p:grpSpPr bwMode="auto">
            <a:xfrm>
              <a:off x="129312" y="6081824"/>
              <a:ext cx="1662544" cy="656425"/>
              <a:chOff x="287" y="248"/>
              <a:chExt cx="4689" cy="1853"/>
            </a:xfrm>
          </p:grpSpPr>
          <p:grpSp>
            <p:nvGrpSpPr>
              <p:cNvPr id="20" name="docshapegroup6">
                <a:extLst>
                  <a:ext uri="{FF2B5EF4-FFF2-40B4-BE49-F238E27FC236}">
                    <a16:creationId xmlns:a16="http://schemas.microsoft.com/office/drawing/2014/main" id="{F7448C6A-38E4-4327-81E6-0083D87377EB}"/>
                  </a:ext>
                </a:extLst>
              </p:cNvPr>
              <p:cNvGrpSpPr>
                <a:grpSpLocks/>
              </p:cNvGrpSpPr>
              <p:nvPr/>
            </p:nvGrpSpPr>
            <p:grpSpPr bwMode="auto">
              <a:xfrm>
                <a:off x="290" y="248"/>
                <a:ext cx="4686" cy="1447"/>
                <a:chOff x="290" y="-1017"/>
                <a:chExt cx="4686" cy="1447"/>
              </a:xfrm>
            </p:grpSpPr>
            <p:sp>
              <p:nvSpPr>
                <p:cNvPr id="29" name="docshape7">
                  <a:extLst>
                    <a:ext uri="{FF2B5EF4-FFF2-40B4-BE49-F238E27FC236}">
                      <a16:creationId xmlns:a16="http://schemas.microsoft.com/office/drawing/2014/main" id="{CB74EB12-CCD5-42AF-B9B3-D4013FD09CCD}"/>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30" name="docshape8">
                  <a:extLst>
                    <a:ext uri="{FF2B5EF4-FFF2-40B4-BE49-F238E27FC236}">
                      <a16:creationId xmlns:a16="http://schemas.microsoft.com/office/drawing/2014/main" id="{6CCCBE85-D96A-43BF-8A89-D991AF44389E}"/>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31" name="docshape9">
                  <a:extLst>
                    <a:ext uri="{FF2B5EF4-FFF2-40B4-BE49-F238E27FC236}">
                      <a16:creationId xmlns:a16="http://schemas.microsoft.com/office/drawing/2014/main" id="{EC95B7DC-2448-4A7F-A26C-FF3EB2996786}"/>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32" name="docshape10">
                  <a:extLst>
                    <a:ext uri="{FF2B5EF4-FFF2-40B4-BE49-F238E27FC236}">
                      <a16:creationId xmlns:a16="http://schemas.microsoft.com/office/drawing/2014/main" id="{480F97CD-28FA-4018-89E9-3AB0288E73EF}"/>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grpSp>
          <p:grpSp>
            <p:nvGrpSpPr>
              <p:cNvPr id="21" name="docshapegroup11">
                <a:extLst>
                  <a:ext uri="{FF2B5EF4-FFF2-40B4-BE49-F238E27FC236}">
                    <a16:creationId xmlns:a16="http://schemas.microsoft.com/office/drawing/2014/main" id="{87AD7D85-FB87-49D9-8428-16380383A09B}"/>
                  </a:ext>
                </a:extLst>
              </p:cNvPr>
              <p:cNvGrpSpPr>
                <a:grpSpLocks/>
              </p:cNvGrpSpPr>
              <p:nvPr/>
            </p:nvGrpSpPr>
            <p:grpSpPr bwMode="auto">
              <a:xfrm>
                <a:off x="287" y="1770"/>
                <a:ext cx="4137" cy="331"/>
                <a:chOff x="287" y="505"/>
                <a:chExt cx="4137" cy="331"/>
              </a:xfrm>
            </p:grpSpPr>
            <p:sp>
              <p:nvSpPr>
                <p:cNvPr id="22" name="docshape12">
                  <a:extLst>
                    <a:ext uri="{FF2B5EF4-FFF2-40B4-BE49-F238E27FC236}">
                      <a16:creationId xmlns:a16="http://schemas.microsoft.com/office/drawing/2014/main" id="{9C10C5FA-A9A4-4D5B-9455-74B14E81663A}"/>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3" name="docshape13">
                  <a:extLst>
                    <a:ext uri="{FF2B5EF4-FFF2-40B4-BE49-F238E27FC236}">
                      <a16:creationId xmlns:a16="http://schemas.microsoft.com/office/drawing/2014/main" id="{2522B5BC-56C6-4BE1-B990-27F1521772B4}"/>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4" name="docshape14">
                  <a:extLst>
                    <a:ext uri="{FF2B5EF4-FFF2-40B4-BE49-F238E27FC236}">
                      <a16:creationId xmlns:a16="http://schemas.microsoft.com/office/drawing/2014/main" id="{569A3E6E-9950-44D0-AA50-8B4AA148F1A4}"/>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5" name="docshape15">
                  <a:extLst>
                    <a:ext uri="{FF2B5EF4-FFF2-40B4-BE49-F238E27FC236}">
                      <a16:creationId xmlns:a16="http://schemas.microsoft.com/office/drawing/2014/main" id="{7389887A-815A-4A67-9484-DE290AC9FADF}"/>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6" name="docshape16">
                  <a:extLst>
                    <a:ext uri="{FF2B5EF4-FFF2-40B4-BE49-F238E27FC236}">
                      <a16:creationId xmlns:a16="http://schemas.microsoft.com/office/drawing/2014/main" id="{FABFD4EE-A273-43A6-B8B2-8245A796FD74}"/>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7" name="docshape17">
                  <a:extLst>
                    <a:ext uri="{FF2B5EF4-FFF2-40B4-BE49-F238E27FC236}">
                      <a16:creationId xmlns:a16="http://schemas.microsoft.com/office/drawing/2014/main" id="{9A7F630C-E853-491B-8145-5197AC509087}"/>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pic>
              <p:nvPicPr>
                <p:cNvPr id="28" name="docshape18">
                  <a:extLst>
                    <a:ext uri="{FF2B5EF4-FFF2-40B4-BE49-F238E27FC236}">
                      <a16:creationId xmlns:a16="http://schemas.microsoft.com/office/drawing/2014/main" id="{F42E6487-DB81-470F-8BF9-FEC6599E9F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5" y="579"/>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3" name="Arrow: Right 2">
            <a:extLst>
              <a:ext uri="{FF2B5EF4-FFF2-40B4-BE49-F238E27FC236}">
                <a16:creationId xmlns:a16="http://schemas.microsoft.com/office/drawing/2014/main" id="{979BF3D3-CD8A-487A-87E8-13EFF7141D54}"/>
              </a:ext>
            </a:extLst>
          </p:cNvPr>
          <p:cNvSpPr/>
          <p:nvPr/>
        </p:nvSpPr>
        <p:spPr>
          <a:xfrm>
            <a:off x="2538004" y="1504682"/>
            <a:ext cx="3234542" cy="896261"/>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en-GB" sz="1698" dirty="0">
                <a:solidFill>
                  <a:srgbClr val="FFFFFF"/>
                </a:solidFill>
                <a:latin typeface="Cavolini" panose="03000502040302020204" pitchFamily="66" charset="0"/>
                <a:cs typeface="Cavolini" panose="03000502040302020204" pitchFamily="66" charset="0"/>
              </a:rPr>
              <a:t>Notice the emotion </a:t>
            </a:r>
          </a:p>
        </p:txBody>
      </p:sp>
      <p:sp>
        <p:nvSpPr>
          <p:cNvPr id="34" name="TextBox 33">
            <a:extLst>
              <a:ext uri="{FF2B5EF4-FFF2-40B4-BE49-F238E27FC236}">
                <a16:creationId xmlns:a16="http://schemas.microsoft.com/office/drawing/2014/main" id="{AE92F3D2-4A3A-4C04-9A1A-52BBC00020EA}"/>
              </a:ext>
            </a:extLst>
          </p:cNvPr>
          <p:cNvSpPr txBox="1"/>
          <p:nvPr/>
        </p:nvSpPr>
        <p:spPr>
          <a:xfrm>
            <a:off x="6074509" y="1504682"/>
            <a:ext cx="5011928" cy="838948"/>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(‘It looks like you are feeling … I wonder if that’s because . . .’)</a:t>
            </a:r>
          </a:p>
        </p:txBody>
      </p:sp>
      <p:sp>
        <p:nvSpPr>
          <p:cNvPr id="35" name="Arrow: Right 34">
            <a:extLst>
              <a:ext uri="{FF2B5EF4-FFF2-40B4-BE49-F238E27FC236}">
                <a16:creationId xmlns:a16="http://schemas.microsoft.com/office/drawing/2014/main" id="{1D91034C-38AC-4739-96FC-93A372891891}"/>
              </a:ext>
            </a:extLst>
          </p:cNvPr>
          <p:cNvSpPr/>
          <p:nvPr/>
        </p:nvSpPr>
        <p:spPr>
          <a:xfrm>
            <a:off x="2538004" y="2493942"/>
            <a:ext cx="3234542" cy="883701"/>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en-GB" sz="1698" dirty="0">
                <a:solidFill>
                  <a:srgbClr val="FFFFFF"/>
                </a:solidFill>
                <a:latin typeface="Cavolini" panose="03000502040302020204" pitchFamily="66" charset="0"/>
                <a:cs typeface="Cavolini" panose="03000502040302020204" pitchFamily="66" charset="0"/>
              </a:rPr>
              <a:t>Normalise</a:t>
            </a:r>
          </a:p>
        </p:txBody>
      </p:sp>
      <p:sp>
        <p:nvSpPr>
          <p:cNvPr id="36" name="TextBox 35">
            <a:extLst>
              <a:ext uri="{FF2B5EF4-FFF2-40B4-BE49-F238E27FC236}">
                <a16:creationId xmlns:a16="http://schemas.microsoft.com/office/drawing/2014/main" id="{D44097AC-02DB-4275-AC7E-90FB826ABD26}"/>
              </a:ext>
            </a:extLst>
          </p:cNvPr>
          <p:cNvSpPr txBox="1"/>
          <p:nvPr/>
        </p:nvSpPr>
        <p:spPr>
          <a:xfrm>
            <a:off x="6066038" y="2575109"/>
            <a:ext cx="5011928" cy="838948"/>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(‘Lots of children feel like that when . . .’) </a:t>
            </a:r>
          </a:p>
        </p:txBody>
      </p:sp>
      <p:sp>
        <p:nvSpPr>
          <p:cNvPr id="37" name="Arrow: Right 36">
            <a:extLst>
              <a:ext uri="{FF2B5EF4-FFF2-40B4-BE49-F238E27FC236}">
                <a16:creationId xmlns:a16="http://schemas.microsoft.com/office/drawing/2014/main" id="{82BCB9C3-D407-4D3D-BB78-C33E96905562}"/>
              </a:ext>
            </a:extLst>
          </p:cNvPr>
          <p:cNvSpPr/>
          <p:nvPr/>
        </p:nvSpPr>
        <p:spPr>
          <a:xfrm>
            <a:off x="2538004" y="4680941"/>
            <a:ext cx="3234542" cy="781200"/>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en-GB" sz="1698" dirty="0">
                <a:solidFill>
                  <a:srgbClr val="FFFFFF"/>
                </a:solidFill>
                <a:latin typeface="Cavolini" panose="03000502040302020204" pitchFamily="66" charset="0"/>
                <a:cs typeface="Cavolini" panose="03000502040302020204" pitchFamily="66" charset="0"/>
              </a:rPr>
              <a:t>Problem solve </a:t>
            </a:r>
          </a:p>
        </p:txBody>
      </p:sp>
      <p:sp>
        <p:nvSpPr>
          <p:cNvPr id="38" name="TextBox 37">
            <a:extLst>
              <a:ext uri="{FF2B5EF4-FFF2-40B4-BE49-F238E27FC236}">
                <a16:creationId xmlns:a16="http://schemas.microsoft.com/office/drawing/2014/main" id="{BD8CDB33-B272-4D41-B764-C9DC9C607461}"/>
              </a:ext>
            </a:extLst>
          </p:cNvPr>
          <p:cNvSpPr txBox="1"/>
          <p:nvPr/>
        </p:nvSpPr>
        <p:spPr>
          <a:xfrm>
            <a:off x="6066037" y="3636680"/>
            <a:ext cx="5011928" cy="465640"/>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(‘But it’s not Ok to . . .’) </a:t>
            </a:r>
          </a:p>
        </p:txBody>
      </p:sp>
      <p:sp>
        <p:nvSpPr>
          <p:cNvPr id="39" name="Arrow: Right 38">
            <a:extLst>
              <a:ext uri="{FF2B5EF4-FFF2-40B4-BE49-F238E27FC236}">
                <a16:creationId xmlns:a16="http://schemas.microsoft.com/office/drawing/2014/main" id="{EBA86C70-0C50-4DE0-B08A-71412456240E}"/>
              </a:ext>
            </a:extLst>
          </p:cNvPr>
          <p:cNvSpPr/>
          <p:nvPr/>
        </p:nvSpPr>
        <p:spPr>
          <a:xfrm>
            <a:off x="2538004" y="3556247"/>
            <a:ext cx="3234542" cy="843115"/>
          </a:xfrm>
          <a:prstGeom prst="right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r>
              <a:rPr lang="en-GB" sz="1698" dirty="0">
                <a:solidFill>
                  <a:srgbClr val="FFFFFF"/>
                </a:solidFill>
                <a:latin typeface="Cavolini" panose="03000502040302020204" pitchFamily="66" charset="0"/>
                <a:cs typeface="Cavolini" panose="03000502040302020204" pitchFamily="66" charset="0"/>
              </a:rPr>
              <a:t>Set limits </a:t>
            </a:r>
          </a:p>
        </p:txBody>
      </p:sp>
      <p:sp>
        <p:nvSpPr>
          <p:cNvPr id="40" name="TextBox 39">
            <a:extLst>
              <a:ext uri="{FF2B5EF4-FFF2-40B4-BE49-F238E27FC236}">
                <a16:creationId xmlns:a16="http://schemas.microsoft.com/office/drawing/2014/main" id="{C30E8CAA-D2E7-4EA2-BAFE-0F2B2B62779E}"/>
              </a:ext>
            </a:extLst>
          </p:cNvPr>
          <p:cNvSpPr txBox="1"/>
          <p:nvPr/>
        </p:nvSpPr>
        <p:spPr>
          <a:xfrm>
            <a:off x="6096000" y="4745070"/>
            <a:ext cx="5011928" cy="465640"/>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(‘I wonder if it would help to . . .’) </a:t>
            </a:r>
          </a:p>
        </p:txBody>
      </p:sp>
    </p:spTree>
    <p:extLst>
      <p:ext uri="{BB962C8B-B14F-4D97-AF65-F5344CB8AC3E}">
        <p14:creationId xmlns:p14="http://schemas.microsoft.com/office/powerpoint/2010/main" val="2989707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5E6A329-38A8-4FC6-BC09-B9E63D0B1F7A}"/>
              </a:ext>
            </a:extLst>
          </p:cNvPr>
          <p:cNvSpPr/>
          <p:nvPr/>
        </p:nvSpPr>
        <p:spPr>
          <a:xfrm>
            <a:off x="221674" y="6410036"/>
            <a:ext cx="581580" cy="3602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grpSp>
        <p:nvGrpSpPr>
          <p:cNvPr id="10" name="Group 9">
            <a:extLst>
              <a:ext uri="{FF2B5EF4-FFF2-40B4-BE49-F238E27FC236}">
                <a16:creationId xmlns:a16="http://schemas.microsoft.com/office/drawing/2014/main" id="{30392B55-8DAA-4142-976D-ABA7BD11D079}"/>
              </a:ext>
            </a:extLst>
          </p:cNvPr>
          <p:cNvGrpSpPr>
            <a:grpSpLocks/>
          </p:cNvGrpSpPr>
          <p:nvPr/>
        </p:nvGrpSpPr>
        <p:grpSpPr bwMode="auto">
          <a:xfrm>
            <a:off x="129312" y="6113829"/>
            <a:ext cx="1662544" cy="656425"/>
            <a:chOff x="287" y="248"/>
            <a:chExt cx="4689" cy="1853"/>
          </a:xfrm>
        </p:grpSpPr>
        <p:grpSp>
          <p:nvGrpSpPr>
            <p:cNvPr id="11" name="docshapegroup6">
              <a:extLst>
                <a:ext uri="{FF2B5EF4-FFF2-40B4-BE49-F238E27FC236}">
                  <a16:creationId xmlns:a16="http://schemas.microsoft.com/office/drawing/2014/main" id="{84545A1A-86F3-4D9A-AD00-27323F827101}"/>
                </a:ext>
              </a:extLst>
            </p:cNvPr>
            <p:cNvGrpSpPr>
              <a:grpSpLocks/>
            </p:cNvGrpSpPr>
            <p:nvPr/>
          </p:nvGrpSpPr>
          <p:grpSpPr bwMode="auto">
            <a:xfrm>
              <a:off x="290" y="248"/>
              <a:ext cx="4686" cy="1447"/>
              <a:chOff x="290" y="-1017"/>
              <a:chExt cx="4686" cy="1447"/>
            </a:xfrm>
          </p:grpSpPr>
          <p:sp>
            <p:nvSpPr>
              <p:cNvPr id="20" name="docshape7">
                <a:extLst>
                  <a:ext uri="{FF2B5EF4-FFF2-40B4-BE49-F238E27FC236}">
                    <a16:creationId xmlns:a16="http://schemas.microsoft.com/office/drawing/2014/main" id="{9E6D1306-33B4-4861-8831-6684D1697FBE}"/>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1" name="docshape8">
                <a:extLst>
                  <a:ext uri="{FF2B5EF4-FFF2-40B4-BE49-F238E27FC236}">
                    <a16:creationId xmlns:a16="http://schemas.microsoft.com/office/drawing/2014/main" id="{4290F3F2-71E0-40D9-BB33-AD532D41A1AE}"/>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2" name="docshape9">
                <a:extLst>
                  <a:ext uri="{FF2B5EF4-FFF2-40B4-BE49-F238E27FC236}">
                    <a16:creationId xmlns:a16="http://schemas.microsoft.com/office/drawing/2014/main" id="{EA2650A3-C8BD-48C8-81C2-45AB2CD22D70}"/>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3" name="docshape10">
                <a:extLst>
                  <a:ext uri="{FF2B5EF4-FFF2-40B4-BE49-F238E27FC236}">
                    <a16:creationId xmlns:a16="http://schemas.microsoft.com/office/drawing/2014/main" id="{44F61A81-087C-4DE8-8FAA-AC33360A2010}"/>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grpSp>
        <p:grpSp>
          <p:nvGrpSpPr>
            <p:cNvPr id="12" name="docshapegroup11">
              <a:extLst>
                <a:ext uri="{FF2B5EF4-FFF2-40B4-BE49-F238E27FC236}">
                  <a16:creationId xmlns:a16="http://schemas.microsoft.com/office/drawing/2014/main" id="{BA53C5B9-3D34-407E-A31B-0E7FE8ECE6F6}"/>
                </a:ext>
              </a:extLst>
            </p:cNvPr>
            <p:cNvGrpSpPr>
              <a:grpSpLocks/>
            </p:cNvGrpSpPr>
            <p:nvPr/>
          </p:nvGrpSpPr>
          <p:grpSpPr bwMode="auto">
            <a:xfrm>
              <a:off x="287" y="1770"/>
              <a:ext cx="4137" cy="331"/>
              <a:chOff x="287" y="505"/>
              <a:chExt cx="4137" cy="331"/>
            </a:xfrm>
          </p:grpSpPr>
          <p:sp>
            <p:nvSpPr>
              <p:cNvPr id="13" name="docshape12">
                <a:extLst>
                  <a:ext uri="{FF2B5EF4-FFF2-40B4-BE49-F238E27FC236}">
                    <a16:creationId xmlns:a16="http://schemas.microsoft.com/office/drawing/2014/main" id="{657BBF07-CB42-4933-BB46-6104DF45D4FA}"/>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4" name="docshape13">
                <a:extLst>
                  <a:ext uri="{FF2B5EF4-FFF2-40B4-BE49-F238E27FC236}">
                    <a16:creationId xmlns:a16="http://schemas.microsoft.com/office/drawing/2014/main" id="{6072E66E-74C6-40BE-9AF8-145EF888E38D}"/>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5" name="docshape14">
                <a:extLst>
                  <a:ext uri="{FF2B5EF4-FFF2-40B4-BE49-F238E27FC236}">
                    <a16:creationId xmlns:a16="http://schemas.microsoft.com/office/drawing/2014/main" id="{9A26F903-6AAE-427B-A75F-0721BCCEAE5B}"/>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6" name="docshape15">
                <a:extLst>
                  <a:ext uri="{FF2B5EF4-FFF2-40B4-BE49-F238E27FC236}">
                    <a16:creationId xmlns:a16="http://schemas.microsoft.com/office/drawing/2014/main" id="{00D78FD1-FB19-40F6-846D-CC24FC3928BE}"/>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7" name="docshape16">
                <a:extLst>
                  <a:ext uri="{FF2B5EF4-FFF2-40B4-BE49-F238E27FC236}">
                    <a16:creationId xmlns:a16="http://schemas.microsoft.com/office/drawing/2014/main" id="{F7899909-6040-463F-831E-C6B5792C6527}"/>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8" name="docshape17">
                <a:extLst>
                  <a:ext uri="{FF2B5EF4-FFF2-40B4-BE49-F238E27FC236}">
                    <a16:creationId xmlns:a16="http://schemas.microsoft.com/office/drawing/2014/main" id="{AA05E3E5-E9A8-4120-A32D-397A55E5C5B2}"/>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pic>
            <p:nvPicPr>
              <p:cNvPr id="19" name="docshape18">
                <a:extLst>
                  <a:ext uri="{FF2B5EF4-FFF2-40B4-BE49-F238E27FC236}">
                    <a16:creationId xmlns:a16="http://schemas.microsoft.com/office/drawing/2014/main" id="{0DF62E16-3D8C-4947-AD1C-0061602EF0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 y="579"/>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 name="Title 5">
            <a:extLst>
              <a:ext uri="{FF2B5EF4-FFF2-40B4-BE49-F238E27FC236}">
                <a16:creationId xmlns:a16="http://schemas.microsoft.com/office/drawing/2014/main" id="{31451820-D4EF-4CC7-994F-1B5A539A2263}"/>
              </a:ext>
            </a:extLst>
          </p:cNvPr>
          <p:cNvSpPr txBox="1">
            <a:spLocks/>
          </p:cNvSpPr>
          <p:nvPr/>
        </p:nvSpPr>
        <p:spPr>
          <a:xfrm>
            <a:off x="4281577" y="493174"/>
            <a:ext cx="8229600" cy="1143000"/>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t>Who are we?</a:t>
            </a:r>
          </a:p>
        </p:txBody>
      </p:sp>
      <p:sp>
        <p:nvSpPr>
          <p:cNvPr id="26" name="Content Placeholder 8">
            <a:extLst>
              <a:ext uri="{FF2B5EF4-FFF2-40B4-BE49-F238E27FC236}">
                <a16:creationId xmlns:a16="http://schemas.microsoft.com/office/drawing/2014/main" id="{B2C3DED7-39E9-4F55-BF2C-1EF9EDB34D44}"/>
              </a:ext>
            </a:extLst>
          </p:cNvPr>
          <p:cNvSpPr txBox="1">
            <a:spLocks/>
          </p:cNvSpPr>
          <p:nvPr/>
        </p:nvSpPr>
        <p:spPr>
          <a:xfrm>
            <a:off x="2550543" y="1619527"/>
            <a:ext cx="8229600" cy="4525963"/>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Arial"/>
                <a:cs typeface="Arial"/>
              </a:rPr>
              <a:t>We are Education Mental Health Practitioners (EMHPs for short).</a:t>
            </a: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dirty="0">
                <a:latin typeface="Arial"/>
                <a:cs typeface="Arial"/>
              </a:rPr>
              <a:t>It’s our job to help children and young people learn how to improve and maintain their mental health using an evidence-based CBT approach.</a:t>
            </a: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https://rise.childrenssociety.org.uk/</a:t>
            </a: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571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Holder 6">
            <a:extLst>
              <a:ext uri="{FF2B5EF4-FFF2-40B4-BE49-F238E27FC236}">
                <a16:creationId xmlns:a16="http://schemas.microsoft.com/office/drawing/2014/main" id="{90B97754-2F3F-494F-B07F-B4833C433224}"/>
              </a:ext>
            </a:extLst>
          </p:cNvPr>
          <p:cNvSpPr txBox="1">
            <a:spLocks/>
          </p:cNvSpPr>
          <p:nvPr/>
        </p:nvSpPr>
        <p:spPr>
          <a:xfrm>
            <a:off x="857129" y="5917599"/>
            <a:ext cx="1880159"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defTabSz="1219170">
              <a:spcBef>
                <a:spcPts val="33"/>
              </a:spcBef>
            </a:pPr>
            <a:r>
              <a:rPr lang="en-GB" sz="1213" spc="21">
                <a:solidFill>
                  <a:prstClr val="white"/>
                </a:solidFill>
                <a:latin typeface="Arial" panose="020B0604020202020204" pitchFamily="34" charset="0"/>
                <a:cs typeface="Arial" panose="020B0604020202020204" pitchFamily="34" charset="0"/>
              </a:rPr>
              <a:t>Date</a:t>
            </a:r>
            <a:endParaRPr sz="1213" spc="33">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2409E56-ED51-4E50-A68D-988AF371B57C}"/>
              </a:ext>
            </a:extLst>
          </p:cNvPr>
          <p:cNvGrpSpPr>
            <a:grpSpLocks noChangeAspect="1"/>
          </p:cNvGrpSpPr>
          <p:nvPr/>
        </p:nvGrpSpPr>
        <p:grpSpPr bwMode="auto">
          <a:xfrm>
            <a:off x="10363200" y="6070600"/>
            <a:ext cx="1354576" cy="533832"/>
            <a:chOff x="287" y="248"/>
            <a:chExt cx="4689" cy="1853"/>
          </a:xfrm>
        </p:grpSpPr>
        <p:grpSp>
          <p:nvGrpSpPr>
            <p:cNvPr id="9" name="docshapegroup6">
              <a:extLst>
                <a:ext uri="{FF2B5EF4-FFF2-40B4-BE49-F238E27FC236}">
                  <a16:creationId xmlns:a16="http://schemas.microsoft.com/office/drawing/2014/main" id="{6A75A9D6-A3FD-45C7-BBBF-7CC24A793881}"/>
                </a:ext>
              </a:extLst>
            </p:cNvPr>
            <p:cNvGrpSpPr>
              <a:grpSpLocks/>
            </p:cNvGrpSpPr>
            <p:nvPr/>
          </p:nvGrpSpPr>
          <p:grpSpPr bwMode="auto">
            <a:xfrm>
              <a:off x="290" y="248"/>
              <a:ext cx="4686" cy="1447"/>
              <a:chOff x="290" y="-1017"/>
              <a:chExt cx="4686" cy="1447"/>
            </a:xfrm>
          </p:grpSpPr>
          <p:sp>
            <p:nvSpPr>
              <p:cNvPr id="19" name="docshape7">
                <a:extLst>
                  <a:ext uri="{FF2B5EF4-FFF2-40B4-BE49-F238E27FC236}">
                    <a16:creationId xmlns:a16="http://schemas.microsoft.com/office/drawing/2014/main" id="{16C96F9D-583B-416F-AE60-353D93009A22}"/>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sp>
            <p:nvSpPr>
              <p:cNvPr id="20" name="docshape8">
                <a:extLst>
                  <a:ext uri="{FF2B5EF4-FFF2-40B4-BE49-F238E27FC236}">
                    <a16:creationId xmlns:a16="http://schemas.microsoft.com/office/drawing/2014/main" id="{86D57B66-F014-4609-8C05-C9CD0818D7BE}"/>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sp>
            <p:nvSpPr>
              <p:cNvPr id="21" name="docshape9">
                <a:extLst>
                  <a:ext uri="{FF2B5EF4-FFF2-40B4-BE49-F238E27FC236}">
                    <a16:creationId xmlns:a16="http://schemas.microsoft.com/office/drawing/2014/main" id="{974F96B6-7235-4EAE-85F2-0BC7000BF370}"/>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sp>
            <p:nvSpPr>
              <p:cNvPr id="22" name="docshape10">
                <a:extLst>
                  <a:ext uri="{FF2B5EF4-FFF2-40B4-BE49-F238E27FC236}">
                    <a16:creationId xmlns:a16="http://schemas.microsoft.com/office/drawing/2014/main" id="{5666309F-106D-4951-A3D9-BA77991A559D}"/>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grpSp>
        <p:grpSp>
          <p:nvGrpSpPr>
            <p:cNvPr id="11" name="docshapegroup11">
              <a:extLst>
                <a:ext uri="{FF2B5EF4-FFF2-40B4-BE49-F238E27FC236}">
                  <a16:creationId xmlns:a16="http://schemas.microsoft.com/office/drawing/2014/main" id="{692DD3F2-8FC0-4908-AD43-FD724D5C56B1}"/>
                </a:ext>
              </a:extLst>
            </p:cNvPr>
            <p:cNvGrpSpPr>
              <a:grpSpLocks/>
            </p:cNvGrpSpPr>
            <p:nvPr/>
          </p:nvGrpSpPr>
          <p:grpSpPr bwMode="auto">
            <a:xfrm>
              <a:off x="287" y="1770"/>
              <a:ext cx="4137" cy="331"/>
              <a:chOff x="287" y="505"/>
              <a:chExt cx="4137" cy="331"/>
            </a:xfrm>
          </p:grpSpPr>
          <p:sp>
            <p:nvSpPr>
              <p:cNvPr id="12" name="docshape12">
                <a:extLst>
                  <a:ext uri="{FF2B5EF4-FFF2-40B4-BE49-F238E27FC236}">
                    <a16:creationId xmlns:a16="http://schemas.microsoft.com/office/drawing/2014/main" id="{E8F57E1D-BBFE-40E3-947E-5D0885DD9A9E}"/>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sp>
            <p:nvSpPr>
              <p:cNvPr id="13" name="docshape13">
                <a:extLst>
                  <a:ext uri="{FF2B5EF4-FFF2-40B4-BE49-F238E27FC236}">
                    <a16:creationId xmlns:a16="http://schemas.microsoft.com/office/drawing/2014/main" id="{1B4F11D5-60DC-44BC-B7A2-D99FD2C3EA55}"/>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sp>
            <p:nvSpPr>
              <p:cNvPr id="14" name="docshape14">
                <a:extLst>
                  <a:ext uri="{FF2B5EF4-FFF2-40B4-BE49-F238E27FC236}">
                    <a16:creationId xmlns:a16="http://schemas.microsoft.com/office/drawing/2014/main" id="{18CE38EB-90F8-418A-8BFC-15B634BBFF35}"/>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sp>
            <p:nvSpPr>
              <p:cNvPr id="15" name="docshape15">
                <a:extLst>
                  <a:ext uri="{FF2B5EF4-FFF2-40B4-BE49-F238E27FC236}">
                    <a16:creationId xmlns:a16="http://schemas.microsoft.com/office/drawing/2014/main" id="{D46CF47E-D113-4EC9-9691-C3E1914C1E0A}"/>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sp>
            <p:nvSpPr>
              <p:cNvPr id="16" name="docshape16">
                <a:extLst>
                  <a:ext uri="{FF2B5EF4-FFF2-40B4-BE49-F238E27FC236}">
                    <a16:creationId xmlns:a16="http://schemas.microsoft.com/office/drawing/2014/main" id="{2A318191-273A-4E95-A990-DC5DAC276EA3}"/>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sp>
            <p:nvSpPr>
              <p:cNvPr id="17" name="docshape17">
                <a:extLst>
                  <a:ext uri="{FF2B5EF4-FFF2-40B4-BE49-F238E27FC236}">
                    <a16:creationId xmlns:a16="http://schemas.microsoft.com/office/drawing/2014/main" id="{8E5BE2BE-6875-44FF-8E22-86522CB31842}"/>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defTabSz="739287"/>
                <a:endParaRPr lang="en-GB" sz="1456">
                  <a:solidFill>
                    <a:prstClr val="black"/>
                  </a:solidFill>
                  <a:latin typeface="Calibri" panose="020F0502020204030204"/>
                </a:endParaRPr>
              </a:p>
            </p:txBody>
          </p:sp>
          <p:pic>
            <p:nvPicPr>
              <p:cNvPr id="18" name="docshape18">
                <a:extLst>
                  <a:ext uri="{FF2B5EF4-FFF2-40B4-BE49-F238E27FC236}">
                    <a16:creationId xmlns:a16="http://schemas.microsoft.com/office/drawing/2014/main" id="{DAA4A8AD-46BB-44F6-A5BD-C3539F0E97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 name="TextBox 9">
            <a:extLst>
              <a:ext uri="{FF2B5EF4-FFF2-40B4-BE49-F238E27FC236}">
                <a16:creationId xmlns:a16="http://schemas.microsoft.com/office/drawing/2014/main" id="{BC2D17D8-273D-AA47-A237-3BAFCCCE6145}"/>
              </a:ext>
            </a:extLst>
          </p:cNvPr>
          <p:cNvSpPr txBox="1"/>
          <p:nvPr/>
        </p:nvSpPr>
        <p:spPr>
          <a:xfrm>
            <a:off x="213350" y="1485114"/>
            <a:ext cx="2119031" cy="1577845"/>
          </a:xfrm>
          <a:prstGeom prst="rect">
            <a:avLst/>
          </a:prstGeom>
          <a:solidFill>
            <a:schemeClr val="accent6"/>
          </a:solidFill>
        </p:spPr>
        <p:txBody>
          <a:bodyPr wrap="square" lIns="121920" tIns="60960" rIns="121920" bIns="60960" rtlCol="0" anchor="t">
            <a:noAutofit/>
          </a:bodyPr>
          <a:lstStyle/>
          <a:p>
            <a:pPr defTabSz="1219170"/>
            <a:r>
              <a:rPr lang="en-GB" sz="2667" b="1" dirty="0">
                <a:solidFill>
                  <a:srgbClr val="1D9A78">
                    <a:lumMod val="50000"/>
                  </a:srgbClr>
                </a:solidFill>
                <a:latin typeface="Calibri"/>
                <a:ea typeface="Calibri" panose="020F0502020204030204" pitchFamily="34" charset="0"/>
                <a:cs typeface="Calibri"/>
              </a:rPr>
              <a:t>PACE Approach- Dan Hughes</a:t>
            </a:r>
          </a:p>
          <a:p>
            <a:pPr defTabSz="1219170"/>
            <a:endParaRPr lang="en-GB" sz="2667" b="1" dirty="0">
              <a:solidFill>
                <a:prstClr val="black"/>
              </a:solidFill>
              <a:latin typeface="Arial" panose="020B0604020202020204" pitchFamily="34" charset="0"/>
              <a:cs typeface="Arial" panose="020B0604020202020204" pitchFamily="34" charset="0"/>
            </a:endParaRP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61418" y="3097144"/>
            <a:ext cx="2119031" cy="284921"/>
          </a:xfrm>
          <a:prstGeom prst="rect">
            <a:avLst/>
          </a:prstGeom>
        </p:spPr>
      </p:pic>
      <p:sp>
        <p:nvSpPr>
          <p:cNvPr id="229" name="TextBox 228">
            <a:extLst>
              <a:ext uri="{FF2B5EF4-FFF2-40B4-BE49-F238E27FC236}">
                <a16:creationId xmlns:a16="http://schemas.microsoft.com/office/drawing/2014/main" id="{9E99FECE-69A0-4093-8EF4-3534FF5D09A8}"/>
              </a:ext>
            </a:extLst>
          </p:cNvPr>
          <p:cNvSpPr txBox="1"/>
          <p:nvPr/>
        </p:nvSpPr>
        <p:spPr>
          <a:xfrm>
            <a:off x="2578177" y="591127"/>
            <a:ext cx="2818464" cy="789896"/>
          </a:xfrm>
          <a:prstGeom prst="rect">
            <a:avLst/>
          </a:prstGeom>
          <a:noFill/>
        </p:spPr>
        <p:txBody>
          <a:bodyPr wrap="none" rtlCol="0" anchor="ctr" anchorCtr="1">
            <a:spAutoFit/>
          </a:bodyPr>
          <a:lstStyle/>
          <a:p>
            <a:pPr algn="ctr" defTabSz="1219170"/>
            <a:r>
              <a:rPr lang="en-GB" sz="4533" dirty="0">
                <a:solidFill>
                  <a:srgbClr val="FF0066"/>
                </a:solidFill>
                <a:latin typeface="Calibri" panose="020F0502020204030204"/>
              </a:rPr>
              <a:t>Playfulness</a:t>
            </a:r>
          </a:p>
        </p:txBody>
      </p:sp>
      <p:sp>
        <p:nvSpPr>
          <p:cNvPr id="296" name="CasetăText 295">
            <a:extLst>
              <a:ext uri="{FF2B5EF4-FFF2-40B4-BE49-F238E27FC236}">
                <a16:creationId xmlns:a16="http://schemas.microsoft.com/office/drawing/2014/main" id="{5434E9D8-8C4B-4D63-AD5E-ABEB86D2EB02}"/>
              </a:ext>
            </a:extLst>
          </p:cNvPr>
          <p:cNvSpPr txBox="1"/>
          <p:nvPr/>
        </p:nvSpPr>
        <p:spPr>
          <a:xfrm>
            <a:off x="3621508" y="2030228"/>
            <a:ext cx="3550267" cy="954107"/>
          </a:xfrm>
          <a:prstGeom prst="rect">
            <a:avLst/>
          </a:prstGeom>
          <a:noFill/>
        </p:spPr>
        <p:txBody>
          <a:bodyPr wrap="none" rtlCol="0" anchor="ctr" anchorCtr="1">
            <a:spAutoFit/>
          </a:bodyPr>
          <a:lstStyle/>
          <a:p>
            <a:pPr algn="ctr" defTabSz="1219170"/>
            <a:r>
              <a:rPr lang="en-GB" sz="5600">
                <a:solidFill>
                  <a:srgbClr val="00A0D7"/>
                </a:solidFill>
                <a:latin typeface="Calibri" panose="020F0502020204030204"/>
              </a:rPr>
              <a:t>Acceptance</a:t>
            </a:r>
          </a:p>
        </p:txBody>
      </p:sp>
      <p:sp>
        <p:nvSpPr>
          <p:cNvPr id="185" name="Tekstfelt 184">
            <a:extLst>
              <a:ext uri="{FF2B5EF4-FFF2-40B4-BE49-F238E27FC236}">
                <a16:creationId xmlns:a16="http://schemas.microsoft.com/office/drawing/2014/main" id="{71F6749A-164A-4513-A75E-AB4196E388EB}"/>
              </a:ext>
            </a:extLst>
          </p:cNvPr>
          <p:cNvSpPr txBox="1"/>
          <p:nvPr/>
        </p:nvSpPr>
        <p:spPr>
          <a:xfrm>
            <a:off x="5031607" y="3644342"/>
            <a:ext cx="2385588" cy="830997"/>
          </a:xfrm>
          <a:prstGeom prst="rect">
            <a:avLst/>
          </a:prstGeom>
          <a:noFill/>
        </p:spPr>
        <p:txBody>
          <a:bodyPr wrap="none" rtlCol="0" anchor="ctr" anchorCtr="1">
            <a:spAutoFit/>
          </a:bodyPr>
          <a:lstStyle/>
          <a:p>
            <a:pPr algn="ctr" defTabSz="1219170"/>
            <a:r>
              <a:rPr lang="en-GB" sz="4800" dirty="0">
                <a:solidFill>
                  <a:srgbClr val="008C3A"/>
                </a:solidFill>
                <a:latin typeface="Calibri" panose="020F0502020204030204"/>
              </a:rPr>
              <a:t>Curiosity</a:t>
            </a:r>
          </a:p>
        </p:txBody>
      </p:sp>
      <p:sp>
        <p:nvSpPr>
          <p:cNvPr id="50" name="Tekstfelt 49">
            <a:extLst>
              <a:ext uri="{FF2B5EF4-FFF2-40B4-BE49-F238E27FC236}">
                <a16:creationId xmlns:a16="http://schemas.microsoft.com/office/drawing/2014/main" id="{266160A1-7062-4826-B1BC-6949C303F819}"/>
              </a:ext>
            </a:extLst>
          </p:cNvPr>
          <p:cNvSpPr txBox="1"/>
          <p:nvPr/>
        </p:nvSpPr>
        <p:spPr>
          <a:xfrm>
            <a:off x="6964801" y="4753658"/>
            <a:ext cx="2629438" cy="913007"/>
          </a:xfrm>
          <a:prstGeom prst="rect">
            <a:avLst/>
          </a:prstGeom>
          <a:noFill/>
        </p:spPr>
        <p:txBody>
          <a:bodyPr wrap="none" rtlCol="0" anchor="ctr" anchorCtr="1">
            <a:spAutoFit/>
          </a:bodyPr>
          <a:lstStyle/>
          <a:p>
            <a:pPr algn="ctr" defTabSz="1219170"/>
            <a:r>
              <a:rPr lang="en-GB" sz="5333" dirty="0">
                <a:solidFill>
                  <a:srgbClr val="AB008B"/>
                </a:solidFill>
                <a:latin typeface="Calibri" panose="020F0502020204030204"/>
              </a:rPr>
              <a:t>Empathy</a:t>
            </a:r>
          </a:p>
        </p:txBody>
      </p:sp>
    </p:spTree>
    <p:extLst>
      <p:ext uri="{BB962C8B-B14F-4D97-AF65-F5344CB8AC3E}">
        <p14:creationId xmlns:p14="http://schemas.microsoft.com/office/powerpoint/2010/main" val="2529854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05CEA-8CA1-7A4D-82F5-ED981FD7D4AD}"/>
              </a:ext>
            </a:extLst>
          </p:cNvPr>
          <p:cNvSpPr txBox="1"/>
          <p:nvPr/>
        </p:nvSpPr>
        <p:spPr>
          <a:xfrm>
            <a:off x="2375759" y="363405"/>
            <a:ext cx="7901525" cy="465640"/>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Active Listening: </a:t>
            </a:r>
          </a:p>
        </p:txBody>
      </p:sp>
      <p:sp>
        <p:nvSpPr>
          <p:cNvPr id="7" name="Rectangle 6">
            <a:extLst>
              <a:ext uri="{FF2B5EF4-FFF2-40B4-BE49-F238E27FC236}">
                <a16:creationId xmlns:a16="http://schemas.microsoft.com/office/drawing/2014/main" id="{A81EEFB7-E7F8-7F4A-AD12-B9D176083B1D}"/>
              </a:ext>
            </a:extLst>
          </p:cNvPr>
          <p:cNvSpPr/>
          <p:nvPr/>
        </p:nvSpPr>
        <p:spPr>
          <a:xfrm>
            <a:off x="3508366"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sp>
        <p:nvSpPr>
          <p:cNvPr id="8" name="Rectangle 7">
            <a:extLst>
              <a:ext uri="{FF2B5EF4-FFF2-40B4-BE49-F238E27FC236}">
                <a16:creationId xmlns:a16="http://schemas.microsoft.com/office/drawing/2014/main" id="{2FFB8365-751B-8342-9F23-5D93276FDC02}"/>
              </a:ext>
            </a:extLst>
          </p:cNvPr>
          <p:cNvSpPr/>
          <p:nvPr/>
        </p:nvSpPr>
        <p:spPr>
          <a:xfrm>
            <a:off x="6074509"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sp>
        <p:nvSpPr>
          <p:cNvPr id="9" name="Rectangle 8">
            <a:extLst>
              <a:ext uri="{FF2B5EF4-FFF2-40B4-BE49-F238E27FC236}">
                <a16:creationId xmlns:a16="http://schemas.microsoft.com/office/drawing/2014/main" id="{85C17032-7089-5848-A64E-DFF3D038A566}"/>
              </a:ext>
            </a:extLst>
          </p:cNvPr>
          <p:cNvSpPr/>
          <p:nvPr/>
        </p:nvSpPr>
        <p:spPr>
          <a:xfrm>
            <a:off x="8730917" y="4203741"/>
            <a:ext cx="1695180" cy="1679187"/>
          </a:xfrm>
          <a:prstGeom prst="rect">
            <a:avLst/>
          </a:prstGeom>
        </p:spPr>
        <p:txBody>
          <a:bodyPr wrap="square">
            <a:noAutofit/>
          </a:bodyPr>
          <a:lstStyle/>
          <a:p>
            <a:pPr defTabSz="554492">
              <a:spcBef>
                <a:spcPts val="364"/>
              </a:spcBef>
              <a:spcAft>
                <a:spcPts val="364"/>
              </a:spcAft>
            </a:pPr>
            <a:endParaRPr lang="en-GB" sz="1213" dirty="0">
              <a:solidFill>
                <a:srgbClr val="2F2B20"/>
              </a:solidFill>
              <a:latin typeface="Corbel" panose="020B0503020204020204"/>
            </a:endParaRPr>
          </a:p>
        </p:txBody>
      </p:sp>
      <p:grpSp>
        <p:nvGrpSpPr>
          <p:cNvPr id="17" name="Group 16">
            <a:extLst>
              <a:ext uri="{FF2B5EF4-FFF2-40B4-BE49-F238E27FC236}">
                <a16:creationId xmlns:a16="http://schemas.microsoft.com/office/drawing/2014/main" id="{EED41D63-DBB6-4367-B228-3D11F734DFD9}"/>
              </a:ext>
            </a:extLst>
          </p:cNvPr>
          <p:cNvGrpSpPr/>
          <p:nvPr/>
        </p:nvGrpSpPr>
        <p:grpSpPr>
          <a:xfrm>
            <a:off x="181408" y="6293881"/>
            <a:ext cx="1008168" cy="417465"/>
            <a:chOff x="129312" y="6081824"/>
            <a:chExt cx="1662544" cy="688431"/>
          </a:xfrm>
        </p:grpSpPr>
        <p:sp>
          <p:nvSpPr>
            <p:cNvPr id="18" name="Rectangle 17">
              <a:extLst>
                <a:ext uri="{FF2B5EF4-FFF2-40B4-BE49-F238E27FC236}">
                  <a16:creationId xmlns:a16="http://schemas.microsoft.com/office/drawing/2014/main" id="{67F2DA8C-22BD-455E-9FB0-9123857C8FA5}"/>
                </a:ext>
              </a:extLst>
            </p:cNvPr>
            <p:cNvSpPr/>
            <p:nvPr/>
          </p:nvSpPr>
          <p:spPr>
            <a:xfrm>
              <a:off x="221674" y="6410036"/>
              <a:ext cx="581580" cy="3602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9305">
                <a:defRPr/>
              </a:pPr>
              <a:endParaRPr lang="en-GB" sz="1455">
                <a:solidFill>
                  <a:prstClr val="white"/>
                </a:solidFill>
                <a:latin typeface="Calibri" panose="020F0502020204030204"/>
              </a:endParaRPr>
            </a:p>
          </p:txBody>
        </p:sp>
        <p:grpSp>
          <p:nvGrpSpPr>
            <p:cNvPr id="19" name="Group 18">
              <a:extLst>
                <a:ext uri="{FF2B5EF4-FFF2-40B4-BE49-F238E27FC236}">
                  <a16:creationId xmlns:a16="http://schemas.microsoft.com/office/drawing/2014/main" id="{1FF2E9D0-E0AC-447A-9882-86850F779758}"/>
                </a:ext>
              </a:extLst>
            </p:cNvPr>
            <p:cNvGrpSpPr>
              <a:grpSpLocks/>
            </p:cNvGrpSpPr>
            <p:nvPr/>
          </p:nvGrpSpPr>
          <p:grpSpPr bwMode="auto">
            <a:xfrm>
              <a:off x="129312" y="6081824"/>
              <a:ext cx="1662544" cy="656425"/>
              <a:chOff x="287" y="248"/>
              <a:chExt cx="4689" cy="1853"/>
            </a:xfrm>
          </p:grpSpPr>
          <p:grpSp>
            <p:nvGrpSpPr>
              <p:cNvPr id="20" name="docshapegroup6">
                <a:extLst>
                  <a:ext uri="{FF2B5EF4-FFF2-40B4-BE49-F238E27FC236}">
                    <a16:creationId xmlns:a16="http://schemas.microsoft.com/office/drawing/2014/main" id="{F7448C6A-38E4-4327-81E6-0083D87377EB}"/>
                  </a:ext>
                </a:extLst>
              </p:cNvPr>
              <p:cNvGrpSpPr>
                <a:grpSpLocks/>
              </p:cNvGrpSpPr>
              <p:nvPr/>
            </p:nvGrpSpPr>
            <p:grpSpPr bwMode="auto">
              <a:xfrm>
                <a:off x="290" y="248"/>
                <a:ext cx="4686" cy="1447"/>
                <a:chOff x="290" y="-1017"/>
                <a:chExt cx="4686" cy="1447"/>
              </a:xfrm>
            </p:grpSpPr>
            <p:sp>
              <p:nvSpPr>
                <p:cNvPr id="29" name="docshape7">
                  <a:extLst>
                    <a:ext uri="{FF2B5EF4-FFF2-40B4-BE49-F238E27FC236}">
                      <a16:creationId xmlns:a16="http://schemas.microsoft.com/office/drawing/2014/main" id="{CB74EB12-CCD5-42AF-B9B3-D4013FD09CCD}"/>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30" name="docshape8">
                  <a:extLst>
                    <a:ext uri="{FF2B5EF4-FFF2-40B4-BE49-F238E27FC236}">
                      <a16:creationId xmlns:a16="http://schemas.microsoft.com/office/drawing/2014/main" id="{6CCCBE85-D96A-43BF-8A89-D991AF44389E}"/>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31" name="docshape9">
                  <a:extLst>
                    <a:ext uri="{FF2B5EF4-FFF2-40B4-BE49-F238E27FC236}">
                      <a16:creationId xmlns:a16="http://schemas.microsoft.com/office/drawing/2014/main" id="{EC95B7DC-2448-4A7F-A26C-FF3EB2996786}"/>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32" name="docshape10">
                  <a:extLst>
                    <a:ext uri="{FF2B5EF4-FFF2-40B4-BE49-F238E27FC236}">
                      <a16:creationId xmlns:a16="http://schemas.microsoft.com/office/drawing/2014/main" id="{480F97CD-28FA-4018-89E9-3AB0288E73EF}"/>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grpSp>
          <p:grpSp>
            <p:nvGrpSpPr>
              <p:cNvPr id="21" name="docshapegroup11">
                <a:extLst>
                  <a:ext uri="{FF2B5EF4-FFF2-40B4-BE49-F238E27FC236}">
                    <a16:creationId xmlns:a16="http://schemas.microsoft.com/office/drawing/2014/main" id="{87AD7D85-FB87-49D9-8428-16380383A09B}"/>
                  </a:ext>
                </a:extLst>
              </p:cNvPr>
              <p:cNvGrpSpPr>
                <a:grpSpLocks/>
              </p:cNvGrpSpPr>
              <p:nvPr/>
            </p:nvGrpSpPr>
            <p:grpSpPr bwMode="auto">
              <a:xfrm>
                <a:off x="287" y="1770"/>
                <a:ext cx="4137" cy="331"/>
                <a:chOff x="287" y="505"/>
                <a:chExt cx="4137" cy="331"/>
              </a:xfrm>
            </p:grpSpPr>
            <p:sp>
              <p:nvSpPr>
                <p:cNvPr id="22" name="docshape12">
                  <a:extLst>
                    <a:ext uri="{FF2B5EF4-FFF2-40B4-BE49-F238E27FC236}">
                      <a16:creationId xmlns:a16="http://schemas.microsoft.com/office/drawing/2014/main" id="{9C10C5FA-A9A4-4D5B-9455-74B14E81663A}"/>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3" name="docshape13">
                  <a:extLst>
                    <a:ext uri="{FF2B5EF4-FFF2-40B4-BE49-F238E27FC236}">
                      <a16:creationId xmlns:a16="http://schemas.microsoft.com/office/drawing/2014/main" id="{2522B5BC-56C6-4BE1-B990-27F1521772B4}"/>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4" name="docshape14">
                  <a:extLst>
                    <a:ext uri="{FF2B5EF4-FFF2-40B4-BE49-F238E27FC236}">
                      <a16:creationId xmlns:a16="http://schemas.microsoft.com/office/drawing/2014/main" id="{569A3E6E-9950-44D0-AA50-8B4AA148F1A4}"/>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5" name="docshape15">
                  <a:extLst>
                    <a:ext uri="{FF2B5EF4-FFF2-40B4-BE49-F238E27FC236}">
                      <a16:creationId xmlns:a16="http://schemas.microsoft.com/office/drawing/2014/main" id="{7389887A-815A-4A67-9484-DE290AC9FADF}"/>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6" name="docshape16">
                  <a:extLst>
                    <a:ext uri="{FF2B5EF4-FFF2-40B4-BE49-F238E27FC236}">
                      <a16:creationId xmlns:a16="http://schemas.microsoft.com/office/drawing/2014/main" id="{FABFD4EE-A273-43A6-B8B2-8245A796FD74}"/>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sp>
              <p:nvSpPr>
                <p:cNvPr id="27" name="docshape17">
                  <a:extLst>
                    <a:ext uri="{FF2B5EF4-FFF2-40B4-BE49-F238E27FC236}">
                      <a16:creationId xmlns:a16="http://schemas.microsoft.com/office/drawing/2014/main" id="{9A7F630C-E853-491B-8145-5197AC509087}"/>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6" rIns="73932" bIns="36966" anchor="t" anchorCtr="0" upright="1">
                  <a:noAutofit/>
                </a:bodyPr>
                <a:lstStyle/>
                <a:p>
                  <a:pPr defTabSz="739305">
                    <a:defRPr/>
                  </a:pPr>
                  <a:endParaRPr lang="en-GB" sz="1455">
                    <a:solidFill>
                      <a:prstClr val="black"/>
                    </a:solidFill>
                    <a:latin typeface="Calibri" panose="020F0502020204030204"/>
                  </a:endParaRPr>
                </a:p>
              </p:txBody>
            </p:sp>
            <p:pic>
              <p:nvPicPr>
                <p:cNvPr id="28" name="docshape18">
                  <a:extLst>
                    <a:ext uri="{FF2B5EF4-FFF2-40B4-BE49-F238E27FC236}">
                      <a16:creationId xmlns:a16="http://schemas.microsoft.com/office/drawing/2014/main" id="{F42E6487-DB81-470F-8BF9-FEC6599E9F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5" y="579"/>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5" name="Picture 4">
            <a:extLst>
              <a:ext uri="{FF2B5EF4-FFF2-40B4-BE49-F238E27FC236}">
                <a16:creationId xmlns:a16="http://schemas.microsoft.com/office/drawing/2014/main" id="{92D48ACB-728A-4323-BF29-B9B82EE34F4B}"/>
              </a:ext>
            </a:extLst>
          </p:cNvPr>
          <p:cNvPicPr>
            <a:picLocks noChangeAspect="1"/>
          </p:cNvPicPr>
          <p:nvPr/>
        </p:nvPicPr>
        <p:blipFill>
          <a:blip r:embed="rId4"/>
          <a:stretch>
            <a:fillRect/>
          </a:stretch>
        </p:blipFill>
        <p:spPr>
          <a:xfrm>
            <a:off x="9041932" y="313616"/>
            <a:ext cx="2414167" cy="2145021"/>
          </a:xfrm>
          <a:prstGeom prst="rect">
            <a:avLst/>
          </a:prstGeom>
        </p:spPr>
      </p:pic>
      <p:pic>
        <p:nvPicPr>
          <p:cNvPr id="10" name="Picture 9">
            <a:extLst>
              <a:ext uri="{FF2B5EF4-FFF2-40B4-BE49-F238E27FC236}">
                <a16:creationId xmlns:a16="http://schemas.microsoft.com/office/drawing/2014/main" id="{CA9E3D1D-47ED-4677-995E-227A32C535FC}"/>
              </a:ext>
            </a:extLst>
          </p:cNvPr>
          <p:cNvPicPr>
            <a:picLocks noChangeAspect="1"/>
          </p:cNvPicPr>
          <p:nvPr/>
        </p:nvPicPr>
        <p:blipFill rotWithShape="1">
          <a:blip r:embed="rId5"/>
          <a:srcRect l="5140"/>
          <a:stretch/>
        </p:blipFill>
        <p:spPr>
          <a:xfrm>
            <a:off x="6408528" y="154037"/>
            <a:ext cx="2192077" cy="1554971"/>
          </a:xfrm>
          <a:prstGeom prst="rect">
            <a:avLst/>
          </a:prstGeom>
        </p:spPr>
      </p:pic>
      <p:pic>
        <p:nvPicPr>
          <p:cNvPr id="12" name="Picture 11">
            <a:extLst>
              <a:ext uri="{FF2B5EF4-FFF2-40B4-BE49-F238E27FC236}">
                <a16:creationId xmlns:a16="http://schemas.microsoft.com/office/drawing/2014/main" id="{F16CC1F4-318F-4C5E-9BF2-E0E42190BA7D}"/>
              </a:ext>
            </a:extLst>
          </p:cNvPr>
          <p:cNvPicPr>
            <a:picLocks noChangeAspect="1"/>
          </p:cNvPicPr>
          <p:nvPr/>
        </p:nvPicPr>
        <p:blipFill>
          <a:blip r:embed="rId6"/>
          <a:stretch>
            <a:fillRect/>
          </a:stretch>
        </p:blipFill>
        <p:spPr>
          <a:xfrm>
            <a:off x="3066730" y="3429000"/>
            <a:ext cx="2462157" cy="2079349"/>
          </a:xfrm>
          <a:prstGeom prst="rect">
            <a:avLst/>
          </a:prstGeom>
        </p:spPr>
      </p:pic>
      <p:pic>
        <p:nvPicPr>
          <p:cNvPr id="14" name="Picture 13">
            <a:extLst>
              <a:ext uri="{FF2B5EF4-FFF2-40B4-BE49-F238E27FC236}">
                <a16:creationId xmlns:a16="http://schemas.microsoft.com/office/drawing/2014/main" id="{8C5C9E5D-5707-4F21-B8B7-337A47C265C8}"/>
              </a:ext>
            </a:extLst>
          </p:cNvPr>
          <p:cNvPicPr>
            <a:picLocks noChangeAspect="1"/>
          </p:cNvPicPr>
          <p:nvPr/>
        </p:nvPicPr>
        <p:blipFill>
          <a:blip r:embed="rId7"/>
          <a:stretch>
            <a:fillRect/>
          </a:stretch>
        </p:blipFill>
        <p:spPr>
          <a:xfrm>
            <a:off x="2761816" y="1372470"/>
            <a:ext cx="2468031" cy="1883727"/>
          </a:xfrm>
          <a:prstGeom prst="rect">
            <a:avLst/>
          </a:prstGeom>
        </p:spPr>
      </p:pic>
      <p:pic>
        <p:nvPicPr>
          <p:cNvPr id="16" name="Picture 15">
            <a:extLst>
              <a:ext uri="{FF2B5EF4-FFF2-40B4-BE49-F238E27FC236}">
                <a16:creationId xmlns:a16="http://schemas.microsoft.com/office/drawing/2014/main" id="{1EFE4BD2-7EF9-4173-BCA4-8BD5338ABEF3}"/>
              </a:ext>
            </a:extLst>
          </p:cNvPr>
          <p:cNvPicPr>
            <a:picLocks noChangeAspect="1"/>
          </p:cNvPicPr>
          <p:nvPr/>
        </p:nvPicPr>
        <p:blipFill>
          <a:blip r:embed="rId8"/>
          <a:stretch>
            <a:fillRect/>
          </a:stretch>
        </p:blipFill>
        <p:spPr>
          <a:xfrm>
            <a:off x="5967202" y="1770094"/>
            <a:ext cx="3098515" cy="1942799"/>
          </a:xfrm>
          <a:prstGeom prst="rect">
            <a:avLst/>
          </a:prstGeom>
        </p:spPr>
      </p:pic>
      <p:pic>
        <p:nvPicPr>
          <p:cNvPr id="43" name="Picture 42">
            <a:extLst>
              <a:ext uri="{FF2B5EF4-FFF2-40B4-BE49-F238E27FC236}">
                <a16:creationId xmlns:a16="http://schemas.microsoft.com/office/drawing/2014/main" id="{92FC9C84-8854-4750-910B-5369B16A167E}"/>
              </a:ext>
            </a:extLst>
          </p:cNvPr>
          <p:cNvPicPr>
            <a:picLocks noChangeAspect="1"/>
          </p:cNvPicPr>
          <p:nvPr/>
        </p:nvPicPr>
        <p:blipFill>
          <a:blip r:embed="rId9"/>
          <a:stretch>
            <a:fillRect/>
          </a:stretch>
        </p:blipFill>
        <p:spPr>
          <a:xfrm>
            <a:off x="8968432" y="2930085"/>
            <a:ext cx="2742783" cy="1519080"/>
          </a:xfrm>
          <a:prstGeom prst="rect">
            <a:avLst/>
          </a:prstGeom>
        </p:spPr>
      </p:pic>
      <p:pic>
        <p:nvPicPr>
          <p:cNvPr id="45" name="Picture 44">
            <a:extLst>
              <a:ext uri="{FF2B5EF4-FFF2-40B4-BE49-F238E27FC236}">
                <a16:creationId xmlns:a16="http://schemas.microsoft.com/office/drawing/2014/main" id="{BB7B3D29-D7B2-431F-95A3-CB7C86BF22EF}"/>
              </a:ext>
            </a:extLst>
          </p:cNvPr>
          <p:cNvPicPr>
            <a:picLocks noChangeAspect="1"/>
          </p:cNvPicPr>
          <p:nvPr/>
        </p:nvPicPr>
        <p:blipFill>
          <a:blip r:embed="rId10"/>
          <a:stretch>
            <a:fillRect/>
          </a:stretch>
        </p:blipFill>
        <p:spPr>
          <a:xfrm>
            <a:off x="8914673" y="4694589"/>
            <a:ext cx="2850301" cy="1886959"/>
          </a:xfrm>
          <a:prstGeom prst="rect">
            <a:avLst/>
          </a:prstGeom>
        </p:spPr>
      </p:pic>
      <p:pic>
        <p:nvPicPr>
          <p:cNvPr id="47" name="Picture 46">
            <a:extLst>
              <a:ext uri="{FF2B5EF4-FFF2-40B4-BE49-F238E27FC236}">
                <a16:creationId xmlns:a16="http://schemas.microsoft.com/office/drawing/2014/main" id="{87FBB7A7-8E6B-43C3-AD31-CFDDA37297B3}"/>
              </a:ext>
            </a:extLst>
          </p:cNvPr>
          <p:cNvPicPr>
            <a:picLocks noChangeAspect="1"/>
          </p:cNvPicPr>
          <p:nvPr/>
        </p:nvPicPr>
        <p:blipFill>
          <a:blip r:embed="rId11"/>
          <a:stretch>
            <a:fillRect/>
          </a:stretch>
        </p:blipFill>
        <p:spPr>
          <a:xfrm>
            <a:off x="5528888" y="3738988"/>
            <a:ext cx="2515833" cy="2306180"/>
          </a:xfrm>
          <a:prstGeom prst="rect">
            <a:avLst/>
          </a:prstGeom>
        </p:spPr>
      </p:pic>
      <p:sp>
        <p:nvSpPr>
          <p:cNvPr id="48" name="Rectangle 47">
            <a:extLst>
              <a:ext uri="{FF2B5EF4-FFF2-40B4-BE49-F238E27FC236}">
                <a16:creationId xmlns:a16="http://schemas.microsoft.com/office/drawing/2014/main" id="{5E8A3AAD-428C-44F8-8025-D0A3D4D6761A}"/>
              </a:ext>
            </a:extLst>
          </p:cNvPr>
          <p:cNvSpPr/>
          <p:nvPr/>
        </p:nvSpPr>
        <p:spPr>
          <a:xfrm>
            <a:off x="6319157" y="1385384"/>
            <a:ext cx="310078" cy="348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srgbClr val="FFFFFF"/>
              </a:solidFill>
              <a:latin typeface="Corbel" panose="020B0503020204020204"/>
            </a:endParaRPr>
          </a:p>
        </p:txBody>
      </p:sp>
      <p:sp>
        <p:nvSpPr>
          <p:cNvPr id="49" name="Rectangle 48">
            <a:extLst>
              <a:ext uri="{FF2B5EF4-FFF2-40B4-BE49-F238E27FC236}">
                <a16:creationId xmlns:a16="http://schemas.microsoft.com/office/drawing/2014/main" id="{3817B10F-93D2-4487-B01C-4011AA4B0160}"/>
              </a:ext>
            </a:extLst>
          </p:cNvPr>
          <p:cNvSpPr/>
          <p:nvPr/>
        </p:nvSpPr>
        <p:spPr>
          <a:xfrm>
            <a:off x="8799151" y="6373775"/>
            <a:ext cx="1455547" cy="348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srgbClr val="FFFFFF"/>
              </a:solidFill>
              <a:latin typeface="Corbel" panose="020B0503020204020204"/>
            </a:endParaRPr>
          </a:p>
        </p:txBody>
      </p:sp>
      <p:sp>
        <p:nvSpPr>
          <p:cNvPr id="50" name="Rectangle 49">
            <a:extLst>
              <a:ext uri="{FF2B5EF4-FFF2-40B4-BE49-F238E27FC236}">
                <a16:creationId xmlns:a16="http://schemas.microsoft.com/office/drawing/2014/main" id="{72B27CB6-87A0-423D-8CFA-0C8F536134B0}"/>
              </a:ext>
            </a:extLst>
          </p:cNvPr>
          <p:cNvSpPr/>
          <p:nvPr/>
        </p:nvSpPr>
        <p:spPr>
          <a:xfrm>
            <a:off x="6322998" y="5693179"/>
            <a:ext cx="1713728" cy="348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srgbClr val="FFFFFF"/>
              </a:solidFill>
              <a:latin typeface="Corbel" panose="020B0503020204020204"/>
            </a:endParaRPr>
          </a:p>
        </p:txBody>
      </p:sp>
      <p:sp>
        <p:nvSpPr>
          <p:cNvPr id="51" name="Rectangle 50">
            <a:extLst>
              <a:ext uri="{FF2B5EF4-FFF2-40B4-BE49-F238E27FC236}">
                <a16:creationId xmlns:a16="http://schemas.microsoft.com/office/drawing/2014/main" id="{8E86D18A-6B93-474A-AC96-F80970474D03}"/>
              </a:ext>
            </a:extLst>
          </p:cNvPr>
          <p:cNvSpPr/>
          <p:nvPr/>
        </p:nvSpPr>
        <p:spPr>
          <a:xfrm>
            <a:off x="6234490" y="5723124"/>
            <a:ext cx="1713728" cy="348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srgbClr val="FFFFFF"/>
              </a:solidFill>
              <a:latin typeface="Corbel" panose="020B0503020204020204"/>
            </a:endParaRPr>
          </a:p>
        </p:txBody>
      </p:sp>
      <p:sp>
        <p:nvSpPr>
          <p:cNvPr id="52" name="Rectangle 51">
            <a:extLst>
              <a:ext uri="{FF2B5EF4-FFF2-40B4-BE49-F238E27FC236}">
                <a16:creationId xmlns:a16="http://schemas.microsoft.com/office/drawing/2014/main" id="{9FB3C65E-29E1-4B32-8723-8BE6A6F11C1F}"/>
              </a:ext>
            </a:extLst>
          </p:cNvPr>
          <p:cNvSpPr/>
          <p:nvPr/>
        </p:nvSpPr>
        <p:spPr>
          <a:xfrm>
            <a:off x="8643090" y="4283459"/>
            <a:ext cx="827233" cy="352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srgbClr val="FFFFFF"/>
              </a:solidFill>
              <a:latin typeface="Corbel" panose="020B0503020204020204"/>
            </a:endParaRPr>
          </a:p>
        </p:txBody>
      </p:sp>
      <p:sp>
        <p:nvSpPr>
          <p:cNvPr id="53" name="Rectangle 52">
            <a:extLst>
              <a:ext uri="{FF2B5EF4-FFF2-40B4-BE49-F238E27FC236}">
                <a16:creationId xmlns:a16="http://schemas.microsoft.com/office/drawing/2014/main" id="{610E8D13-FA67-4AFE-86CA-91C0AFC7E299}"/>
              </a:ext>
            </a:extLst>
          </p:cNvPr>
          <p:cNvSpPr/>
          <p:nvPr/>
        </p:nvSpPr>
        <p:spPr>
          <a:xfrm>
            <a:off x="10112033" y="4328469"/>
            <a:ext cx="1482689" cy="348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en-GB" sz="1092">
              <a:solidFill>
                <a:srgbClr val="FFFFFF"/>
              </a:solidFill>
              <a:latin typeface="Corbel" panose="020B0503020204020204"/>
            </a:endParaRPr>
          </a:p>
        </p:txBody>
      </p:sp>
      <p:sp>
        <p:nvSpPr>
          <p:cNvPr id="54" name="TextBox 53">
            <a:extLst>
              <a:ext uri="{FF2B5EF4-FFF2-40B4-BE49-F238E27FC236}">
                <a16:creationId xmlns:a16="http://schemas.microsoft.com/office/drawing/2014/main" id="{F0306B48-ACA5-440F-A626-01C4540B13FD}"/>
              </a:ext>
            </a:extLst>
          </p:cNvPr>
          <p:cNvSpPr txBox="1"/>
          <p:nvPr/>
        </p:nvSpPr>
        <p:spPr>
          <a:xfrm>
            <a:off x="2376529" y="5853827"/>
            <a:ext cx="7901525" cy="838948"/>
          </a:xfrm>
          <a:prstGeom prst="rect">
            <a:avLst/>
          </a:prstGeom>
          <a:noFill/>
        </p:spPr>
        <p:txBody>
          <a:bodyPr wrap="square" rtlCol="0">
            <a:spAutoFit/>
          </a:bodyPr>
          <a:lstStyle/>
          <a:p>
            <a:pPr defTabSz="554492"/>
            <a:r>
              <a:rPr lang="en-GB" sz="2426" dirty="0">
                <a:solidFill>
                  <a:srgbClr val="2F2B20"/>
                </a:solidFill>
                <a:latin typeface="Arial" panose="020B0604020202020204" pitchFamily="34" charset="0"/>
                <a:cs typeface="Arial" panose="020B0604020202020204" pitchFamily="34" charset="0"/>
              </a:rPr>
              <a:t>Avoid:  rescuing, trivialising, minimising</a:t>
            </a:r>
          </a:p>
          <a:p>
            <a:pPr defTabSz="554492"/>
            <a:r>
              <a:rPr lang="en-GB" sz="2426" dirty="0">
                <a:solidFill>
                  <a:srgbClr val="2F2B20"/>
                </a:solidFill>
                <a:latin typeface="Arial" panose="020B0604020202020204" pitchFamily="34" charset="0"/>
                <a:cs typeface="Arial" panose="020B0604020202020204" pitchFamily="34" charset="0"/>
              </a:rPr>
              <a:t>Encourage: openness, tentative, explorative talk </a:t>
            </a:r>
          </a:p>
        </p:txBody>
      </p:sp>
      <p:pic>
        <p:nvPicPr>
          <p:cNvPr id="37" name="Picture 2" descr="Ear Icon Hearing Symbol Isolated On Stock Vector (Royalty Free) 1677188827  | Shutterstock">
            <a:extLst>
              <a:ext uri="{FF2B5EF4-FFF2-40B4-BE49-F238E27FC236}">
                <a16:creationId xmlns:a16="http://schemas.microsoft.com/office/drawing/2014/main" id="{C22937EF-1BDA-4914-8F3B-CF71310FD57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9150"/>
          <a:stretch/>
        </p:blipFill>
        <p:spPr bwMode="auto">
          <a:xfrm>
            <a:off x="4830212" y="201639"/>
            <a:ext cx="1091122" cy="106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7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B08851-BEB7-4B34-A5C8-497B8947A158}"/>
              </a:ext>
            </a:extLst>
          </p:cNvPr>
          <p:cNvSpPr/>
          <p:nvPr/>
        </p:nvSpPr>
        <p:spPr>
          <a:xfrm>
            <a:off x="221674" y="6410036"/>
            <a:ext cx="581580" cy="36021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grpSp>
        <p:nvGrpSpPr>
          <p:cNvPr id="3" name="Group 2">
            <a:extLst>
              <a:ext uri="{FF2B5EF4-FFF2-40B4-BE49-F238E27FC236}">
                <a16:creationId xmlns:a16="http://schemas.microsoft.com/office/drawing/2014/main" id="{82077E09-6EF1-482D-A665-04270FFF5DC5}"/>
              </a:ext>
            </a:extLst>
          </p:cNvPr>
          <p:cNvGrpSpPr>
            <a:grpSpLocks/>
          </p:cNvGrpSpPr>
          <p:nvPr/>
        </p:nvGrpSpPr>
        <p:grpSpPr bwMode="auto">
          <a:xfrm>
            <a:off x="129312" y="6113829"/>
            <a:ext cx="1662544" cy="656425"/>
            <a:chOff x="287" y="248"/>
            <a:chExt cx="4689" cy="1853"/>
          </a:xfrm>
        </p:grpSpPr>
        <p:grpSp>
          <p:nvGrpSpPr>
            <p:cNvPr id="4" name="docshapegroup6">
              <a:extLst>
                <a:ext uri="{FF2B5EF4-FFF2-40B4-BE49-F238E27FC236}">
                  <a16:creationId xmlns:a16="http://schemas.microsoft.com/office/drawing/2014/main" id="{B6E9019D-0CA1-489D-BC04-B276321596B6}"/>
                </a:ext>
              </a:extLst>
            </p:cNvPr>
            <p:cNvGrpSpPr>
              <a:grpSpLocks/>
            </p:cNvGrpSpPr>
            <p:nvPr/>
          </p:nvGrpSpPr>
          <p:grpSpPr bwMode="auto">
            <a:xfrm>
              <a:off x="290" y="248"/>
              <a:ext cx="4686" cy="1447"/>
              <a:chOff x="290" y="-1017"/>
              <a:chExt cx="4686" cy="1447"/>
            </a:xfrm>
          </p:grpSpPr>
          <p:sp>
            <p:nvSpPr>
              <p:cNvPr id="13" name="docshape7">
                <a:extLst>
                  <a:ext uri="{FF2B5EF4-FFF2-40B4-BE49-F238E27FC236}">
                    <a16:creationId xmlns:a16="http://schemas.microsoft.com/office/drawing/2014/main" id="{CFD39680-F674-4A3C-BF1A-9065E5D48D10}"/>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4" name="docshape8">
                <a:extLst>
                  <a:ext uri="{FF2B5EF4-FFF2-40B4-BE49-F238E27FC236}">
                    <a16:creationId xmlns:a16="http://schemas.microsoft.com/office/drawing/2014/main" id="{1C3CD73C-7812-414F-BBBF-6D56460D7575}"/>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5" name="docshape9">
                <a:extLst>
                  <a:ext uri="{FF2B5EF4-FFF2-40B4-BE49-F238E27FC236}">
                    <a16:creationId xmlns:a16="http://schemas.microsoft.com/office/drawing/2014/main" id="{209FD335-4952-44D3-8A59-E23AF7FA094F}"/>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6" name="docshape10">
                <a:extLst>
                  <a:ext uri="{FF2B5EF4-FFF2-40B4-BE49-F238E27FC236}">
                    <a16:creationId xmlns:a16="http://schemas.microsoft.com/office/drawing/2014/main" id="{A986CF17-E93C-4543-A418-12F6A6346C6F}"/>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grpSp>
        <p:grpSp>
          <p:nvGrpSpPr>
            <p:cNvPr id="5" name="docshapegroup11">
              <a:extLst>
                <a:ext uri="{FF2B5EF4-FFF2-40B4-BE49-F238E27FC236}">
                  <a16:creationId xmlns:a16="http://schemas.microsoft.com/office/drawing/2014/main" id="{3B09EC06-A38F-4AD5-8BE7-4E8B2754CE58}"/>
                </a:ext>
              </a:extLst>
            </p:cNvPr>
            <p:cNvGrpSpPr>
              <a:grpSpLocks/>
            </p:cNvGrpSpPr>
            <p:nvPr/>
          </p:nvGrpSpPr>
          <p:grpSpPr bwMode="auto">
            <a:xfrm>
              <a:off x="287" y="1770"/>
              <a:ext cx="4137" cy="331"/>
              <a:chOff x="287" y="505"/>
              <a:chExt cx="4137" cy="331"/>
            </a:xfrm>
          </p:grpSpPr>
          <p:sp>
            <p:nvSpPr>
              <p:cNvPr id="6" name="docshape12">
                <a:extLst>
                  <a:ext uri="{FF2B5EF4-FFF2-40B4-BE49-F238E27FC236}">
                    <a16:creationId xmlns:a16="http://schemas.microsoft.com/office/drawing/2014/main" id="{6137FABF-54B9-4DA4-88B7-42149E922F13}"/>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7" name="docshape13">
                <a:extLst>
                  <a:ext uri="{FF2B5EF4-FFF2-40B4-BE49-F238E27FC236}">
                    <a16:creationId xmlns:a16="http://schemas.microsoft.com/office/drawing/2014/main" id="{F1F6DBED-82E0-461D-B310-F3C7DD25456C}"/>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8" name="docshape14">
                <a:extLst>
                  <a:ext uri="{FF2B5EF4-FFF2-40B4-BE49-F238E27FC236}">
                    <a16:creationId xmlns:a16="http://schemas.microsoft.com/office/drawing/2014/main" id="{864559B2-CF77-4A03-AA2E-6BC9573EFE3D}"/>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9" name="docshape15">
                <a:extLst>
                  <a:ext uri="{FF2B5EF4-FFF2-40B4-BE49-F238E27FC236}">
                    <a16:creationId xmlns:a16="http://schemas.microsoft.com/office/drawing/2014/main" id="{14995B68-492F-4159-839B-0AD2F17C40DB}"/>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0" name="docshape16">
                <a:extLst>
                  <a:ext uri="{FF2B5EF4-FFF2-40B4-BE49-F238E27FC236}">
                    <a16:creationId xmlns:a16="http://schemas.microsoft.com/office/drawing/2014/main" id="{BF70CCE5-3FCD-491F-9379-29F71303B033}"/>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1" name="docshape17">
                <a:extLst>
                  <a:ext uri="{FF2B5EF4-FFF2-40B4-BE49-F238E27FC236}">
                    <a16:creationId xmlns:a16="http://schemas.microsoft.com/office/drawing/2014/main" id="{79E0437A-A50C-4832-8B9A-2E91E7F6B4B6}"/>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pic>
            <p:nvPicPr>
              <p:cNvPr id="12" name="docshape18">
                <a:extLst>
                  <a:ext uri="{FF2B5EF4-FFF2-40B4-BE49-F238E27FC236}">
                    <a16:creationId xmlns:a16="http://schemas.microsoft.com/office/drawing/2014/main" id="{795AEC7F-F64F-42C1-B1C0-B5E3ACED8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Content Placeholder 2">
            <a:extLst>
              <a:ext uri="{FF2B5EF4-FFF2-40B4-BE49-F238E27FC236}">
                <a16:creationId xmlns:a16="http://schemas.microsoft.com/office/drawing/2014/main" id="{6DF9C7A7-3423-4617-AE44-389F4787978C}"/>
              </a:ext>
            </a:extLst>
          </p:cNvPr>
          <p:cNvSpPr txBox="1">
            <a:spLocks/>
          </p:cNvSpPr>
          <p:nvPr/>
        </p:nvSpPr>
        <p:spPr>
          <a:xfrm>
            <a:off x="3700093" y="1448554"/>
            <a:ext cx="5303847" cy="4261781"/>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Arial" panose="020B0604020202020204" pitchFamily="34" charset="0"/>
                <a:cs typeface="Arial" panose="020B0604020202020204" pitchFamily="34" charset="0"/>
              </a:rPr>
              <a:t>Parents &amp; carers are the expert in their children and play a big part in helping manage their emotions.</a:t>
            </a:r>
          </a:p>
          <a:p>
            <a:pPr marL="0" indent="0">
              <a:buNone/>
            </a:pPr>
            <a:endParaRPr lang="en-GB" dirty="0"/>
          </a:p>
          <a:p>
            <a:pPr marL="0" indent="0">
              <a:buNone/>
            </a:pPr>
            <a:r>
              <a:rPr lang="en-GB" dirty="0">
                <a:latin typeface="Arial" panose="020B0604020202020204" pitchFamily="34" charset="0"/>
                <a:cs typeface="Arial" panose="020B0604020202020204" pitchFamily="34" charset="0"/>
              </a:rPr>
              <a:t>Being more mindful of our behaviours and conversations around our children &amp; young people can help reduce their worries/ big emotions. </a:t>
            </a: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8" name="Picture 2">
            <a:extLst>
              <a:ext uri="{FF2B5EF4-FFF2-40B4-BE49-F238E27FC236}">
                <a16:creationId xmlns:a16="http://schemas.microsoft.com/office/drawing/2014/main" id="{8E3C0F21-5863-4A9C-8065-43DCC44C5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49" y="1791779"/>
            <a:ext cx="2792413"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a:extLst>
              <a:ext uri="{FF2B5EF4-FFF2-40B4-BE49-F238E27FC236}">
                <a16:creationId xmlns:a16="http://schemas.microsoft.com/office/drawing/2014/main" id="{9C730C03-ED7A-4F87-9EF8-2D669565A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2981" y="4425441"/>
            <a:ext cx="292100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992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p:nvPr/>
        </p:nvSpPr>
        <p:spPr>
          <a:xfrm>
            <a:off x="834369" y="103997"/>
            <a:ext cx="12192000" cy="1320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Merriweather"/>
                <a:ea typeface="Merriweather"/>
                <a:cs typeface="Merriweather"/>
                <a:sym typeface="Merriweather"/>
              </a:rPr>
              <a:t>What can we do to look after ourselves?</a:t>
            </a:r>
            <a:endParaRPr kumimoji="0" sz="4000" b="0" i="0" u="none" strike="noStrike" kern="1200" cap="none" spc="0" normalizeH="0" baseline="0" noProof="0">
              <a:ln>
                <a:noFill/>
              </a:ln>
              <a:solidFill>
                <a:prstClr val="black"/>
              </a:solidFill>
              <a:effectLst/>
              <a:uLnTx/>
              <a:uFillTx/>
              <a:latin typeface="Merriweather"/>
              <a:ea typeface="Merriweather"/>
              <a:cs typeface="Merriweather"/>
              <a:sym typeface="Merriweather"/>
            </a:endParaRPr>
          </a:p>
        </p:txBody>
      </p:sp>
      <p:pic>
        <p:nvPicPr>
          <p:cNvPr id="102" name="Google Shape;102;p20"/>
          <p:cNvPicPr preferRelativeResize="0"/>
          <p:nvPr/>
        </p:nvPicPr>
        <p:blipFill>
          <a:blip r:embed="rId3">
            <a:alphaModFix/>
          </a:blip>
          <a:stretch>
            <a:fillRect/>
          </a:stretch>
        </p:blipFill>
        <p:spPr>
          <a:xfrm>
            <a:off x="3438709" y="1843923"/>
            <a:ext cx="5314581" cy="36901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9E9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246B6B-0DF6-2D49-8900-32C1EA5424C4}"/>
              </a:ext>
            </a:extLst>
          </p:cNvPr>
          <p:cNvSpPr txBox="1"/>
          <p:nvPr/>
        </p:nvSpPr>
        <p:spPr>
          <a:xfrm>
            <a:off x="2401094" y="291564"/>
            <a:ext cx="8026400" cy="748988"/>
          </a:xfrm>
          <a:prstGeom prst="rect">
            <a:avLst/>
          </a:prstGeom>
          <a:noFill/>
        </p:spPr>
        <p:txBody>
          <a:bodyPr wrap="square" rtlCol="0">
            <a:spAutoFit/>
          </a:bodyPr>
          <a:lstStyle/>
          <a:p>
            <a:pPr defTabSz="1219170"/>
            <a:r>
              <a:rPr lang="en-US" sz="4267" b="1">
                <a:solidFill>
                  <a:srgbClr val="005290"/>
                </a:solidFill>
                <a:latin typeface="Arial" panose="020B0604020202020204" pitchFamily="34" charset="0"/>
                <a:cs typeface="Arial" panose="020B0604020202020204" pitchFamily="34" charset="0"/>
              </a:rPr>
              <a:t>Grounding techniques:</a:t>
            </a:r>
          </a:p>
        </p:txBody>
      </p:sp>
      <p:pic>
        <p:nvPicPr>
          <p:cNvPr id="4" name="Picture 1">
            <a:extLst>
              <a:ext uri="{FF2B5EF4-FFF2-40B4-BE49-F238E27FC236}">
                <a16:creationId xmlns:a16="http://schemas.microsoft.com/office/drawing/2014/main" id="{C6D53732-ED3F-4052-8C6A-D9C1A1294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70600"/>
            <a:ext cx="1430419" cy="59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4C69170-2BEE-4283-8327-B0F5CBFE80E7}"/>
              </a:ext>
            </a:extLst>
          </p:cNvPr>
          <p:cNvSpPr txBox="1"/>
          <p:nvPr/>
        </p:nvSpPr>
        <p:spPr>
          <a:xfrm>
            <a:off x="2540000" y="1426173"/>
            <a:ext cx="9245600" cy="4978400"/>
          </a:xfrm>
          <a:prstGeom prst="rect">
            <a:avLst/>
          </a:prstGeom>
          <a:noFill/>
        </p:spPr>
        <p:txBody>
          <a:bodyPr wrap="square" numCol="1" spcCol="360000" rtlCol="0">
            <a:noAutofit/>
          </a:bodyPr>
          <a:lstStyle/>
          <a:p>
            <a:pPr defTabSz="1219170">
              <a:lnSpc>
                <a:spcPct val="107000"/>
              </a:lnSpc>
              <a:spcAft>
                <a:spcPts val="1067"/>
              </a:spcAft>
            </a:pPr>
            <a:r>
              <a:rPr lang="en-GB" sz="2400" b="1" dirty="0">
                <a:solidFill>
                  <a:prstClr val="black"/>
                </a:solidFill>
                <a:latin typeface="Arial" panose="020B0604020202020204" pitchFamily="34" charset="0"/>
                <a:cs typeface="Arial" panose="020B0604020202020204" pitchFamily="34" charset="0"/>
              </a:rPr>
              <a:t>5 senses trick:</a:t>
            </a:r>
          </a:p>
          <a:p>
            <a:pPr defTabSz="1219170">
              <a:lnSpc>
                <a:spcPct val="107000"/>
              </a:lnSpc>
              <a:spcAft>
                <a:spcPts val="1067"/>
              </a:spcAft>
            </a:pPr>
            <a:endParaRPr lang="en-GB" sz="2400" b="1" dirty="0">
              <a:solidFill>
                <a:prstClr val="black"/>
              </a:solidFill>
              <a:latin typeface="Arial" panose="020B0604020202020204" pitchFamily="34" charset="0"/>
              <a:cs typeface="Arial" panose="020B0604020202020204" pitchFamily="34" charset="0"/>
            </a:endParaRPr>
          </a:p>
          <a:p>
            <a:pPr defTabSz="1219170">
              <a:lnSpc>
                <a:spcPct val="107000"/>
              </a:lnSpc>
              <a:spcAft>
                <a:spcPts val="1067"/>
              </a:spcAft>
            </a:pPr>
            <a:r>
              <a:rPr lang="en-GB" sz="2400" b="1" dirty="0">
                <a:solidFill>
                  <a:prstClr val="black"/>
                </a:solidFill>
                <a:latin typeface="Arial" panose="020B0604020202020204" pitchFamily="34" charset="0"/>
                <a:cs typeface="Arial" panose="020B0604020202020204" pitchFamily="34" charset="0"/>
              </a:rPr>
              <a:t>Colours: Find 5 things in the room that are blue/ yellow etc.</a:t>
            </a:r>
          </a:p>
          <a:p>
            <a:pPr defTabSz="1219170">
              <a:lnSpc>
                <a:spcPct val="107000"/>
              </a:lnSpc>
              <a:spcAft>
                <a:spcPts val="1067"/>
              </a:spcAft>
            </a:pPr>
            <a:endPar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1219170">
              <a:lnSpc>
                <a:spcPct val="107000"/>
              </a:lnSpc>
              <a:spcAft>
                <a:spcPts val="1067"/>
              </a:spcAft>
            </a:pPr>
            <a:endPar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1219170">
              <a:lnSpc>
                <a:spcPct val="107000"/>
              </a:lnSpc>
              <a:spcAft>
                <a:spcPts val="1067"/>
              </a:spcAft>
            </a:pPr>
            <a:endPar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1219170">
              <a:lnSpc>
                <a:spcPct val="107000"/>
              </a:lnSpc>
              <a:spcAft>
                <a:spcPts val="1067"/>
              </a:spcAft>
            </a:pPr>
            <a:r>
              <a:rPr lang="en-GB" sz="2200" b="1" dirty="0">
                <a:solidFill>
                  <a:prstClr val="black"/>
                </a:solidFill>
                <a:latin typeface="Arial" panose="020B0604020202020204" pitchFamily="34" charset="0"/>
                <a:ea typeface="Calibri" panose="020F0502020204030204" pitchFamily="34" charset="0"/>
                <a:cs typeface="Arial" panose="020B0604020202020204" pitchFamily="34" charset="0"/>
              </a:rPr>
              <a:t>Flow Activities </a:t>
            </a:r>
          </a:p>
          <a:p>
            <a:pPr marL="8466" marR="5927" indent="-8466" defTabSz="1219170">
              <a:lnSpc>
                <a:spcPct val="104000"/>
              </a:lnSpc>
              <a:spcAft>
                <a:spcPts val="33"/>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Flow activities are activities that take your full attention, where you ‘lose yourself’ in the activity and don’t notice time passing. Some examples might be reading a book, watching a film or playing a musical instrument. Have a think about which activities are ‘flow activities’ for you.   </a:t>
            </a:r>
          </a:p>
          <a:p>
            <a:pPr defTabSz="1219170">
              <a:lnSpc>
                <a:spcPct val="107000"/>
              </a:lnSpc>
              <a:spcAft>
                <a:spcPts val="1067"/>
              </a:spcAft>
            </a:pPr>
            <a:endParaRPr lang="en-GB" sz="2400" b="1" dirty="0">
              <a:solidFill>
                <a:prstClr val="black"/>
              </a:solidFill>
              <a:latin typeface="Arial" panose="020B0604020202020204" pitchFamily="34" charset="0"/>
              <a:cs typeface="Arial" panose="020B0604020202020204" pitchFamily="34" charset="0"/>
            </a:endParaRPr>
          </a:p>
          <a:p>
            <a:pPr defTabSz="1219170">
              <a:lnSpc>
                <a:spcPct val="107000"/>
              </a:lnSpc>
              <a:spcAft>
                <a:spcPts val="1067"/>
              </a:spcAft>
            </a:pPr>
            <a:endParaRPr lang="en-GB" sz="2400" b="1"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DF4E94E-ED3D-40A9-8776-CA915D6C1C38}"/>
              </a:ext>
            </a:extLst>
          </p:cNvPr>
          <p:cNvPicPr/>
          <p:nvPr/>
        </p:nvPicPr>
        <p:blipFill>
          <a:blip r:embed="rId4"/>
          <a:stretch>
            <a:fillRect/>
          </a:stretch>
        </p:blipFill>
        <p:spPr>
          <a:xfrm>
            <a:off x="5693746" y="1040552"/>
            <a:ext cx="2133600" cy="1320800"/>
          </a:xfrm>
          <a:prstGeom prst="rect">
            <a:avLst/>
          </a:prstGeom>
        </p:spPr>
      </p:pic>
      <p:pic>
        <p:nvPicPr>
          <p:cNvPr id="8" name="Picture 7">
            <a:extLst>
              <a:ext uri="{FF2B5EF4-FFF2-40B4-BE49-F238E27FC236}">
                <a16:creationId xmlns:a16="http://schemas.microsoft.com/office/drawing/2014/main" id="{C216679E-18C2-485D-B9F4-2A8087EFBF7C}"/>
              </a:ext>
            </a:extLst>
          </p:cNvPr>
          <p:cNvPicPr/>
          <p:nvPr/>
        </p:nvPicPr>
        <p:blipFill>
          <a:blip r:embed="rId5"/>
          <a:stretch>
            <a:fillRect/>
          </a:stretch>
        </p:blipFill>
        <p:spPr>
          <a:xfrm>
            <a:off x="5469466" y="2985539"/>
            <a:ext cx="3386667" cy="1474047"/>
          </a:xfrm>
          <a:prstGeom prst="rect">
            <a:avLst/>
          </a:prstGeom>
        </p:spPr>
      </p:pic>
    </p:spTree>
    <p:extLst>
      <p:ext uri="{BB962C8B-B14F-4D97-AF65-F5344CB8AC3E}">
        <p14:creationId xmlns:p14="http://schemas.microsoft.com/office/powerpoint/2010/main" val="3553537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007CA250-713B-47F9-82EB-E37622455C66}"/>
              </a:ext>
            </a:extLst>
          </p:cNvPr>
          <p:cNvSpPr txBox="1"/>
          <p:nvPr/>
        </p:nvSpPr>
        <p:spPr>
          <a:xfrm>
            <a:off x="404481" y="630804"/>
            <a:ext cx="6076949" cy="1800526"/>
          </a:xfrm>
          <a:prstGeom prst="rect">
            <a:avLst/>
          </a:prstGeom>
        </p:spPr>
        <p:txBody>
          <a:bodyPr vert="horz" lIns="91440" tIns="45720" rIns="91440" bIns="45720" numCol="1" spcCol="360000" rtlCol="0" anchor="ctr">
            <a:normAutofit/>
          </a:bodyPr>
          <a:lstStyle/>
          <a:p>
            <a:pPr>
              <a:lnSpc>
                <a:spcPct val="90000"/>
              </a:lnSpc>
              <a:spcBef>
                <a:spcPct val="0"/>
              </a:spcBef>
              <a:spcAft>
                <a:spcPts val="2400"/>
              </a:spcAft>
            </a:pPr>
            <a:r>
              <a:rPr lang="en-US" sz="4400" b="1" kern="1200">
                <a:solidFill>
                  <a:schemeClr val="tx1"/>
                </a:solidFill>
                <a:latin typeface="+mj-lt"/>
                <a:ea typeface="+mj-ea"/>
                <a:cs typeface="+mj-cs"/>
              </a:rPr>
              <a:t>Breathing exercises:</a:t>
            </a:r>
          </a:p>
        </p:txBody>
      </p:sp>
      <p:sp>
        <p:nvSpPr>
          <p:cNvPr id="3" name="TextBox 2">
            <a:extLst>
              <a:ext uri="{FF2B5EF4-FFF2-40B4-BE49-F238E27FC236}">
                <a16:creationId xmlns:a16="http://schemas.microsoft.com/office/drawing/2014/main" id="{14847591-ADB2-4FEB-A31E-E33DE74E8D40}"/>
              </a:ext>
            </a:extLst>
          </p:cNvPr>
          <p:cNvSpPr txBox="1"/>
          <p:nvPr/>
        </p:nvSpPr>
        <p:spPr>
          <a:xfrm>
            <a:off x="429952" y="2257653"/>
            <a:ext cx="6076949" cy="3969543"/>
          </a:xfrm>
          <a:prstGeom prst="rect">
            <a:avLst/>
          </a:prstGeom>
        </p:spPr>
        <p:txBody>
          <a:bodyPr vert="horz" lIns="91440" tIns="45720" rIns="91440" bIns="45720" numCol="1" spcCol="360000" rtlCol="0">
            <a:normAutofit fontScale="92500" lnSpcReduction="20000"/>
          </a:bodyPr>
          <a:lstStyle/>
          <a:p>
            <a:pPr indent="-228600">
              <a:lnSpc>
                <a:spcPct val="90000"/>
              </a:lnSpc>
              <a:spcBef>
                <a:spcPts val="2400"/>
              </a:spcBef>
              <a:spcAft>
                <a:spcPts val="2400"/>
              </a:spcAft>
              <a:buFont typeface="Arial" panose="020B0604020202020204" pitchFamily="34" charset="0"/>
              <a:buChar char="•"/>
            </a:pPr>
            <a:r>
              <a:rPr lang="en-US" sz="2000" b="1" dirty="0"/>
              <a:t>Exercises that help you control and slow  your         breathing down. You can find many examples of these online. One example is hand breathing:</a:t>
            </a:r>
          </a:p>
          <a:p>
            <a:pPr marL="457189" indent="-228600">
              <a:lnSpc>
                <a:spcPct val="90000"/>
              </a:lnSpc>
              <a:spcBef>
                <a:spcPts val="2400"/>
              </a:spcBef>
              <a:spcAft>
                <a:spcPts val="2400"/>
              </a:spcAft>
              <a:buFont typeface="Arial" panose="020B0604020202020204" pitchFamily="34" charset="0"/>
              <a:buChar char="•"/>
            </a:pPr>
            <a:r>
              <a:rPr lang="en-US" sz="2000" b="1" dirty="0"/>
              <a:t>Hold up your hand in front of you</a:t>
            </a:r>
          </a:p>
          <a:p>
            <a:pPr marL="457189" indent="-228600">
              <a:lnSpc>
                <a:spcPct val="90000"/>
              </a:lnSpc>
              <a:spcBef>
                <a:spcPts val="2400"/>
              </a:spcBef>
              <a:spcAft>
                <a:spcPts val="2400"/>
              </a:spcAft>
              <a:buFont typeface="Arial" panose="020B0604020202020204" pitchFamily="34" charset="0"/>
              <a:buChar char="•"/>
            </a:pPr>
            <a:r>
              <a:rPr lang="en-US" sz="2000" b="1" dirty="0"/>
              <a:t>Use the forefinger of your other hand to trace around each finger</a:t>
            </a:r>
          </a:p>
          <a:p>
            <a:pPr marL="457189" indent="-228600">
              <a:lnSpc>
                <a:spcPct val="90000"/>
              </a:lnSpc>
              <a:spcBef>
                <a:spcPts val="2400"/>
              </a:spcBef>
              <a:spcAft>
                <a:spcPts val="2400"/>
              </a:spcAft>
              <a:buFont typeface="Arial" panose="020B0604020202020204" pitchFamily="34" charset="0"/>
              <a:buChar char="•"/>
            </a:pPr>
            <a:r>
              <a:rPr lang="en-US" sz="2000" b="1" dirty="0"/>
              <a:t>As you go up the finger breathe in deeply, as you go down the finger breathe out deeply</a:t>
            </a:r>
          </a:p>
          <a:p>
            <a:pPr indent="-228600">
              <a:lnSpc>
                <a:spcPct val="90000"/>
              </a:lnSpc>
              <a:spcBef>
                <a:spcPts val="2400"/>
              </a:spcBef>
              <a:spcAft>
                <a:spcPts val="2400"/>
              </a:spcAft>
              <a:buFont typeface="Arial" panose="020B0604020202020204" pitchFamily="34" charset="0"/>
              <a:buChar char="•"/>
            </a:pPr>
            <a:endParaRPr lang="en-US" sz="1100" b="1" dirty="0"/>
          </a:p>
        </p:txBody>
      </p:sp>
      <p:pic>
        <p:nvPicPr>
          <p:cNvPr id="4" name="Picture 3">
            <a:extLst>
              <a:ext uri="{FF2B5EF4-FFF2-40B4-BE49-F238E27FC236}">
                <a16:creationId xmlns:a16="http://schemas.microsoft.com/office/drawing/2014/main" id="{998510F0-29CF-449D-9683-01C942325588}"/>
              </a:ext>
            </a:extLst>
          </p:cNvPr>
          <p:cNvPicPr>
            <a:picLocks noChangeAspect="1"/>
          </p:cNvPicPr>
          <p:nvPr/>
        </p:nvPicPr>
        <p:blipFill rotWithShape="1">
          <a:blip r:embed="rId3"/>
          <a:srcRect l="52065" b="1674"/>
          <a:stretch/>
        </p:blipFill>
        <p:spPr>
          <a:xfrm>
            <a:off x="7051018" y="630804"/>
            <a:ext cx="4747547" cy="5502157"/>
          </a:xfrm>
          <a:prstGeom prst="rect">
            <a:avLst/>
          </a:prstGeom>
        </p:spPr>
      </p:pic>
    </p:spTree>
    <p:extLst>
      <p:ext uri="{BB962C8B-B14F-4D97-AF65-F5344CB8AC3E}">
        <p14:creationId xmlns:p14="http://schemas.microsoft.com/office/powerpoint/2010/main" val="2550950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Respond to &quot;Do You Have Any Questions for Me?&quot; - Talent Economy">
            <a:extLst>
              <a:ext uri="{FF2B5EF4-FFF2-40B4-BE49-F238E27FC236}">
                <a16:creationId xmlns:a16="http://schemas.microsoft.com/office/drawing/2014/main" id="{C2DC2C69-6FA8-43A4-9FBE-63CD7A49B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756" y="359569"/>
            <a:ext cx="7620000" cy="578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497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8500"/>
        </a:solidFill>
        <a:effectLst/>
      </p:bgPr>
    </p:bg>
    <p:spTree>
      <p:nvGrpSpPr>
        <p:cNvPr id="1" name=""/>
        <p:cNvGrpSpPr/>
        <p:nvPr/>
      </p:nvGrpSpPr>
      <p:grpSpPr>
        <a:xfrm>
          <a:off x="0" y="0"/>
          <a:ext cx="0" cy="0"/>
          <a:chOff x="0" y="0"/>
          <a:chExt cx="0" cy="0"/>
        </a:xfrm>
      </p:grpSpPr>
      <p:sp>
        <p:nvSpPr>
          <p:cNvPr id="2" name="AutoShape 2"/>
          <p:cNvSpPr/>
          <p:nvPr/>
        </p:nvSpPr>
        <p:spPr>
          <a:xfrm>
            <a:off x="0" y="-371802"/>
            <a:ext cx="7237766" cy="7601603"/>
          </a:xfrm>
          <a:prstGeom prst="rect">
            <a:avLst/>
          </a:prstGeom>
          <a:solidFill>
            <a:srgbClr val="FFFFFF"/>
          </a:solidFill>
        </p:spPr>
        <p:txBody>
          <a:bodyPr/>
          <a:lstStyle/>
          <a:p>
            <a:endParaRPr lang="en-GB"/>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737450">
            <a:off x="530840" y="3267327"/>
            <a:ext cx="3288445" cy="953649"/>
          </a:xfrm>
          <a:prstGeom prst="rect">
            <a:avLst/>
          </a:prstGeom>
        </p:spPr>
      </p:pic>
      <p:sp>
        <p:nvSpPr>
          <p:cNvPr id="4" name="TextBox 4"/>
          <p:cNvSpPr txBox="1"/>
          <p:nvPr/>
        </p:nvSpPr>
        <p:spPr>
          <a:xfrm>
            <a:off x="786205" y="2726356"/>
            <a:ext cx="5309795" cy="2192908"/>
          </a:xfrm>
          <a:prstGeom prst="rect">
            <a:avLst/>
          </a:prstGeom>
        </p:spPr>
        <p:txBody>
          <a:bodyPr lIns="0" tIns="0" rIns="0" bIns="0" rtlCol="0" anchor="t">
            <a:spAutoFit/>
          </a:bodyPr>
          <a:lstStyle/>
          <a:p>
            <a:pPr>
              <a:lnSpc>
                <a:spcPts val="5722"/>
              </a:lnSpc>
            </a:pPr>
            <a:r>
              <a:rPr lang="en-US" sz="5200" dirty="0">
                <a:solidFill>
                  <a:srgbClr val="000000"/>
                </a:solidFill>
                <a:latin typeface="Arial" panose="020B0604020202020204" pitchFamily="34" charset="0"/>
                <a:cs typeface="Arial" panose="020B0604020202020204" pitchFamily="34" charset="0"/>
              </a:rPr>
              <a:t>We hope you enjoyed this workshop!</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2837042" y="2426910"/>
            <a:ext cx="7821193" cy="2004181"/>
          </a:xfrm>
          <a:prstGeom prst="rect">
            <a:avLst/>
          </a:prstGeom>
        </p:spPr>
      </p:pic>
      <p:pic>
        <p:nvPicPr>
          <p:cNvPr id="6" name="Picture 6"/>
          <p:cNvPicPr>
            <a:picLocks noChangeAspect="1"/>
          </p:cNvPicPr>
          <p:nvPr/>
        </p:nvPicPr>
        <p:blipFill>
          <a:blip r:embed="rId6"/>
          <a:srcRect/>
          <a:stretch>
            <a:fillRect/>
          </a:stretch>
        </p:blipFill>
        <p:spPr>
          <a:xfrm>
            <a:off x="547147" y="420735"/>
            <a:ext cx="2266771" cy="966211"/>
          </a:xfrm>
          <a:prstGeom prst="rect">
            <a:avLst/>
          </a:prstGeom>
        </p:spPr>
      </p:pic>
      <p:pic>
        <p:nvPicPr>
          <p:cNvPr id="7" name="Picture 7"/>
          <p:cNvPicPr>
            <a:picLocks noChangeAspect="1"/>
          </p:cNvPicPr>
          <p:nvPr/>
        </p:nvPicPr>
        <p:blipFill>
          <a:blip r:embed="rId7"/>
          <a:srcRect/>
          <a:stretch>
            <a:fillRect/>
          </a:stretch>
        </p:blipFill>
        <p:spPr>
          <a:xfrm>
            <a:off x="2829715" y="17262"/>
            <a:ext cx="1773156" cy="1773156"/>
          </a:xfrm>
          <a:prstGeom prst="rect">
            <a:avLst/>
          </a:prstGeom>
        </p:spPr>
      </p:pic>
      <p:sp>
        <p:nvSpPr>
          <p:cNvPr id="8" name="TextBox 8"/>
          <p:cNvSpPr txBox="1"/>
          <p:nvPr/>
        </p:nvSpPr>
        <p:spPr>
          <a:xfrm>
            <a:off x="685800" y="5124233"/>
            <a:ext cx="4703789" cy="681149"/>
          </a:xfrm>
          <a:prstGeom prst="rect">
            <a:avLst/>
          </a:prstGeom>
        </p:spPr>
        <p:txBody>
          <a:bodyPr lIns="0" tIns="0" rIns="0" bIns="0" rtlCol="0" anchor="t">
            <a:spAutoFit/>
          </a:bodyPr>
          <a:lstStyle/>
          <a:p>
            <a:pPr>
              <a:lnSpc>
                <a:spcPts val="2667"/>
              </a:lnSpc>
            </a:pPr>
            <a:r>
              <a:rPr lang="en-US" sz="2222" dirty="0">
                <a:solidFill>
                  <a:srgbClr val="000000"/>
                </a:solidFill>
                <a:latin typeface="Arial" panose="020B0604020202020204" pitchFamily="34" charset="0"/>
                <a:cs typeface="Arial" panose="020B0604020202020204" pitchFamily="34" charset="0"/>
              </a:rPr>
              <a:t>Check out the RISE YouTube channel for more well-being videos!</a:t>
            </a:r>
          </a:p>
        </p:txBody>
      </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60598" y="1097276"/>
            <a:ext cx="1020993" cy="1020993"/>
          </a:xfrm>
          <a:prstGeom prst="rect">
            <a:avLst/>
          </a:prstGeom>
        </p:spPr>
      </p:pic>
      <p:pic>
        <p:nvPicPr>
          <p:cNvPr id="10" name="Picture 10"/>
          <p:cNvPicPr>
            <a:picLocks noChangeAspect="1"/>
          </p:cNvPicPr>
          <p:nvPr/>
        </p:nvPicPr>
        <p:blipFill>
          <a:blip r:embed="rId10"/>
          <a:srcRect/>
          <a:stretch>
            <a:fillRect/>
          </a:stretch>
        </p:blipFill>
        <p:spPr>
          <a:xfrm>
            <a:off x="6860598" y="2507903"/>
            <a:ext cx="1020993" cy="1020993"/>
          </a:xfrm>
          <a:prstGeom prst="rect">
            <a:avLst/>
          </a:prstGeom>
        </p:spPr>
      </p:pic>
      <p:pic>
        <p:nvPicPr>
          <p:cNvPr id="11" name="Picture 11"/>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860598" y="5299344"/>
            <a:ext cx="1020993" cy="1020993"/>
          </a:xfrm>
          <a:prstGeom prst="rect">
            <a:avLst/>
          </a:prstGeom>
        </p:spPr>
      </p:pic>
      <p:pic>
        <p:nvPicPr>
          <p:cNvPr id="12" name="Picture 12"/>
          <p:cNvPicPr>
            <a:picLocks noChangeAspect="1"/>
          </p:cNvPicPr>
          <p:nvPr/>
        </p:nvPicPr>
        <p:blipFill>
          <a:blip r:embed="rId13"/>
          <a:srcRect/>
          <a:stretch>
            <a:fillRect/>
          </a:stretch>
        </p:blipFill>
        <p:spPr>
          <a:xfrm>
            <a:off x="6860598" y="4097445"/>
            <a:ext cx="1020993" cy="720537"/>
          </a:xfrm>
          <a:prstGeom prst="rect">
            <a:avLst/>
          </a:prstGeom>
        </p:spPr>
      </p:pic>
      <p:sp>
        <p:nvSpPr>
          <p:cNvPr id="13" name="TextBox 13"/>
          <p:cNvSpPr txBox="1"/>
          <p:nvPr/>
        </p:nvSpPr>
        <p:spPr>
          <a:xfrm>
            <a:off x="8589673" y="1349940"/>
            <a:ext cx="1440071" cy="423193"/>
          </a:xfrm>
          <a:prstGeom prst="rect">
            <a:avLst/>
          </a:prstGeom>
        </p:spPr>
        <p:txBody>
          <a:bodyPr lIns="0" tIns="0" rIns="0" bIns="0" rtlCol="0" anchor="t">
            <a:spAutoFit/>
          </a:bodyPr>
          <a:lstStyle/>
          <a:p>
            <a:pPr>
              <a:lnSpc>
                <a:spcPts val="3310"/>
              </a:lnSpc>
            </a:pPr>
            <a:r>
              <a:rPr lang="en-US" sz="2758" dirty="0">
                <a:solidFill>
                  <a:srgbClr val="FFFFFF"/>
                </a:solidFill>
                <a:latin typeface="Arial" panose="020B0604020202020204" pitchFamily="34" charset="0"/>
                <a:cs typeface="Arial" panose="020B0604020202020204" pitchFamily="34" charset="0"/>
              </a:rPr>
              <a:t>@rise.ne</a:t>
            </a:r>
          </a:p>
        </p:txBody>
      </p:sp>
      <p:sp>
        <p:nvSpPr>
          <p:cNvPr id="14" name="TextBox 14"/>
          <p:cNvSpPr txBox="1"/>
          <p:nvPr/>
        </p:nvSpPr>
        <p:spPr>
          <a:xfrm>
            <a:off x="8589672" y="2760567"/>
            <a:ext cx="1990841" cy="423193"/>
          </a:xfrm>
          <a:prstGeom prst="rect">
            <a:avLst/>
          </a:prstGeom>
        </p:spPr>
        <p:txBody>
          <a:bodyPr lIns="0" tIns="0" rIns="0" bIns="0" rtlCol="0" anchor="t">
            <a:spAutoFit/>
          </a:bodyPr>
          <a:lstStyle/>
          <a:p>
            <a:pPr>
              <a:lnSpc>
                <a:spcPts val="3310"/>
              </a:lnSpc>
            </a:pPr>
            <a:r>
              <a:rPr lang="en-US" sz="2758" dirty="0">
                <a:solidFill>
                  <a:srgbClr val="FFFFFF"/>
                </a:solidFill>
                <a:latin typeface="Arial" panose="020B0604020202020204" pitchFamily="34" charset="0"/>
                <a:cs typeface="Arial" panose="020B0604020202020204" pitchFamily="34" charset="0"/>
              </a:rPr>
              <a:t>@rise_mhst</a:t>
            </a:r>
          </a:p>
        </p:txBody>
      </p:sp>
      <p:sp>
        <p:nvSpPr>
          <p:cNvPr id="15" name="TextBox 15"/>
          <p:cNvSpPr txBox="1"/>
          <p:nvPr/>
        </p:nvSpPr>
        <p:spPr>
          <a:xfrm>
            <a:off x="8589672" y="5518957"/>
            <a:ext cx="3454833" cy="799001"/>
          </a:xfrm>
          <a:prstGeom prst="rect">
            <a:avLst/>
          </a:prstGeom>
        </p:spPr>
        <p:txBody>
          <a:bodyPr lIns="0" tIns="0" rIns="0" bIns="0" rtlCol="0" anchor="t">
            <a:spAutoFit/>
          </a:bodyPr>
          <a:lstStyle/>
          <a:p>
            <a:pPr>
              <a:lnSpc>
                <a:spcPts val="3310"/>
              </a:lnSpc>
            </a:pPr>
            <a:r>
              <a:rPr lang="en-US" sz="2000" dirty="0" err="1">
                <a:solidFill>
                  <a:srgbClr val="FFFFFF"/>
                </a:solidFill>
                <a:latin typeface="Arial" panose="020B0604020202020204" pitchFamily="34" charset="0"/>
                <a:cs typeface="Arial" panose="020B0604020202020204" pitchFamily="34" charset="0"/>
              </a:rPr>
              <a:t>rise.childrenssociety</a:t>
            </a:r>
            <a:endParaRPr lang="en-US" sz="2000" dirty="0">
              <a:solidFill>
                <a:srgbClr val="FFFFFF"/>
              </a:solidFill>
              <a:latin typeface="Arial" panose="020B0604020202020204" pitchFamily="34" charset="0"/>
              <a:cs typeface="Arial" panose="020B0604020202020204" pitchFamily="34" charset="0"/>
            </a:endParaRPr>
          </a:p>
          <a:p>
            <a:pPr>
              <a:lnSpc>
                <a:spcPts val="3310"/>
              </a:lnSpc>
            </a:pPr>
            <a:r>
              <a:rPr lang="en-US" sz="2000" dirty="0">
                <a:solidFill>
                  <a:srgbClr val="FFFFFF"/>
                </a:solidFill>
                <a:latin typeface="Arial" panose="020B0604020202020204" pitchFamily="34" charset="0"/>
                <a:cs typeface="Arial" panose="020B0604020202020204" pitchFamily="34" charset="0"/>
              </a:rPr>
              <a:t>.org.uk/</a:t>
            </a:r>
          </a:p>
        </p:txBody>
      </p:sp>
      <p:sp>
        <p:nvSpPr>
          <p:cNvPr id="16" name="TextBox 16"/>
          <p:cNvSpPr txBox="1"/>
          <p:nvPr/>
        </p:nvSpPr>
        <p:spPr>
          <a:xfrm>
            <a:off x="6747639" y="382635"/>
            <a:ext cx="2267905" cy="346249"/>
          </a:xfrm>
          <a:prstGeom prst="rect">
            <a:avLst/>
          </a:prstGeom>
        </p:spPr>
        <p:txBody>
          <a:bodyPr lIns="0" tIns="0" rIns="0" bIns="0" rtlCol="0" anchor="t">
            <a:spAutoFit/>
          </a:bodyPr>
          <a:lstStyle/>
          <a:p>
            <a:pPr>
              <a:lnSpc>
                <a:spcPts val="2717"/>
              </a:lnSpc>
            </a:pPr>
            <a:r>
              <a:rPr lang="en-US" sz="2264" dirty="0">
                <a:solidFill>
                  <a:srgbClr val="FFFFFF"/>
                </a:solidFill>
                <a:latin typeface="Arial" panose="020B0604020202020204" pitchFamily="34" charset="0"/>
                <a:cs typeface="Arial" panose="020B0604020202020204" pitchFamily="34" charset="0"/>
              </a:rPr>
              <a:t>Find us online...</a:t>
            </a:r>
          </a:p>
        </p:txBody>
      </p:sp>
      <p:sp>
        <p:nvSpPr>
          <p:cNvPr id="19" name="TextBox 18">
            <a:extLst>
              <a:ext uri="{FF2B5EF4-FFF2-40B4-BE49-F238E27FC236}">
                <a16:creationId xmlns:a16="http://schemas.microsoft.com/office/drawing/2014/main" id="{56E59CA2-85B4-4954-8BD4-D908B31AFD5C}"/>
              </a:ext>
            </a:extLst>
          </p:cNvPr>
          <p:cNvSpPr txBox="1"/>
          <p:nvPr/>
        </p:nvSpPr>
        <p:spPr>
          <a:xfrm>
            <a:off x="8279363" y="4273047"/>
            <a:ext cx="6096000" cy="400110"/>
          </a:xfrm>
          <a:prstGeom prst="rect">
            <a:avLst/>
          </a:prstGeom>
          <a:noFill/>
        </p:spPr>
        <p:txBody>
          <a:bodyPr wrap="square">
            <a:spAutoFit/>
          </a:bodyPr>
          <a:lstStyle/>
          <a:p>
            <a:r>
              <a:rPr lang="en-GB" sz="2000" dirty="0">
                <a:solidFill>
                  <a:schemeClr val="bg1"/>
                </a:solidFill>
                <a:latin typeface="Arial" panose="020B0604020202020204" pitchFamily="34" charset="0"/>
                <a:cs typeface="Arial" panose="020B0604020202020204" pitchFamily="34" charset="0"/>
              </a:rPr>
              <a:t>http://youtube.com/@rise-ne</a:t>
            </a:r>
          </a:p>
        </p:txBody>
      </p:sp>
    </p:spTree>
    <p:extLst>
      <p:ext uri="{BB962C8B-B14F-4D97-AF65-F5344CB8AC3E}">
        <p14:creationId xmlns:p14="http://schemas.microsoft.com/office/powerpoint/2010/main" val="2356513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66C7-64E4-403D-92A2-82B7949F593C}"/>
              </a:ext>
            </a:extLst>
          </p:cNvPr>
          <p:cNvSpPr>
            <a:spLocks noGrp="1"/>
          </p:cNvSpPr>
          <p:nvPr>
            <p:ph type="title"/>
          </p:nvPr>
        </p:nvSpPr>
        <p:spPr>
          <a:xfrm>
            <a:off x="914400" y="529581"/>
            <a:ext cx="10515600" cy="1325563"/>
          </a:xfrm>
        </p:spPr>
        <p:txBody>
          <a:bodyPr/>
          <a:lstStyle/>
          <a:p>
            <a:r>
              <a:rPr lang="en-GB" dirty="0"/>
              <a:t>Helpful vs. Unhelpful thoughts:	</a:t>
            </a:r>
          </a:p>
        </p:txBody>
      </p:sp>
      <p:sp>
        <p:nvSpPr>
          <p:cNvPr id="3" name="Content Placeholder 2">
            <a:extLst>
              <a:ext uri="{FF2B5EF4-FFF2-40B4-BE49-F238E27FC236}">
                <a16:creationId xmlns:a16="http://schemas.microsoft.com/office/drawing/2014/main" id="{0FF8CB2D-EC4E-43E7-B079-5FE31D9FDF9F}"/>
              </a:ext>
            </a:extLst>
          </p:cNvPr>
          <p:cNvSpPr>
            <a:spLocks noGrp="1"/>
          </p:cNvSpPr>
          <p:nvPr>
            <p:ph idx="1"/>
          </p:nvPr>
        </p:nvSpPr>
        <p:spPr/>
        <p:txBody>
          <a:bodyPr/>
          <a:lstStyle/>
          <a:p>
            <a:pPr marL="0" indent="0">
              <a:buNone/>
            </a:pPr>
            <a:r>
              <a:rPr lang="en-GB" dirty="0"/>
              <a:t>If working with Rise, children learn that their thoughts can impact how they feel and act. </a:t>
            </a:r>
          </a:p>
          <a:p>
            <a:pPr marL="0" indent="0">
              <a:buNone/>
            </a:pPr>
            <a:r>
              <a:rPr lang="en-GB" dirty="0"/>
              <a:t>As adults we can support children to notice when they’re having an unhelpful thought that is making them feel bad, and help them to think of a different more positive thought so that they feel less anxious or upset. </a:t>
            </a:r>
          </a:p>
          <a:p>
            <a:pPr marL="0" indent="0">
              <a:buNone/>
            </a:pPr>
            <a:r>
              <a:rPr lang="en-GB" dirty="0"/>
              <a:t>Example: IF your child comes home very upset about an interaction in school, you can support them to THINK about it in a different way that makes them feel calmer or happier.</a:t>
            </a:r>
          </a:p>
        </p:txBody>
      </p:sp>
      <p:sp>
        <p:nvSpPr>
          <p:cNvPr id="4" name="Date Placeholder 3">
            <a:extLst>
              <a:ext uri="{FF2B5EF4-FFF2-40B4-BE49-F238E27FC236}">
                <a16:creationId xmlns:a16="http://schemas.microsoft.com/office/drawing/2014/main" id="{1CCE8079-B03F-46DD-8B0C-62D83E29C74F}"/>
              </a:ext>
            </a:extLst>
          </p:cNvPr>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8FE19DF9-EC41-41DD-9B21-457ED67696F8}" type="datetime1">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310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5">
            <a:extLst>
              <a:ext uri="{FF2B5EF4-FFF2-40B4-BE49-F238E27FC236}">
                <a16:creationId xmlns:a16="http://schemas.microsoft.com/office/drawing/2014/main" id="{E2EC9072-35B7-40D6-8D37-D57BC1C1F539}"/>
              </a:ext>
            </a:extLst>
          </p:cNvPr>
          <p:cNvPicPr>
            <a:picLocks noChangeAspect="1"/>
          </p:cNvPicPr>
          <p:nvPr/>
        </p:nvPicPr>
        <p:blipFill>
          <a:blip r:embed="rId3"/>
          <a:stretch>
            <a:fillRect/>
          </a:stretch>
        </p:blipFill>
        <p:spPr>
          <a:xfrm>
            <a:off x="1587" y="-1587"/>
            <a:ext cx="12204700" cy="6861175"/>
          </a:xfrm>
          <a:prstGeom prst="rect">
            <a:avLst/>
          </a:prstGeom>
        </p:spPr>
      </p:pic>
      <p:sp>
        <p:nvSpPr>
          <p:cNvPr id="18" name="Rectangle: Rounded Corners 17">
            <a:extLst>
              <a:ext uri="{FF2B5EF4-FFF2-40B4-BE49-F238E27FC236}">
                <a16:creationId xmlns:a16="http://schemas.microsoft.com/office/drawing/2014/main" id="{6D28EEC9-E500-4291-8BB6-D329E9540614}"/>
              </a:ext>
            </a:extLst>
          </p:cNvPr>
          <p:cNvSpPr/>
          <p:nvPr/>
        </p:nvSpPr>
        <p:spPr>
          <a:xfrm>
            <a:off x="7845425" y="3130549"/>
            <a:ext cx="3754437" cy="342106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78FAC328-9BE2-40E3-AD9E-DC4D3D928E7F}"/>
              </a:ext>
            </a:extLst>
          </p:cNvPr>
          <p:cNvSpPr/>
          <p:nvPr/>
        </p:nvSpPr>
        <p:spPr>
          <a:xfrm>
            <a:off x="2756411" y="3078889"/>
            <a:ext cx="3754437" cy="34210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1F3191-A863-425B-8961-D745F18973E1}"/>
              </a:ext>
            </a:extLst>
          </p:cNvPr>
          <p:cNvSpPr>
            <a:spLocks noGrp="1"/>
          </p:cNvSpPr>
          <p:nvPr>
            <p:ph type="title"/>
          </p:nvPr>
        </p:nvSpPr>
        <p:spPr>
          <a:xfrm>
            <a:off x="854075" y="222250"/>
            <a:ext cx="10515600" cy="1325563"/>
          </a:xfrm>
        </p:spPr>
        <p:txBody>
          <a:bodyPr/>
          <a:lstStyle/>
          <a:p>
            <a:r>
              <a:rPr lang="en-GB">
                <a:cs typeface="Calibri Light"/>
              </a:rPr>
              <a:t>                   </a:t>
            </a:r>
            <a:r>
              <a:rPr lang="en-GB" b="1">
                <a:cs typeface="Calibri Light"/>
              </a:rPr>
              <a:t>Thoughts are powerful</a:t>
            </a:r>
            <a:r>
              <a:rPr lang="en-GB">
                <a:cs typeface="Calibri Light"/>
              </a:rPr>
              <a:t> </a:t>
            </a:r>
            <a:endParaRPr lang="en-GB"/>
          </a:p>
        </p:txBody>
      </p:sp>
      <p:sp>
        <p:nvSpPr>
          <p:cNvPr id="5" name="TextBox 4">
            <a:extLst>
              <a:ext uri="{FF2B5EF4-FFF2-40B4-BE49-F238E27FC236}">
                <a16:creationId xmlns:a16="http://schemas.microsoft.com/office/drawing/2014/main" id="{25D54B3C-DB3B-45F5-A60C-79D859A13E91}"/>
              </a:ext>
            </a:extLst>
          </p:cNvPr>
          <p:cNvSpPr txBox="1"/>
          <p:nvPr/>
        </p:nvSpPr>
        <p:spPr>
          <a:xfrm>
            <a:off x="6192838" y="146208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am rubbish at this</a:t>
            </a:r>
          </a:p>
        </p:txBody>
      </p:sp>
      <p:sp>
        <p:nvSpPr>
          <p:cNvPr id="6" name="TextBox 5">
            <a:extLst>
              <a:ext uri="{FF2B5EF4-FFF2-40B4-BE49-F238E27FC236}">
                <a16:creationId xmlns:a16="http://schemas.microsoft.com/office/drawing/2014/main" id="{2CFC43BA-1410-4CB5-8D7F-ACEBB2622493}"/>
              </a:ext>
            </a:extLst>
          </p:cNvPr>
          <p:cNvSpPr txBox="1"/>
          <p:nvPr/>
        </p:nvSpPr>
        <p:spPr>
          <a:xfrm>
            <a:off x="3652837" y="146208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am going to fail</a:t>
            </a:r>
          </a:p>
        </p:txBody>
      </p:sp>
      <p:sp>
        <p:nvSpPr>
          <p:cNvPr id="7" name="TextBox 6">
            <a:extLst>
              <a:ext uri="{FF2B5EF4-FFF2-40B4-BE49-F238E27FC236}">
                <a16:creationId xmlns:a16="http://schemas.microsoft.com/office/drawing/2014/main" id="{98720270-BDD3-4B76-943B-1B2CB4D77FCC}"/>
              </a:ext>
            </a:extLst>
          </p:cNvPr>
          <p:cNvSpPr txBox="1"/>
          <p:nvPr/>
        </p:nvSpPr>
        <p:spPr>
          <a:xfrm>
            <a:off x="273345" y="2594863"/>
            <a:ext cx="36798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Everyone will laugh at me</a:t>
            </a:r>
          </a:p>
        </p:txBody>
      </p:sp>
      <p:sp>
        <p:nvSpPr>
          <p:cNvPr id="8" name="TextBox 7">
            <a:extLst>
              <a:ext uri="{FF2B5EF4-FFF2-40B4-BE49-F238E27FC236}">
                <a16:creationId xmlns:a16="http://schemas.microsoft.com/office/drawing/2014/main" id="{E68131D8-EFD7-476D-A66D-39C33E81A72B}"/>
              </a:ext>
            </a:extLst>
          </p:cNvPr>
          <p:cNvSpPr txBox="1"/>
          <p:nvPr/>
        </p:nvSpPr>
        <p:spPr>
          <a:xfrm>
            <a:off x="6394100" y="2037624"/>
            <a:ext cx="31400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 going to get better</a:t>
            </a:r>
          </a:p>
        </p:txBody>
      </p:sp>
      <p:sp>
        <p:nvSpPr>
          <p:cNvPr id="9" name="TextBox 8">
            <a:extLst>
              <a:ext uri="{FF2B5EF4-FFF2-40B4-BE49-F238E27FC236}">
                <a16:creationId xmlns:a16="http://schemas.microsoft.com/office/drawing/2014/main" id="{A58DCD47-D727-4BC2-9111-1E1F8B898E67}"/>
              </a:ext>
            </a:extLst>
          </p:cNvPr>
          <p:cNvSpPr txBox="1"/>
          <p:nvPr/>
        </p:nvSpPr>
        <p:spPr>
          <a:xfrm>
            <a:off x="9201150" y="1382712"/>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Having a go is better than not trying at all</a:t>
            </a:r>
          </a:p>
        </p:txBody>
      </p:sp>
      <p:sp>
        <p:nvSpPr>
          <p:cNvPr id="10" name="TextBox 9">
            <a:extLst>
              <a:ext uri="{FF2B5EF4-FFF2-40B4-BE49-F238E27FC236}">
                <a16:creationId xmlns:a16="http://schemas.microsoft.com/office/drawing/2014/main" id="{E8C835B7-0D91-456B-B35F-8F300E129E51}"/>
              </a:ext>
            </a:extLst>
          </p:cNvPr>
          <p:cNvSpPr txBox="1"/>
          <p:nvPr/>
        </p:nvSpPr>
        <p:spPr>
          <a:xfrm>
            <a:off x="9137650" y="249396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 can keep trying</a:t>
            </a:r>
          </a:p>
        </p:txBody>
      </p:sp>
      <p:sp>
        <p:nvSpPr>
          <p:cNvPr id="11" name="TextBox 10">
            <a:extLst>
              <a:ext uri="{FF2B5EF4-FFF2-40B4-BE49-F238E27FC236}">
                <a16:creationId xmlns:a16="http://schemas.microsoft.com/office/drawing/2014/main" id="{B58308B7-2CDC-438F-821B-CF01EC24DC79}"/>
              </a:ext>
            </a:extLst>
          </p:cNvPr>
          <p:cNvSpPr txBox="1"/>
          <p:nvPr/>
        </p:nvSpPr>
        <p:spPr>
          <a:xfrm>
            <a:off x="3729118" y="2028072"/>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People will admire me for not giving up</a:t>
            </a:r>
          </a:p>
        </p:txBody>
      </p:sp>
      <p:sp>
        <p:nvSpPr>
          <p:cNvPr id="12" name="TextBox 11">
            <a:extLst>
              <a:ext uri="{FF2B5EF4-FFF2-40B4-BE49-F238E27FC236}">
                <a16:creationId xmlns:a16="http://schemas.microsoft.com/office/drawing/2014/main" id="{512C5442-2515-4A25-9BDF-EB71CA01943E}"/>
              </a:ext>
            </a:extLst>
          </p:cNvPr>
          <p:cNvSpPr txBox="1"/>
          <p:nvPr/>
        </p:nvSpPr>
        <p:spPr>
          <a:xfrm>
            <a:off x="406400" y="13906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Mistakes are a part of getting better at things</a:t>
            </a:r>
          </a:p>
        </p:txBody>
      </p:sp>
    </p:spTree>
    <p:extLst>
      <p:ext uri="{BB962C8B-B14F-4D97-AF65-F5344CB8AC3E}">
        <p14:creationId xmlns:p14="http://schemas.microsoft.com/office/powerpoint/2010/main" val="419742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1CD5-174A-40E8-B4A4-676F52CF9D7E}"/>
              </a:ext>
            </a:extLst>
          </p:cNvPr>
          <p:cNvSpPr>
            <a:spLocks noGrp="1"/>
          </p:cNvSpPr>
          <p:nvPr>
            <p:ph type="title"/>
          </p:nvPr>
        </p:nvSpPr>
        <p:spPr>
          <a:xfrm>
            <a:off x="1676400" y="410368"/>
            <a:ext cx="10515600" cy="1325563"/>
          </a:xfrm>
        </p:spPr>
        <p:txBody>
          <a:bodyPr/>
          <a:lstStyle/>
          <a:p>
            <a:r>
              <a:rPr lang="en-GB" dirty="0"/>
              <a:t>How Rise support emotion regulation:</a:t>
            </a:r>
          </a:p>
        </p:txBody>
      </p:sp>
      <p:sp>
        <p:nvSpPr>
          <p:cNvPr id="4" name="Date Placeholder 3">
            <a:extLst>
              <a:ext uri="{FF2B5EF4-FFF2-40B4-BE49-F238E27FC236}">
                <a16:creationId xmlns:a16="http://schemas.microsoft.com/office/drawing/2014/main" id="{731BB163-051D-4BEC-9F65-324E05DD174F}"/>
              </a:ext>
            </a:extLst>
          </p:cNvPr>
          <p:cNvSpPr>
            <a:spLocks noGrp="1"/>
          </p:cNvSpPr>
          <p:nvPr>
            <p:ph type="dt" sz="half" idx="10"/>
          </p:nvPr>
        </p:nvSpPr>
        <p:spPr/>
        <p:txBody>
          <a:bodyPr/>
          <a:lstStyle/>
          <a:p>
            <a:fld id="{1981A755-F484-4D17-8016-2EC0DA6DE613}" type="datetime1">
              <a:rPr lang="en-US" smtClean="0"/>
              <a:t>10/12/2023</a:t>
            </a:fld>
            <a:endParaRPr lang="en-US" dirty="0"/>
          </a:p>
        </p:txBody>
      </p:sp>
      <p:sp>
        <p:nvSpPr>
          <p:cNvPr id="5" name="Content Placeholder 4">
            <a:extLst>
              <a:ext uri="{FF2B5EF4-FFF2-40B4-BE49-F238E27FC236}">
                <a16:creationId xmlns:a16="http://schemas.microsoft.com/office/drawing/2014/main" id="{98F2E2E0-FA9F-43BC-8923-690F8F58399A}"/>
              </a:ext>
            </a:extLst>
          </p:cNvPr>
          <p:cNvSpPr>
            <a:spLocks noGrp="1"/>
          </p:cNvSpPr>
          <p:nvPr>
            <p:ph idx="1"/>
          </p:nvPr>
        </p:nvSpPr>
        <p:spPr>
          <a:xfrm>
            <a:off x="838200" y="1316408"/>
            <a:ext cx="10515600" cy="4351339"/>
          </a:xfrm>
        </p:spPr>
        <p:txBody>
          <a:bodyPr>
            <a:normAutofit fontScale="77500" lnSpcReduction="20000"/>
          </a:bodyPr>
          <a:lstStyle/>
          <a:p>
            <a:pPr>
              <a:lnSpc>
                <a:spcPct val="107000"/>
              </a:lnSpc>
              <a:spcAft>
                <a:spcPts val="1067"/>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r>
              <a:rPr lang="en-GB" sz="2400" dirty="0">
                <a:latin typeface="Calibri" panose="020F0502020204030204" pitchFamily="34" charset="0"/>
                <a:ea typeface="Calibri" panose="020F0502020204030204" pitchFamily="34" charset="0"/>
                <a:cs typeface="Times New Roman" panose="02020603050405020304" pitchFamily="18" charset="0"/>
              </a:rPr>
              <a:t>Psychoeducation: Teaching children about their brain and emotions (Fight, flight or freeze) and how emotions feel in their body.</a:t>
            </a:r>
          </a:p>
          <a:p>
            <a:pPr>
              <a:lnSpc>
                <a:spcPct val="107000"/>
              </a:lnSpc>
              <a:spcAft>
                <a:spcPts val="1067"/>
              </a:spcAft>
            </a:pPr>
            <a:r>
              <a:rPr lang="en-GB" sz="2400" dirty="0">
                <a:latin typeface="Calibri" panose="020F0502020204030204" pitchFamily="34" charset="0"/>
                <a:ea typeface="Calibri" panose="020F0502020204030204" pitchFamily="34" charset="0"/>
                <a:cs typeface="Times New Roman" panose="02020603050405020304" pitchFamily="18" charset="0"/>
              </a:rPr>
              <a:t>Noticing and naming </a:t>
            </a:r>
            <a:r>
              <a:rPr lang="en-GB" sz="2400" b="1" dirty="0">
                <a:latin typeface="Calibri" panose="020F0502020204030204" pitchFamily="34" charset="0"/>
                <a:ea typeface="Calibri" panose="020F0502020204030204" pitchFamily="34" charset="0"/>
                <a:cs typeface="Times New Roman" panose="02020603050405020304" pitchFamily="18" charset="0"/>
              </a:rPr>
              <a:t>emotions</a:t>
            </a:r>
            <a:r>
              <a:rPr lang="en-GB" sz="2400" dirty="0">
                <a:latin typeface="Calibri" panose="020F0502020204030204" pitchFamily="34" charset="0"/>
                <a:ea typeface="Calibri" panose="020F0502020204030204" pitchFamily="34" charset="0"/>
                <a:cs typeface="Times New Roman" panose="02020603050405020304" pitchFamily="18" charset="0"/>
              </a:rPr>
              <a:t>. We learn that how we breathe, move, and what we focus our attention on can change how we feel. We learn skills to help with this.</a:t>
            </a:r>
          </a:p>
          <a:p>
            <a:pPr>
              <a:lnSpc>
                <a:spcPct val="107000"/>
              </a:lnSpc>
              <a:spcAft>
                <a:spcPts val="1067"/>
              </a:spcAft>
            </a:pPr>
            <a:r>
              <a:rPr lang="en-GB"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Zones</a:t>
            </a:r>
            <a:r>
              <a:rPr lang="en-GB" sz="2400" dirty="0">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rgbClr val="92D050"/>
                </a:solidFill>
                <a:latin typeface="Calibri" panose="020F0502020204030204" pitchFamily="34" charset="0"/>
                <a:ea typeface="Calibri" panose="020F0502020204030204" pitchFamily="34" charset="0"/>
                <a:cs typeface="Times New Roman" panose="02020603050405020304" pitchFamily="18" charset="0"/>
              </a:rPr>
              <a:t>of </a:t>
            </a:r>
            <a:r>
              <a:rPr lang="en-GB" sz="2400" dirty="0">
                <a:solidFill>
                  <a:srgbClr val="009CE5"/>
                </a:solidFill>
                <a:latin typeface="Calibri" panose="020F0502020204030204" pitchFamily="34" charset="0"/>
                <a:ea typeface="Calibri" panose="020F0502020204030204" pitchFamily="34" charset="0"/>
                <a:cs typeface="Times New Roman" panose="02020603050405020304" pitchFamily="18" charset="0"/>
              </a:rPr>
              <a:t>regulation</a:t>
            </a:r>
            <a:r>
              <a:rPr lang="en-GB" sz="2400" dirty="0">
                <a:latin typeface="Calibri" panose="020F0502020204030204" pitchFamily="34" charset="0"/>
                <a:ea typeface="Calibri" panose="020F0502020204030204" pitchFamily="34" charset="0"/>
                <a:cs typeface="Times New Roman" panose="02020603050405020304" pitchFamily="18" charset="0"/>
              </a:rPr>
              <a:t> and helping to get our </a:t>
            </a:r>
            <a:r>
              <a:rPr lang="en-GB" sz="2400" b="1" dirty="0">
                <a:solidFill>
                  <a:srgbClr val="FEF200"/>
                </a:solidFill>
                <a:latin typeface="Calibri" panose="020F0502020204030204" pitchFamily="34" charset="0"/>
                <a:ea typeface="Calibri" panose="020F0502020204030204" pitchFamily="34" charset="0"/>
                <a:cs typeface="Times New Roman" panose="02020603050405020304" pitchFamily="18" charset="0"/>
              </a:rPr>
              <a:t>energy</a:t>
            </a:r>
            <a:r>
              <a:rPr lang="en-GB" sz="2400" dirty="0">
                <a:latin typeface="Calibri" panose="020F0502020204030204" pitchFamily="34" charset="0"/>
                <a:ea typeface="Calibri" panose="020F0502020204030204" pitchFamily="34" charset="0"/>
                <a:cs typeface="Times New Roman" panose="02020603050405020304" pitchFamily="18" charset="0"/>
              </a:rPr>
              <a:t> right for the situation we’re in.</a:t>
            </a:r>
          </a:p>
          <a:p>
            <a:pPr>
              <a:lnSpc>
                <a:spcPct val="107000"/>
              </a:lnSpc>
              <a:spcAft>
                <a:spcPts val="1067"/>
              </a:spcAft>
            </a:pPr>
            <a:r>
              <a:rPr lang="en-GB" sz="2400" dirty="0">
                <a:latin typeface="Calibri" panose="020F0502020204030204" pitchFamily="34" charset="0"/>
                <a:ea typeface="Calibri" panose="020F0502020204030204" pitchFamily="34" charset="0"/>
                <a:cs typeface="Times New Roman" panose="02020603050405020304" pitchFamily="18" charset="0"/>
              </a:rPr>
              <a:t>We also focus on </a:t>
            </a:r>
            <a:r>
              <a:rPr lang="en-GB" sz="2400" b="1" dirty="0">
                <a:latin typeface="Calibri" panose="020F0502020204030204" pitchFamily="34" charset="0"/>
                <a:ea typeface="Calibri" panose="020F0502020204030204" pitchFamily="34" charset="0"/>
                <a:cs typeface="Times New Roman" panose="02020603050405020304" pitchFamily="18" charset="0"/>
              </a:rPr>
              <a:t>thoughts</a:t>
            </a:r>
            <a:r>
              <a:rPr lang="en-GB" sz="2400" dirty="0">
                <a:latin typeface="Calibri" panose="020F0502020204030204" pitchFamily="34" charset="0"/>
                <a:ea typeface="Calibri" panose="020F0502020204030204" pitchFamily="34" charset="0"/>
                <a:cs typeface="Times New Roman" panose="02020603050405020304" pitchFamily="18" charset="0"/>
              </a:rPr>
              <a:t>. We learn that we can change how we feel and behave by noticing the thoughts that are making us feel worse and trying to change them. We learn that different people have different thoughts. We learn how to use positive self-talk to help our emotions.</a:t>
            </a:r>
          </a:p>
          <a:p>
            <a:pPr>
              <a:lnSpc>
                <a:spcPct val="107000"/>
              </a:lnSpc>
              <a:spcAft>
                <a:spcPts val="1067"/>
              </a:spcAft>
            </a:pPr>
            <a:r>
              <a:rPr lang="en-GB" sz="2400" dirty="0">
                <a:latin typeface="Calibri" panose="020F0502020204030204" pitchFamily="34" charset="0"/>
                <a:ea typeface="Calibri" panose="020F0502020204030204" pitchFamily="34" charset="0"/>
                <a:cs typeface="Times New Roman" panose="02020603050405020304" pitchFamily="18" charset="0"/>
              </a:rPr>
              <a:t>Calming strategies: We show children how to calm their bodies when they are feeling big emotions so they can think more clearly.</a:t>
            </a:r>
          </a:p>
          <a:p>
            <a:endParaRPr lang="en-GB" dirty="0"/>
          </a:p>
        </p:txBody>
      </p:sp>
      <p:pic>
        <p:nvPicPr>
          <p:cNvPr id="7" name="Picture 18">
            <a:extLst>
              <a:ext uri="{FF2B5EF4-FFF2-40B4-BE49-F238E27FC236}">
                <a16:creationId xmlns:a16="http://schemas.microsoft.com/office/drawing/2014/main" id="{7D731259-46FB-4EA5-BB35-384F83EC9DF4}"/>
              </a:ext>
            </a:extLst>
          </p:cNvPr>
          <p:cNvPicPr>
            <a:picLocks noChangeAspect="1"/>
          </p:cNvPicPr>
          <p:nvPr/>
        </p:nvPicPr>
        <p:blipFill rotWithShape="1">
          <a:blip r:embed="rId3"/>
          <a:srcRect b="15271"/>
          <a:stretch/>
        </p:blipFill>
        <p:spPr>
          <a:xfrm>
            <a:off x="9047019" y="5351897"/>
            <a:ext cx="2202478" cy="1443810"/>
          </a:xfrm>
          <a:prstGeom prst="rect">
            <a:avLst/>
          </a:prstGeom>
        </p:spPr>
      </p:pic>
    </p:spTree>
    <p:extLst>
      <p:ext uri="{BB962C8B-B14F-4D97-AF65-F5344CB8AC3E}">
        <p14:creationId xmlns:p14="http://schemas.microsoft.com/office/powerpoint/2010/main" val="1049744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Holder 6">
            <a:extLst>
              <a:ext uri="{FF2B5EF4-FFF2-40B4-BE49-F238E27FC236}">
                <a16:creationId xmlns:a16="http://schemas.microsoft.com/office/drawing/2014/main" id="{90B97754-2F3F-494F-B07F-B4833C433224}"/>
              </a:ext>
            </a:extLst>
          </p:cNvPr>
          <p:cNvSpPr txBox="1">
            <a:spLocks/>
          </p:cNvSpPr>
          <p:nvPr/>
        </p:nvSpPr>
        <p:spPr>
          <a:xfrm>
            <a:off x="857129" y="5917599"/>
            <a:ext cx="1880159"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marR="0" lvl="0" indent="0" algn="l" defTabSz="914400" rtl="0" eaLnBrk="1" fontAlgn="auto" latinLnBrk="0" hangingPunct="1">
              <a:lnSpc>
                <a:spcPct val="100000"/>
              </a:lnSpc>
              <a:spcBef>
                <a:spcPts val="33"/>
              </a:spcBef>
              <a:spcAft>
                <a:spcPts val="0"/>
              </a:spcAft>
              <a:buClrTx/>
              <a:buSzTx/>
              <a:buFontTx/>
              <a:buNone/>
              <a:tabLst/>
              <a:defRPr/>
            </a:pPr>
            <a:r>
              <a:rPr kumimoji="0" lang="en-GB" sz="1213" b="0" i="0" u="none" strike="noStrike" kern="1200" cap="none" spc="21"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Date</a:t>
            </a:r>
            <a:endParaRPr kumimoji="0" sz="1213" b="0" i="0" u="none" strike="noStrike" kern="1200" cap="none" spc="33"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C2D17D8-273D-AA47-A237-3BAFCCCE6145}"/>
              </a:ext>
            </a:extLst>
          </p:cNvPr>
          <p:cNvSpPr txBox="1"/>
          <p:nvPr/>
        </p:nvSpPr>
        <p:spPr>
          <a:xfrm>
            <a:off x="2235200" y="558844"/>
            <a:ext cx="9322104" cy="6096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Co-regulation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911"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007828" y="1259105"/>
            <a:ext cx="9359721" cy="335963"/>
          </a:xfrm>
          <a:prstGeom prst="rect">
            <a:avLst/>
          </a:prstGeom>
        </p:spPr>
      </p:pic>
      <p:grpSp>
        <p:nvGrpSpPr>
          <p:cNvPr id="7" name="Group 6">
            <a:extLst>
              <a:ext uri="{FF2B5EF4-FFF2-40B4-BE49-F238E27FC236}">
                <a16:creationId xmlns:a16="http://schemas.microsoft.com/office/drawing/2014/main" id="{42409E56-ED51-4E50-A68D-988AF371B57C}"/>
              </a:ext>
            </a:extLst>
          </p:cNvPr>
          <p:cNvGrpSpPr>
            <a:grpSpLocks noChangeAspect="1"/>
          </p:cNvGrpSpPr>
          <p:nvPr/>
        </p:nvGrpSpPr>
        <p:grpSpPr bwMode="auto">
          <a:xfrm>
            <a:off x="10668000" y="6275195"/>
            <a:ext cx="1151376" cy="453752"/>
            <a:chOff x="287" y="248"/>
            <a:chExt cx="4689" cy="1853"/>
          </a:xfrm>
        </p:grpSpPr>
        <p:grpSp>
          <p:nvGrpSpPr>
            <p:cNvPr id="9" name="docshapegroup6">
              <a:extLst>
                <a:ext uri="{FF2B5EF4-FFF2-40B4-BE49-F238E27FC236}">
                  <a16:creationId xmlns:a16="http://schemas.microsoft.com/office/drawing/2014/main" id="{6A75A9D6-A3FD-45C7-BBBF-7CC24A793881}"/>
                </a:ext>
              </a:extLst>
            </p:cNvPr>
            <p:cNvGrpSpPr>
              <a:grpSpLocks/>
            </p:cNvGrpSpPr>
            <p:nvPr/>
          </p:nvGrpSpPr>
          <p:grpSpPr bwMode="auto">
            <a:xfrm>
              <a:off x="290" y="248"/>
              <a:ext cx="4686" cy="1447"/>
              <a:chOff x="290" y="-1017"/>
              <a:chExt cx="4686" cy="1447"/>
            </a:xfrm>
          </p:grpSpPr>
          <p:sp>
            <p:nvSpPr>
              <p:cNvPr id="19" name="docshape7">
                <a:extLst>
                  <a:ext uri="{FF2B5EF4-FFF2-40B4-BE49-F238E27FC236}">
                    <a16:creationId xmlns:a16="http://schemas.microsoft.com/office/drawing/2014/main" id="{16C96F9D-583B-416F-AE60-353D93009A22}"/>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docshape8">
                <a:extLst>
                  <a:ext uri="{FF2B5EF4-FFF2-40B4-BE49-F238E27FC236}">
                    <a16:creationId xmlns:a16="http://schemas.microsoft.com/office/drawing/2014/main" id="{86D57B66-F014-4609-8C05-C9CD0818D7BE}"/>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docshape9">
                <a:extLst>
                  <a:ext uri="{FF2B5EF4-FFF2-40B4-BE49-F238E27FC236}">
                    <a16:creationId xmlns:a16="http://schemas.microsoft.com/office/drawing/2014/main" id="{974F96B6-7235-4EAE-85F2-0BC7000BF370}"/>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docshape10">
                <a:extLst>
                  <a:ext uri="{FF2B5EF4-FFF2-40B4-BE49-F238E27FC236}">
                    <a16:creationId xmlns:a16="http://schemas.microsoft.com/office/drawing/2014/main" id="{5666309F-106D-4951-A3D9-BA77991A559D}"/>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docshapegroup11">
              <a:extLst>
                <a:ext uri="{FF2B5EF4-FFF2-40B4-BE49-F238E27FC236}">
                  <a16:creationId xmlns:a16="http://schemas.microsoft.com/office/drawing/2014/main" id="{692DD3F2-8FC0-4908-AD43-FD724D5C56B1}"/>
                </a:ext>
              </a:extLst>
            </p:cNvPr>
            <p:cNvGrpSpPr>
              <a:grpSpLocks/>
            </p:cNvGrpSpPr>
            <p:nvPr/>
          </p:nvGrpSpPr>
          <p:grpSpPr bwMode="auto">
            <a:xfrm>
              <a:off x="287" y="1770"/>
              <a:ext cx="4137" cy="331"/>
              <a:chOff x="287" y="505"/>
              <a:chExt cx="4137" cy="331"/>
            </a:xfrm>
          </p:grpSpPr>
          <p:sp>
            <p:nvSpPr>
              <p:cNvPr id="12" name="docshape12">
                <a:extLst>
                  <a:ext uri="{FF2B5EF4-FFF2-40B4-BE49-F238E27FC236}">
                    <a16:creationId xmlns:a16="http://schemas.microsoft.com/office/drawing/2014/main" id="{E8F57E1D-BBFE-40E3-947E-5D0885DD9A9E}"/>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docshape13">
                <a:extLst>
                  <a:ext uri="{FF2B5EF4-FFF2-40B4-BE49-F238E27FC236}">
                    <a16:creationId xmlns:a16="http://schemas.microsoft.com/office/drawing/2014/main" id="{1B4F11D5-60DC-44BC-B7A2-D99FD2C3EA55}"/>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docshape14">
                <a:extLst>
                  <a:ext uri="{FF2B5EF4-FFF2-40B4-BE49-F238E27FC236}">
                    <a16:creationId xmlns:a16="http://schemas.microsoft.com/office/drawing/2014/main" id="{18CE38EB-90F8-418A-8BFC-15B634BBFF35}"/>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docshape15">
                <a:extLst>
                  <a:ext uri="{FF2B5EF4-FFF2-40B4-BE49-F238E27FC236}">
                    <a16:creationId xmlns:a16="http://schemas.microsoft.com/office/drawing/2014/main" id="{D46CF47E-D113-4EC9-9691-C3E1914C1E0A}"/>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docshape16">
                <a:extLst>
                  <a:ext uri="{FF2B5EF4-FFF2-40B4-BE49-F238E27FC236}">
                    <a16:creationId xmlns:a16="http://schemas.microsoft.com/office/drawing/2014/main" id="{2A318191-273A-4E95-A990-DC5DAC276EA3}"/>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docshape17">
                <a:extLst>
                  <a:ext uri="{FF2B5EF4-FFF2-40B4-BE49-F238E27FC236}">
                    <a16:creationId xmlns:a16="http://schemas.microsoft.com/office/drawing/2014/main" id="{8E5BE2BE-6875-44FF-8E22-86522CB31842}"/>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docshape18">
                <a:extLst>
                  <a:ext uri="{FF2B5EF4-FFF2-40B4-BE49-F238E27FC236}">
                    <a16:creationId xmlns:a16="http://schemas.microsoft.com/office/drawing/2014/main" id="{DAA4A8AD-46BB-44F6-A5BD-C3539F0E9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3" name="Content Placeholder 2">
            <a:extLst>
              <a:ext uri="{FF2B5EF4-FFF2-40B4-BE49-F238E27FC236}">
                <a16:creationId xmlns:a16="http://schemas.microsoft.com/office/drawing/2014/main" id="{6AF72F34-0379-4EF0-8EF8-0283B4F83767}"/>
              </a:ext>
            </a:extLst>
          </p:cNvPr>
          <p:cNvSpPr txBox="1">
            <a:spLocks/>
          </p:cNvSpPr>
          <p:nvPr/>
        </p:nvSpPr>
        <p:spPr>
          <a:xfrm>
            <a:off x="838200" y="1825625"/>
            <a:ext cx="10515600" cy="435133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Co-regulation is a skill we learn as we grow up</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We are not born with self regulation skills –they are learned from those around us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Co-regulation means helping someone regulate their own feelings and emotions simply by being there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035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Holder 6">
            <a:extLst>
              <a:ext uri="{FF2B5EF4-FFF2-40B4-BE49-F238E27FC236}">
                <a16:creationId xmlns:a16="http://schemas.microsoft.com/office/drawing/2014/main" id="{90B97754-2F3F-494F-B07F-B4833C433224}"/>
              </a:ext>
            </a:extLst>
          </p:cNvPr>
          <p:cNvSpPr txBox="1">
            <a:spLocks/>
          </p:cNvSpPr>
          <p:nvPr/>
        </p:nvSpPr>
        <p:spPr>
          <a:xfrm>
            <a:off x="857129" y="5917599"/>
            <a:ext cx="1880159" cy="310052"/>
          </a:xfrm>
          <a:prstGeom prst="rect">
            <a:avLst/>
          </a:prstGeom>
        </p:spPr>
        <p:txBody>
          <a:bodyPr lIns="0" tIns="0" rIns="0" bIns="0"/>
          <a:lstStyle>
            <a:defPPr>
              <a:defRPr lang="en-US"/>
            </a:defPPr>
            <a:lvl1pPr marL="0" algn="l" defTabSz="914400" rtl="0" eaLnBrk="1" latinLnBrk="0" hangingPunct="1">
              <a:defRPr sz="900" b="0" i="0" kern="1200">
                <a:solidFill>
                  <a:schemeClr val="tx1"/>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701" marR="0" lvl="0" indent="0" algn="l" defTabSz="914400" rtl="0" eaLnBrk="1" fontAlgn="auto" latinLnBrk="0" hangingPunct="1">
              <a:lnSpc>
                <a:spcPct val="100000"/>
              </a:lnSpc>
              <a:spcBef>
                <a:spcPts val="33"/>
              </a:spcBef>
              <a:spcAft>
                <a:spcPts val="0"/>
              </a:spcAft>
              <a:buClrTx/>
              <a:buSzTx/>
              <a:buFontTx/>
              <a:buNone/>
              <a:tabLst/>
              <a:defRPr/>
            </a:pPr>
            <a:r>
              <a:rPr kumimoji="0" lang="en-GB" sz="1213" b="0" i="0" u="none" strike="noStrike" kern="1200" cap="none" spc="21"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Date</a:t>
            </a:r>
            <a:endParaRPr kumimoji="0" sz="1213" b="0" i="0" u="none" strike="noStrike" kern="1200" cap="none" spc="33"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C2D17D8-273D-AA47-A237-3BAFCCCE6145}"/>
              </a:ext>
            </a:extLst>
          </p:cNvPr>
          <p:cNvSpPr txBox="1"/>
          <p:nvPr/>
        </p:nvSpPr>
        <p:spPr>
          <a:xfrm>
            <a:off x="2235200" y="558844"/>
            <a:ext cx="9322104" cy="6096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Why Co-regulation?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911"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007828" y="1259105"/>
            <a:ext cx="9359721" cy="335963"/>
          </a:xfrm>
          <a:prstGeom prst="rect">
            <a:avLst/>
          </a:prstGeom>
        </p:spPr>
      </p:pic>
      <p:grpSp>
        <p:nvGrpSpPr>
          <p:cNvPr id="7" name="Group 6">
            <a:extLst>
              <a:ext uri="{FF2B5EF4-FFF2-40B4-BE49-F238E27FC236}">
                <a16:creationId xmlns:a16="http://schemas.microsoft.com/office/drawing/2014/main" id="{42409E56-ED51-4E50-A68D-988AF371B57C}"/>
              </a:ext>
            </a:extLst>
          </p:cNvPr>
          <p:cNvGrpSpPr>
            <a:grpSpLocks noChangeAspect="1"/>
          </p:cNvGrpSpPr>
          <p:nvPr/>
        </p:nvGrpSpPr>
        <p:grpSpPr bwMode="auto">
          <a:xfrm>
            <a:off x="10566400" y="6217004"/>
            <a:ext cx="1354576" cy="533832"/>
            <a:chOff x="287" y="248"/>
            <a:chExt cx="4689" cy="1853"/>
          </a:xfrm>
        </p:grpSpPr>
        <p:grpSp>
          <p:nvGrpSpPr>
            <p:cNvPr id="9" name="docshapegroup6">
              <a:extLst>
                <a:ext uri="{FF2B5EF4-FFF2-40B4-BE49-F238E27FC236}">
                  <a16:creationId xmlns:a16="http://schemas.microsoft.com/office/drawing/2014/main" id="{6A75A9D6-A3FD-45C7-BBBF-7CC24A793881}"/>
                </a:ext>
              </a:extLst>
            </p:cNvPr>
            <p:cNvGrpSpPr>
              <a:grpSpLocks/>
            </p:cNvGrpSpPr>
            <p:nvPr/>
          </p:nvGrpSpPr>
          <p:grpSpPr bwMode="auto">
            <a:xfrm>
              <a:off x="290" y="248"/>
              <a:ext cx="4686" cy="1447"/>
              <a:chOff x="290" y="-1017"/>
              <a:chExt cx="4686" cy="1447"/>
            </a:xfrm>
          </p:grpSpPr>
          <p:sp>
            <p:nvSpPr>
              <p:cNvPr id="19" name="docshape7">
                <a:extLst>
                  <a:ext uri="{FF2B5EF4-FFF2-40B4-BE49-F238E27FC236}">
                    <a16:creationId xmlns:a16="http://schemas.microsoft.com/office/drawing/2014/main" id="{16C96F9D-583B-416F-AE60-353D93009A22}"/>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docshape8">
                <a:extLst>
                  <a:ext uri="{FF2B5EF4-FFF2-40B4-BE49-F238E27FC236}">
                    <a16:creationId xmlns:a16="http://schemas.microsoft.com/office/drawing/2014/main" id="{86D57B66-F014-4609-8C05-C9CD0818D7BE}"/>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docshape9">
                <a:extLst>
                  <a:ext uri="{FF2B5EF4-FFF2-40B4-BE49-F238E27FC236}">
                    <a16:creationId xmlns:a16="http://schemas.microsoft.com/office/drawing/2014/main" id="{974F96B6-7235-4EAE-85F2-0BC7000BF370}"/>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docshape10">
                <a:extLst>
                  <a:ext uri="{FF2B5EF4-FFF2-40B4-BE49-F238E27FC236}">
                    <a16:creationId xmlns:a16="http://schemas.microsoft.com/office/drawing/2014/main" id="{5666309F-106D-4951-A3D9-BA77991A559D}"/>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docshapegroup11">
              <a:extLst>
                <a:ext uri="{FF2B5EF4-FFF2-40B4-BE49-F238E27FC236}">
                  <a16:creationId xmlns:a16="http://schemas.microsoft.com/office/drawing/2014/main" id="{692DD3F2-8FC0-4908-AD43-FD724D5C56B1}"/>
                </a:ext>
              </a:extLst>
            </p:cNvPr>
            <p:cNvGrpSpPr>
              <a:grpSpLocks/>
            </p:cNvGrpSpPr>
            <p:nvPr/>
          </p:nvGrpSpPr>
          <p:grpSpPr bwMode="auto">
            <a:xfrm>
              <a:off x="287" y="1770"/>
              <a:ext cx="4137" cy="331"/>
              <a:chOff x="287" y="505"/>
              <a:chExt cx="4137" cy="331"/>
            </a:xfrm>
          </p:grpSpPr>
          <p:sp>
            <p:nvSpPr>
              <p:cNvPr id="12" name="docshape12">
                <a:extLst>
                  <a:ext uri="{FF2B5EF4-FFF2-40B4-BE49-F238E27FC236}">
                    <a16:creationId xmlns:a16="http://schemas.microsoft.com/office/drawing/2014/main" id="{E8F57E1D-BBFE-40E3-947E-5D0885DD9A9E}"/>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docshape13">
                <a:extLst>
                  <a:ext uri="{FF2B5EF4-FFF2-40B4-BE49-F238E27FC236}">
                    <a16:creationId xmlns:a16="http://schemas.microsoft.com/office/drawing/2014/main" id="{1B4F11D5-60DC-44BC-B7A2-D99FD2C3EA55}"/>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docshape14">
                <a:extLst>
                  <a:ext uri="{FF2B5EF4-FFF2-40B4-BE49-F238E27FC236}">
                    <a16:creationId xmlns:a16="http://schemas.microsoft.com/office/drawing/2014/main" id="{18CE38EB-90F8-418A-8BFC-15B634BBFF35}"/>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docshape15">
                <a:extLst>
                  <a:ext uri="{FF2B5EF4-FFF2-40B4-BE49-F238E27FC236}">
                    <a16:creationId xmlns:a16="http://schemas.microsoft.com/office/drawing/2014/main" id="{D46CF47E-D113-4EC9-9691-C3E1914C1E0A}"/>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docshape16">
                <a:extLst>
                  <a:ext uri="{FF2B5EF4-FFF2-40B4-BE49-F238E27FC236}">
                    <a16:creationId xmlns:a16="http://schemas.microsoft.com/office/drawing/2014/main" id="{2A318191-273A-4E95-A990-DC5DAC276EA3}"/>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docshape17">
                <a:extLst>
                  <a:ext uri="{FF2B5EF4-FFF2-40B4-BE49-F238E27FC236}">
                    <a16:creationId xmlns:a16="http://schemas.microsoft.com/office/drawing/2014/main" id="{8E5BE2BE-6875-44FF-8E22-86522CB31842}"/>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73932" tIns="36967" rIns="73932" bIns="36967" anchor="t" anchorCtr="0" upright="1">
                <a:noAutofit/>
              </a:bodyPr>
              <a:lstStyle/>
              <a:p>
                <a:pPr marL="0" marR="0" lvl="0" indent="0" algn="l" defTabSz="739287" rtl="0" eaLnBrk="1" fontAlgn="auto" latinLnBrk="0" hangingPunct="1">
                  <a:lnSpc>
                    <a:spcPct val="100000"/>
                  </a:lnSpc>
                  <a:spcBef>
                    <a:spcPts val="0"/>
                  </a:spcBef>
                  <a:spcAft>
                    <a:spcPts val="0"/>
                  </a:spcAft>
                  <a:buClrTx/>
                  <a:buSzTx/>
                  <a:buFontTx/>
                  <a:buNone/>
                  <a:tabLst/>
                  <a:defRPr/>
                </a:pPr>
                <a:endParaRPr kumimoji="0" lang="en-GB" sz="1456"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docshape18">
                <a:extLst>
                  <a:ext uri="{FF2B5EF4-FFF2-40B4-BE49-F238E27FC236}">
                    <a16:creationId xmlns:a16="http://schemas.microsoft.com/office/drawing/2014/main" id="{DAA4A8AD-46BB-44F6-A5BD-C3539F0E9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 name="Content Placeholder 2">
            <a:extLst>
              <a:ext uri="{FF2B5EF4-FFF2-40B4-BE49-F238E27FC236}">
                <a16:creationId xmlns:a16="http://schemas.microsoft.com/office/drawing/2014/main" id="{A458B203-1D12-47E4-A2FE-BC6CB7CD4331}"/>
              </a:ext>
            </a:extLst>
          </p:cNvPr>
          <p:cNvSpPr txBox="1">
            <a:spLocks/>
          </p:cNvSpPr>
          <p:nvPr/>
        </p:nvSpPr>
        <p:spPr>
          <a:xfrm>
            <a:off x="838200" y="1825625"/>
            <a:ext cx="10515600" cy="4351339"/>
          </a:xfrm>
          <a:prstGeom prst="rect">
            <a:avLst/>
          </a:prstGeom>
        </p:spPr>
        <p:txBody>
          <a:bodyPr lIns="121920" tIns="60960" rIns="121920" bIns="6096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Enables the person being regulated to feel </a:t>
            </a:r>
            <a:r>
              <a:rPr kumimoji="0" lang="en-GB" sz="3200" b="0" i="0" u="none" strike="noStrike" kern="1200" cap="none" spc="0" normalizeH="0" baseline="0" noProof="0" dirty="0">
                <a:ln>
                  <a:noFill/>
                </a:ln>
                <a:solidFill>
                  <a:srgbClr val="FF0000"/>
                </a:solidFill>
                <a:effectLst/>
                <a:uLnTx/>
                <a:uFillTx/>
                <a:latin typeface="Calibri" panose="020F0502020204030204"/>
                <a:ea typeface="+mn-ea"/>
                <a:cs typeface="+mn-cs"/>
              </a:rPr>
              <a:t>SAFE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Enables </a:t>
            </a:r>
            <a:r>
              <a:rPr kumimoji="0" lang="en-GB" sz="3200" b="0" i="1" u="none" strike="noStrike" kern="1200" cap="none" spc="0" normalizeH="0" baseline="0" noProof="0" dirty="0">
                <a:ln>
                  <a:noFill/>
                </a:ln>
                <a:solidFill>
                  <a:srgbClr val="FF0000"/>
                </a:solidFill>
                <a:effectLst/>
                <a:uLnTx/>
                <a:uFillTx/>
                <a:latin typeface="Calibri" panose="020F0502020204030204"/>
                <a:ea typeface="+mn-ea"/>
                <a:cs typeface="+mn-cs"/>
              </a:rPr>
              <a:t>emotional connection</a:t>
            </a:r>
            <a:endParaRPr kumimoji="0" lang="en-GB" sz="3200" b="0" i="1" u="none" strike="noStrike" kern="1200" cap="none" spc="0" normalizeH="0" baseline="0" noProof="0" dirty="0">
              <a:ln>
                <a:noFill/>
              </a:ln>
              <a:solidFill>
                <a:srgbClr val="FF0000"/>
              </a:solidFill>
              <a:effectLst/>
              <a:uLnTx/>
              <a:uFillTx/>
              <a:latin typeface="Calibri" panose="020F0502020204030204"/>
              <a:ea typeface="+mn-ea"/>
              <a:cs typeface="Calibri"/>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Encourages </a:t>
            </a:r>
            <a:r>
              <a:rPr kumimoji="0" lang="en-GB" sz="3200" b="0" i="0" u="none" strike="noStrike" kern="1200" cap="none" spc="0" normalizeH="0" baseline="0" noProof="0" dirty="0">
                <a:ln>
                  <a:noFill/>
                </a:ln>
                <a:solidFill>
                  <a:srgbClr val="00B050"/>
                </a:solidFill>
                <a:effectLst/>
                <a:uLnTx/>
                <a:uFillTx/>
                <a:latin typeface="Calibri" panose="020F0502020204030204"/>
                <a:ea typeface="+mn-ea"/>
                <a:cs typeface="+mn-cs"/>
              </a:rPr>
              <a:t>EMOTIONAL CONNECTION</a:t>
            </a:r>
            <a:endParaRPr kumimoji="0" lang="en-GB" sz="3200" b="0" i="0" u="none" strike="noStrike" kern="1200" cap="none" spc="0" normalizeH="0" baseline="0" noProof="0" dirty="0">
              <a:ln>
                <a:noFill/>
              </a:ln>
              <a:solidFill>
                <a:srgbClr val="00B050"/>
              </a:solidFill>
              <a:effectLst/>
              <a:uLnTx/>
              <a:uFillTx/>
              <a:latin typeface="Calibri" panose="020F0502020204030204"/>
              <a:ea typeface="+mn-ea"/>
              <a:cs typeface="Calibri"/>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Adults already have </a:t>
            </a:r>
            <a:r>
              <a:rPr kumimoji="0" lang="en-GB" sz="3200" b="0" i="0" u="none" strike="noStrike" kern="1200" cap="none" spc="0" normalizeH="0" baseline="0" noProof="0" dirty="0">
                <a:ln>
                  <a:noFill/>
                </a:ln>
                <a:solidFill>
                  <a:srgbClr val="7030A0"/>
                </a:solidFill>
                <a:effectLst/>
                <a:uLnTx/>
                <a:uFillTx/>
                <a:latin typeface="Calibri" panose="020F0502020204030204"/>
                <a:ea typeface="+mn-ea"/>
                <a:cs typeface="+mn-cs"/>
              </a:rPr>
              <a:t>self-regulation skills</a:t>
            </a:r>
            <a:endParaRPr kumimoji="0" lang="en-GB" sz="3200" b="0" i="0" u="none" strike="noStrike" kern="1200" cap="none" spc="0" normalizeH="0" baseline="0" noProof="0" dirty="0">
              <a:ln>
                <a:noFill/>
              </a:ln>
              <a:solidFill>
                <a:srgbClr val="7030A0"/>
              </a:solidFill>
              <a:effectLst/>
              <a:uLnTx/>
              <a:uFillTx/>
              <a:latin typeface="Calibri" panose="020F0502020204030204"/>
              <a:ea typeface="+mn-ea"/>
              <a:cs typeface="Calibri"/>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Children need to </a:t>
            </a:r>
            <a:r>
              <a:rPr kumimoji="0" lang="en-GB" sz="3200" b="0" i="0" u="none" strike="noStrike" kern="1200" cap="none" spc="0" normalizeH="0" baseline="0" noProof="0" dirty="0">
                <a:ln>
                  <a:noFill/>
                </a:ln>
                <a:solidFill>
                  <a:srgbClr val="A5A5A5"/>
                </a:solidFill>
                <a:effectLst/>
                <a:uLnTx/>
                <a:uFillTx/>
                <a:latin typeface="Calibri" panose="020F0502020204030204"/>
                <a:ea typeface="+mn-ea"/>
                <a:cs typeface="+mn-cs"/>
              </a:rPr>
              <a:t>develop calm down skills</a:t>
            </a:r>
            <a:endParaRPr kumimoji="0" lang="en-GB" sz="4000" b="0" i="0" u="none" strike="noStrike" kern="1200" cap="none" spc="0" normalizeH="0" baseline="0" noProof="0" dirty="0">
              <a:ln>
                <a:noFill/>
              </a:ln>
              <a:solidFill>
                <a:srgbClr val="A5A5A5"/>
              </a:solidFill>
              <a:effectLst/>
              <a:uLnTx/>
              <a:uFillTx/>
              <a:latin typeface="Calibri" panose="020F0502020204030204"/>
              <a:ea typeface="+mn-ea"/>
              <a:cs typeface="Calibri"/>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248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F028A7-7FFB-B5D3-123A-44117D8750ED}"/>
              </a:ext>
            </a:extLst>
          </p:cNvPr>
          <p:cNvSpPr txBox="1"/>
          <p:nvPr/>
        </p:nvSpPr>
        <p:spPr>
          <a:xfrm>
            <a:off x="3985888" y="1813958"/>
            <a:ext cx="36450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highlight>
                  <a:srgbClr val="FF00FF"/>
                </a:highlight>
                <a:uLnTx/>
                <a:uFillTx/>
                <a:latin typeface="Calibri" panose="020F0502020204030204"/>
                <a:ea typeface="+mn-ea"/>
                <a:cs typeface="+mn-cs"/>
              </a:rPr>
              <a:t>RESPOND not REACT</a:t>
            </a:r>
          </a:p>
        </p:txBody>
      </p:sp>
      <p:sp>
        <p:nvSpPr>
          <p:cNvPr id="9" name="TextBox 8">
            <a:extLst>
              <a:ext uri="{FF2B5EF4-FFF2-40B4-BE49-F238E27FC236}">
                <a16:creationId xmlns:a16="http://schemas.microsoft.com/office/drawing/2014/main" id="{2696AF75-EE2A-7060-5E2E-E8032AF2AB06}"/>
              </a:ext>
            </a:extLst>
          </p:cNvPr>
          <p:cNvSpPr txBox="1"/>
          <p:nvPr/>
        </p:nvSpPr>
        <p:spPr>
          <a:xfrm>
            <a:off x="2633710" y="803735"/>
            <a:ext cx="1378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0AD47"/>
                </a:solidFill>
                <a:effectLst/>
                <a:highlight>
                  <a:srgbClr val="00FF00"/>
                </a:highlight>
                <a:uLnTx/>
                <a:uFillTx/>
                <a:latin typeface="Calibri" panose="020F0502020204030204"/>
                <a:ea typeface="+mn-ea"/>
                <a:cs typeface="+mn-cs"/>
              </a:rPr>
              <a:t>NOTICE</a:t>
            </a:r>
          </a:p>
        </p:txBody>
      </p:sp>
      <p:sp>
        <p:nvSpPr>
          <p:cNvPr id="10" name="TextBox 9">
            <a:extLst>
              <a:ext uri="{FF2B5EF4-FFF2-40B4-BE49-F238E27FC236}">
                <a16:creationId xmlns:a16="http://schemas.microsoft.com/office/drawing/2014/main" id="{69630607-0CF3-C337-AAAB-23FFA27CAB8D}"/>
              </a:ext>
            </a:extLst>
          </p:cNvPr>
          <p:cNvSpPr txBox="1"/>
          <p:nvPr/>
        </p:nvSpPr>
        <p:spPr>
          <a:xfrm>
            <a:off x="8192700" y="4511600"/>
            <a:ext cx="19175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prstClr val="black"/>
                </a:solidFill>
                <a:effectLst/>
                <a:highlight>
                  <a:srgbClr val="FF0000"/>
                </a:highlight>
                <a:uLnTx/>
                <a:uFillTx/>
                <a:latin typeface="Calibri" panose="020F0502020204030204"/>
                <a:ea typeface="+mn-ea"/>
                <a:cs typeface="+mn-cs"/>
              </a:rPr>
              <a:t>Listen</a:t>
            </a:r>
          </a:p>
        </p:txBody>
      </p:sp>
      <p:sp>
        <p:nvSpPr>
          <p:cNvPr id="11" name="TextBox 10">
            <a:extLst>
              <a:ext uri="{FF2B5EF4-FFF2-40B4-BE49-F238E27FC236}">
                <a16:creationId xmlns:a16="http://schemas.microsoft.com/office/drawing/2014/main" id="{D80150E0-2A93-19D8-1CFF-F907765B823A}"/>
              </a:ext>
            </a:extLst>
          </p:cNvPr>
          <p:cNvSpPr txBox="1"/>
          <p:nvPr/>
        </p:nvSpPr>
        <p:spPr>
          <a:xfrm>
            <a:off x="6227687" y="3458149"/>
            <a:ext cx="29414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highlight>
                  <a:srgbClr val="0000FF"/>
                </a:highlight>
                <a:uLnTx/>
                <a:uFillTx/>
                <a:latin typeface="Calibri" panose="020F0502020204030204"/>
                <a:ea typeface="+mn-ea"/>
                <a:cs typeface="+mn-cs"/>
              </a:rPr>
              <a:t>Acknowledge</a:t>
            </a:r>
          </a:p>
        </p:txBody>
      </p:sp>
      <p:sp>
        <p:nvSpPr>
          <p:cNvPr id="12" name="TextBox 11">
            <a:extLst>
              <a:ext uri="{FF2B5EF4-FFF2-40B4-BE49-F238E27FC236}">
                <a16:creationId xmlns:a16="http://schemas.microsoft.com/office/drawing/2014/main" id="{BDC20F35-FFBA-33A3-5E81-0815548396DF}"/>
              </a:ext>
            </a:extLst>
          </p:cNvPr>
          <p:cNvSpPr txBox="1"/>
          <p:nvPr/>
        </p:nvSpPr>
        <p:spPr>
          <a:xfrm>
            <a:off x="9499108" y="4868943"/>
            <a:ext cx="26706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D7D31"/>
                </a:solidFill>
                <a:effectLst/>
                <a:highlight>
                  <a:srgbClr val="FFFF00"/>
                </a:highlight>
                <a:uLnTx/>
                <a:uFillTx/>
                <a:latin typeface="Calibri" panose="020F0502020204030204"/>
                <a:ea typeface="+mn-ea"/>
                <a:cs typeface="+mn-cs"/>
              </a:rPr>
              <a:t>Co-Regulate</a:t>
            </a:r>
          </a:p>
        </p:txBody>
      </p:sp>
      <p:sp>
        <p:nvSpPr>
          <p:cNvPr id="14" name="TextBox 13">
            <a:extLst>
              <a:ext uri="{FF2B5EF4-FFF2-40B4-BE49-F238E27FC236}">
                <a16:creationId xmlns:a16="http://schemas.microsoft.com/office/drawing/2014/main" id="{9418207A-E473-62DC-32D3-18C5795CF2BC}"/>
              </a:ext>
            </a:extLst>
          </p:cNvPr>
          <p:cNvSpPr txBox="1"/>
          <p:nvPr/>
        </p:nvSpPr>
        <p:spPr>
          <a:xfrm>
            <a:off x="3604334" y="5446107"/>
            <a:ext cx="25863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Don’t Judge</a:t>
            </a:r>
          </a:p>
        </p:txBody>
      </p:sp>
      <p:sp>
        <p:nvSpPr>
          <p:cNvPr id="15" name="TextBox 14">
            <a:extLst>
              <a:ext uri="{FF2B5EF4-FFF2-40B4-BE49-F238E27FC236}">
                <a16:creationId xmlns:a16="http://schemas.microsoft.com/office/drawing/2014/main" id="{0AD83BD8-6801-1814-EA11-7E9568F6A4A1}"/>
              </a:ext>
            </a:extLst>
          </p:cNvPr>
          <p:cNvSpPr txBox="1"/>
          <p:nvPr/>
        </p:nvSpPr>
        <p:spPr>
          <a:xfrm>
            <a:off x="1195340" y="342071"/>
            <a:ext cx="2790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Notice Emotion</a:t>
            </a:r>
          </a:p>
        </p:txBody>
      </p:sp>
      <p:sp>
        <p:nvSpPr>
          <p:cNvPr id="17" name="TextBox 16">
            <a:extLst>
              <a:ext uri="{FF2B5EF4-FFF2-40B4-BE49-F238E27FC236}">
                <a16:creationId xmlns:a16="http://schemas.microsoft.com/office/drawing/2014/main" id="{297D89A0-E20B-6FB3-6F52-0742314A2EDE}"/>
              </a:ext>
            </a:extLst>
          </p:cNvPr>
          <p:cNvSpPr txBox="1"/>
          <p:nvPr/>
        </p:nvSpPr>
        <p:spPr>
          <a:xfrm>
            <a:off x="2320028" y="2555144"/>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Harmonise</a:t>
            </a:r>
          </a:p>
        </p:txBody>
      </p:sp>
      <p:sp>
        <p:nvSpPr>
          <p:cNvPr id="18" name="TextBox 17">
            <a:extLst>
              <a:ext uri="{FF2B5EF4-FFF2-40B4-BE49-F238E27FC236}">
                <a16:creationId xmlns:a16="http://schemas.microsoft.com/office/drawing/2014/main" id="{10698F1A-C407-ABF5-28D7-9A028833E0E5}"/>
              </a:ext>
            </a:extLst>
          </p:cNvPr>
          <p:cNvSpPr txBox="1"/>
          <p:nvPr/>
        </p:nvSpPr>
        <p:spPr>
          <a:xfrm>
            <a:off x="10574785" y="6055702"/>
            <a:ext cx="1353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Connect</a:t>
            </a:r>
          </a:p>
        </p:txBody>
      </p:sp>
      <p:sp>
        <p:nvSpPr>
          <p:cNvPr id="19" name="TextBox 18">
            <a:extLst>
              <a:ext uri="{FF2B5EF4-FFF2-40B4-BE49-F238E27FC236}">
                <a16:creationId xmlns:a16="http://schemas.microsoft.com/office/drawing/2014/main" id="{7C83D4D7-4843-9BFE-26FF-3AC54DDB7B38}"/>
              </a:ext>
            </a:extLst>
          </p:cNvPr>
          <p:cNvSpPr txBox="1"/>
          <p:nvPr/>
        </p:nvSpPr>
        <p:spPr>
          <a:xfrm>
            <a:off x="1153118" y="2088253"/>
            <a:ext cx="20773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Notice the emotion</a:t>
            </a:r>
          </a:p>
        </p:txBody>
      </p:sp>
      <p:sp>
        <p:nvSpPr>
          <p:cNvPr id="20" name="TextBox 19">
            <a:extLst>
              <a:ext uri="{FF2B5EF4-FFF2-40B4-BE49-F238E27FC236}">
                <a16:creationId xmlns:a16="http://schemas.microsoft.com/office/drawing/2014/main" id="{EB21C7C2-B7CB-B213-2D00-FB8BA65842B6}"/>
              </a:ext>
            </a:extLst>
          </p:cNvPr>
          <p:cNvSpPr txBox="1"/>
          <p:nvPr/>
        </p:nvSpPr>
        <p:spPr>
          <a:xfrm>
            <a:off x="5565792" y="4267439"/>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Talk less</a:t>
            </a:r>
          </a:p>
        </p:txBody>
      </p:sp>
      <p:sp>
        <p:nvSpPr>
          <p:cNvPr id="21" name="TextBox 20">
            <a:extLst>
              <a:ext uri="{FF2B5EF4-FFF2-40B4-BE49-F238E27FC236}">
                <a16:creationId xmlns:a16="http://schemas.microsoft.com/office/drawing/2014/main" id="{71E9F484-B67D-4A7F-ABA5-51AF5D60EE58}"/>
              </a:ext>
            </a:extLst>
          </p:cNvPr>
          <p:cNvSpPr txBox="1"/>
          <p:nvPr/>
        </p:nvSpPr>
        <p:spPr>
          <a:xfrm>
            <a:off x="8380463" y="5199694"/>
            <a:ext cx="1058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Attune</a:t>
            </a:r>
          </a:p>
        </p:txBody>
      </p:sp>
      <p:sp>
        <p:nvSpPr>
          <p:cNvPr id="22" name="TextBox 21">
            <a:extLst>
              <a:ext uri="{FF2B5EF4-FFF2-40B4-BE49-F238E27FC236}">
                <a16:creationId xmlns:a16="http://schemas.microsoft.com/office/drawing/2014/main" id="{F0B7F6AA-0388-7DB1-4ADC-8D371682E38C}"/>
              </a:ext>
            </a:extLst>
          </p:cNvPr>
          <p:cNvSpPr txBox="1"/>
          <p:nvPr/>
        </p:nvSpPr>
        <p:spPr>
          <a:xfrm>
            <a:off x="6274385" y="3943991"/>
            <a:ext cx="1917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Empathise</a:t>
            </a:r>
          </a:p>
        </p:txBody>
      </p:sp>
      <p:sp>
        <p:nvSpPr>
          <p:cNvPr id="23" name="TextBox 22">
            <a:extLst>
              <a:ext uri="{FF2B5EF4-FFF2-40B4-BE49-F238E27FC236}">
                <a16:creationId xmlns:a16="http://schemas.microsoft.com/office/drawing/2014/main" id="{8EC6E375-22D6-A760-65A0-565A5636610D}"/>
              </a:ext>
            </a:extLst>
          </p:cNvPr>
          <p:cNvSpPr txBox="1"/>
          <p:nvPr/>
        </p:nvSpPr>
        <p:spPr>
          <a:xfrm>
            <a:off x="2618913" y="1425490"/>
            <a:ext cx="1917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Self Regulate</a:t>
            </a:r>
          </a:p>
        </p:txBody>
      </p:sp>
      <p:sp>
        <p:nvSpPr>
          <p:cNvPr id="24" name="TextBox 23">
            <a:extLst>
              <a:ext uri="{FF2B5EF4-FFF2-40B4-BE49-F238E27FC236}">
                <a16:creationId xmlns:a16="http://schemas.microsoft.com/office/drawing/2014/main" id="{2855F16D-D4DA-80F6-3D8A-97663738729F}"/>
              </a:ext>
            </a:extLst>
          </p:cNvPr>
          <p:cNvSpPr txBox="1"/>
          <p:nvPr/>
        </p:nvSpPr>
        <p:spPr>
          <a:xfrm>
            <a:off x="4389433" y="2357511"/>
            <a:ext cx="37014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Eye Contact(Emotional Connection)</a:t>
            </a:r>
          </a:p>
        </p:txBody>
      </p:sp>
      <p:sp>
        <p:nvSpPr>
          <p:cNvPr id="25" name="TextBox 24">
            <a:extLst>
              <a:ext uri="{FF2B5EF4-FFF2-40B4-BE49-F238E27FC236}">
                <a16:creationId xmlns:a16="http://schemas.microsoft.com/office/drawing/2014/main" id="{86D54124-E194-C51C-E504-1FA18CDD3222}"/>
              </a:ext>
            </a:extLst>
          </p:cNvPr>
          <p:cNvSpPr txBox="1"/>
          <p:nvPr/>
        </p:nvSpPr>
        <p:spPr>
          <a:xfrm>
            <a:off x="6462944" y="361469"/>
            <a:ext cx="5330301" cy="1323439"/>
          </a:xfrm>
          <a:prstGeom prst="rect">
            <a:avLst/>
          </a:prstGeom>
          <a:noFill/>
        </p:spPr>
        <p:txBody>
          <a:bodyPr wrap="square" rtlCol="0">
            <a:spAutoFit/>
          </a:bodyP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When we are out of control -logic system is broken</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Cannot  think clearly</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Brain is in fight, flight or freeze mode</a:t>
            </a:r>
          </a:p>
        </p:txBody>
      </p:sp>
      <p:sp>
        <p:nvSpPr>
          <p:cNvPr id="26" name="TextBox 25">
            <a:extLst>
              <a:ext uri="{FF2B5EF4-FFF2-40B4-BE49-F238E27FC236}">
                <a16:creationId xmlns:a16="http://schemas.microsoft.com/office/drawing/2014/main" id="{0C2B5688-95F5-D8A1-4A81-636955687A9E}"/>
              </a:ext>
            </a:extLst>
          </p:cNvPr>
          <p:cNvSpPr txBox="1"/>
          <p:nvPr/>
        </p:nvSpPr>
        <p:spPr>
          <a:xfrm>
            <a:off x="631051" y="4388828"/>
            <a:ext cx="307315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Adults must be the haven in the storm!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We must always calm our storm first</a:t>
            </a:r>
          </a:p>
        </p:txBody>
      </p:sp>
      <p:sp>
        <p:nvSpPr>
          <p:cNvPr id="29" name="TextBox 28">
            <a:extLst>
              <a:ext uri="{FF2B5EF4-FFF2-40B4-BE49-F238E27FC236}">
                <a16:creationId xmlns:a16="http://schemas.microsoft.com/office/drawing/2014/main" id="{A579C945-C0B4-2984-1E8E-DC45D2AB3932}"/>
              </a:ext>
            </a:extLst>
          </p:cNvPr>
          <p:cNvSpPr txBox="1"/>
          <p:nvPr/>
        </p:nvSpPr>
        <p:spPr>
          <a:xfrm>
            <a:off x="214544" y="816974"/>
            <a:ext cx="191757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Remember its not about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Self regulate before you co-regulate</a:t>
            </a:r>
          </a:p>
        </p:txBody>
      </p:sp>
      <p:sp>
        <p:nvSpPr>
          <p:cNvPr id="2" name="TextBox 1">
            <a:extLst>
              <a:ext uri="{FF2B5EF4-FFF2-40B4-BE49-F238E27FC236}">
                <a16:creationId xmlns:a16="http://schemas.microsoft.com/office/drawing/2014/main" id="{51AA44A1-0EA9-DEF0-E4DA-90C81FDB967D}"/>
              </a:ext>
            </a:extLst>
          </p:cNvPr>
          <p:cNvSpPr txBox="1"/>
          <p:nvPr/>
        </p:nvSpPr>
        <p:spPr>
          <a:xfrm>
            <a:off x="4366334" y="3561713"/>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Grounding</a:t>
            </a:r>
          </a:p>
        </p:txBody>
      </p:sp>
      <p:sp>
        <p:nvSpPr>
          <p:cNvPr id="3" name="TextBox 2">
            <a:extLst>
              <a:ext uri="{FF2B5EF4-FFF2-40B4-BE49-F238E27FC236}">
                <a16:creationId xmlns:a16="http://schemas.microsoft.com/office/drawing/2014/main" id="{D2DF4F62-A156-F1F9-DAEC-3748B0F46422}"/>
              </a:ext>
            </a:extLst>
          </p:cNvPr>
          <p:cNvSpPr txBox="1"/>
          <p:nvPr/>
        </p:nvSpPr>
        <p:spPr>
          <a:xfrm>
            <a:off x="10574786" y="1964039"/>
            <a:ext cx="1218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Grounding</a:t>
            </a:r>
          </a:p>
        </p:txBody>
      </p:sp>
      <p:sp>
        <p:nvSpPr>
          <p:cNvPr id="6" name="TextBox 5">
            <a:extLst>
              <a:ext uri="{FF2B5EF4-FFF2-40B4-BE49-F238E27FC236}">
                <a16:creationId xmlns:a16="http://schemas.microsoft.com/office/drawing/2014/main" id="{1D88941D-26B1-B15B-D87D-8F175E572DF4}"/>
              </a:ext>
            </a:extLst>
          </p:cNvPr>
          <p:cNvSpPr txBox="1"/>
          <p:nvPr/>
        </p:nvSpPr>
        <p:spPr>
          <a:xfrm>
            <a:off x="7380304" y="4248623"/>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solidFill>
                <a:effectLst/>
                <a:uLnTx/>
                <a:uFillTx/>
                <a:latin typeface="Calibri" panose="020F0502020204030204"/>
                <a:ea typeface="+mn-ea"/>
                <a:cs typeface="+mn-cs"/>
              </a:rPr>
              <a:t>Slow breath</a:t>
            </a:r>
          </a:p>
        </p:txBody>
      </p:sp>
      <p:sp>
        <p:nvSpPr>
          <p:cNvPr id="7" name="TextBox 6">
            <a:extLst>
              <a:ext uri="{FF2B5EF4-FFF2-40B4-BE49-F238E27FC236}">
                <a16:creationId xmlns:a16="http://schemas.microsoft.com/office/drawing/2014/main" id="{879D7CBB-ACE7-B448-C74B-8E7E42436FEA}"/>
              </a:ext>
            </a:extLst>
          </p:cNvPr>
          <p:cNvSpPr txBox="1"/>
          <p:nvPr/>
        </p:nvSpPr>
        <p:spPr>
          <a:xfrm>
            <a:off x="3750904" y="4013400"/>
            <a:ext cx="17110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highlight>
                  <a:srgbClr val="C0C0C0"/>
                </a:highlight>
                <a:uLnTx/>
                <a:uFillTx/>
                <a:latin typeface="Calibri" panose="020F0502020204030204"/>
                <a:ea typeface="+mn-ea"/>
                <a:cs typeface="+mn-cs"/>
              </a:rPr>
              <a:t>I will help…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highlight>
                  <a:srgbClr val="C0C0C0"/>
                </a:highlight>
                <a:uLnTx/>
                <a:uFillTx/>
                <a:latin typeface="Calibri" panose="020F0502020204030204"/>
                <a:ea typeface="+mn-ea"/>
                <a:cs typeface="+mn-cs"/>
              </a:rPr>
              <a:t>I am listening..</a:t>
            </a:r>
          </a:p>
        </p:txBody>
      </p:sp>
      <p:sp>
        <p:nvSpPr>
          <p:cNvPr id="8" name="TextBox 7">
            <a:extLst>
              <a:ext uri="{FF2B5EF4-FFF2-40B4-BE49-F238E27FC236}">
                <a16:creationId xmlns:a16="http://schemas.microsoft.com/office/drawing/2014/main" id="{89D48FE8-8047-5223-0CC0-0BAB2A1C0437}"/>
              </a:ext>
            </a:extLst>
          </p:cNvPr>
          <p:cNvSpPr txBox="1"/>
          <p:nvPr/>
        </p:nvSpPr>
        <p:spPr>
          <a:xfrm>
            <a:off x="8574349" y="3514544"/>
            <a:ext cx="19175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Body Language</a:t>
            </a:r>
          </a:p>
        </p:txBody>
      </p:sp>
      <p:sp>
        <p:nvSpPr>
          <p:cNvPr id="30" name="TextBox 29">
            <a:extLst>
              <a:ext uri="{FF2B5EF4-FFF2-40B4-BE49-F238E27FC236}">
                <a16:creationId xmlns:a16="http://schemas.microsoft.com/office/drawing/2014/main" id="{44388266-88DC-83D4-AC95-9D426861A74E}"/>
              </a:ext>
            </a:extLst>
          </p:cNvPr>
          <p:cNvSpPr txBox="1"/>
          <p:nvPr/>
        </p:nvSpPr>
        <p:spPr>
          <a:xfrm>
            <a:off x="9179761" y="4598638"/>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highlight>
                  <a:srgbClr val="C0C0C0"/>
                </a:highlight>
                <a:uLnTx/>
                <a:uFillTx/>
                <a:latin typeface="Calibri" panose="020F0502020204030204"/>
                <a:ea typeface="+mn-ea"/>
                <a:cs typeface="+mn-cs"/>
              </a:rPr>
              <a:t>I understand…</a:t>
            </a:r>
          </a:p>
        </p:txBody>
      </p:sp>
      <p:sp>
        <p:nvSpPr>
          <p:cNvPr id="33" name="TextBox 32">
            <a:extLst>
              <a:ext uri="{FF2B5EF4-FFF2-40B4-BE49-F238E27FC236}">
                <a16:creationId xmlns:a16="http://schemas.microsoft.com/office/drawing/2014/main" id="{D56FF9F8-5DF0-7264-A4EF-C043324D76B0}"/>
              </a:ext>
            </a:extLst>
          </p:cNvPr>
          <p:cNvSpPr txBox="1"/>
          <p:nvPr/>
        </p:nvSpPr>
        <p:spPr>
          <a:xfrm>
            <a:off x="9258648" y="4230248"/>
            <a:ext cx="13094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Safe Space</a:t>
            </a:r>
          </a:p>
        </p:txBody>
      </p:sp>
      <p:sp>
        <p:nvSpPr>
          <p:cNvPr id="34" name="TextBox 33">
            <a:extLst>
              <a:ext uri="{FF2B5EF4-FFF2-40B4-BE49-F238E27FC236}">
                <a16:creationId xmlns:a16="http://schemas.microsoft.com/office/drawing/2014/main" id="{39A3A9DB-5CFC-D220-94E8-78C779663C5D}"/>
              </a:ext>
            </a:extLst>
          </p:cNvPr>
          <p:cNvSpPr txBox="1"/>
          <p:nvPr/>
        </p:nvSpPr>
        <p:spPr>
          <a:xfrm>
            <a:off x="9406630" y="2154682"/>
            <a:ext cx="1917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7030A0"/>
                </a:solidFill>
                <a:effectLst/>
                <a:uLnTx/>
                <a:uFillTx/>
                <a:latin typeface="Calibri" panose="020F0502020204030204"/>
                <a:ea typeface="+mn-ea"/>
                <a:cs typeface="+mn-cs"/>
              </a:rPr>
              <a:t>Strategies</a:t>
            </a:r>
          </a:p>
        </p:txBody>
      </p:sp>
      <p:sp>
        <p:nvSpPr>
          <p:cNvPr id="35" name="TextBox 34">
            <a:extLst>
              <a:ext uri="{FF2B5EF4-FFF2-40B4-BE49-F238E27FC236}">
                <a16:creationId xmlns:a16="http://schemas.microsoft.com/office/drawing/2014/main" id="{D919AAB8-5C75-D34D-9654-1B56F162ED0C}"/>
              </a:ext>
            </a:extLst>
          </p:cNvPr>
          <p:cNvSpPr txBox="1"/>
          <p:nvPr/>
        </p:nvSpPr>
        <p:spPr>
          <a:xfrm>
            <a:off x="8090885" y="2578174"/>
            <a:ext cx="11348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Breathing</a:t>
            </a:r>
          </a:p>
        </p:txBody>
      </p:sp>
      <p:sp>
        <p:nvSpPr>
          <p:cNvPr id="36" name="TextBox 35">
            <a:extLst>
              <a:ext uri="{FF2B5EF4-FFF2-40B4-BE49-F238E27FC236}">
                <a16:creationId xmlns:a16="http://schemas.microsoft.com/office/drawing/2014/main" id="{6C62E873-49A3-64E5-48E5-C81251370610}"/>
              </a:ext>
            </a:extLst>
          </p:cNvPr>
          <p:cNvSpPr txBox="1"/>
          <p:nvPr/>
        </p:nvSpPr>
        <p:spPr>
          <a:xfrm>
            <a:off x="10332871" y="2801705"/>
            <a:ext cx="1553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Mindfulness</a:t>
            </a:r>
          </a:p>
        </p:txBody>
      </p:sp>
      <p:sp>
        <p:nvSpPr>
          <p:cNvPr id="37" name="TextBox 36">
            <a:extLst>
              <a:ext uri="{FF2B5EF4-FFF2-40B4-BE49-F238E27FC236}">
                <a16:creationId xmlns:a16="http://schemas.microsoft.com/office/drawing/2014/main" id="{50BBD158-C029-8670-D4A6-7A33CA9B7852}"/>
              </a:ext>
            </a:extLst>
          </p:cNvPr>
          <p:cNvSpPr txBox="1"/>
          <p:nvPr/>
        </p:nvSpPr>
        <p:spPr>
          <a:xfrm>
            <a:off x="10778233" y="3274045"/>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Hold Space</a:t>
            </a:r>
          </a:p>
        </p:txBody>
      </p:sp>
      <p:sp>
        <p:nvSpPr>
          <p:cNvPr id="39" name="TextBox 38">
            <a:extLst>
              <a:ext uri="{FF2B5EF4-FFF2-40B4-BE49-F238E27FC236}">
                <a16:creationId xmlns:a16="http://schemas.microsoft.com/office/drawing/2014/main" id="{976EFC9D-9653-6416-221B-2F5329477A27}"/>
              </a:ext>
            </a:extLst>
          </p:cNvPr>
          <p:cNvSpPr txBox="1"/>
          <p:nvPr/>
        </p:nvSpPr>
        <p:spPr>
          <a:xfrm>
            <a:off x="7165175" y="5103758"/>
            <a:ext cx="7971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solidFill>
                <a:effectLst/>
                <a:uLnTx/>
                <a:uFillTx/>
                <a:latin typeface="Calibri" panose="020F0502020204030204"/>
                <a:ea typeface="+mn-ea"/>
                <a:cs typeface="+mn-cs"/>
              </a:rPr>
              <a:t>Touch</a:t>
            </a:r>
          </a:p>
        </p:txBody>
      </p:sp>
      <p:sp>
        <p:nvSpPr>
          <p:cNvPr id="40" name="TextBox 39">
            <a:extLst>
              <a:ext uri="{FF2B5EF4-FFF2-40B4-BE49-F238E27FC236}">
                <a16:creationId xmlns:a16="http://schemas.microsoft.com/office/drawing/2014/main" id="{D2DC0DCD-DD75-1495-7938-0ED377ACDE88}"/>
              </a:ext>
            </a:extLst>
          </p:cNvPr>
          <p:cNvSpPr txBox="1"/>
          <p:nvPr/>
        </p:nvSpPr>
        <p:spPr>
          <a:xfrm>
            <a:off x="7721353" y="2202961"/>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solidFill>
                <a:effectLst/>
                <a:uLnTx/>
                <a:uFillTx/>
                <a:latin typeface="Calibri" panose="020F0502020204030204"/>
                <a:ea typeface="+mn-ea"/>
                <a:cs typeface="+mn-cs"/>
              </a:rPr>
              <a:t>Gentle Eyes</a:t>
            </a:r>
          </a:p>
        </p:txBody>
      </p:sp>
      <p:sp>
        <p:nvSpPr>
          <p:cNvPr id="41" name="TextBox 40">
            <a:extLst>
              <a:ext uri="{FF2B5EF4-FFF2-40B4-BE49-F238E27FC236}">
                <a16:creationId xmlns:a16="http://schemas.microsoft.com/office/drawing/2014/main" id="{C3168E2D-5B29-BCB9-F95A-3858C335A193}"/>
              </a:ext>
            </a:extLst>
          </p:cNvPr>
          <p:cNvSpPr txBox="1"/>
          <p:nvPr/>
        </p:nvSpPr>
        <p:spPr>
          <a:xfrm>
            <a:off x="5725369" y="5357249"/>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solidFill>
                <a:effectLst/>
                <a:uLnTx/>
                <a:uFillTx/>
                <a:latin typeface="Calibri" panose="020F0502020204030204"/>
                <a:ea typeface="+mn-ea"/>
                <a:cs typeface="+mn-cs"/>
              </a:rPr>
              <a:t>Calm, Direct </a:t>
            </a:r>
          </a:p>
        </p:txBody>
      </p:sp>
      <p:sp>
        <p:nvSpPr>
          <p:cNvPr id="42" name="TextBox 41">
            <a:extLst>
              <a:ext uri="{FF2B5EF4-FFF2-40B4-BE49-F238E27FC236}">
                <a16:creationId xmlns:a16="http://schemas.microsoft.com/office/drawing/2014/main" id="{D4E95E3B-C547-1D19-972E-24E0EA45FCEB}"/>
              </a:ext>
            </a:extLst>
          </p:cNvPr>
          <p:cNvSpPr txBox="1"/>
          <p:nvPr/>
        </p:nvSpPr>
        <p:spPr>
          <a:xfrm>
            <a:off x="8320676" y="3981685"/>
            <a:ext cx="12857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I am here… </a:t>
            </a:r>
          </a:p>
        </p:txBody>
      </p:sp>
      <p:sp>
        <p:nvSpPr>
          <p:cNvPr id="43" name="TextBox 42">
            <a:extLst>
              <a:ext uri="{FF2B5EF4-FFF2-40B4-BE49-F238E27FC236}">
                <a16:creationId xmlns:a16="http://schemas.microsoft.com/office/drawing/2014/main" id="{343E1A76-4B38-FC01-651C-64105E025A48}"/>
              </a:ext>
            </a:extLst>
          </p:cNvPr>
          <p:cNvSpPr txBox="1"/>
          <p:nvPr/>
        </p:nvSpPr>
        <p:spPr>
          <a:xfrm>
            <a:off x="5762685" y="5561945"/>
            <a:ext cx="1917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solidFill>
                <a:effectLst/>
                <a:uLnTx/>
                <a:uFillTx/>
                <a:latin typeface="Calibri" panose="020F0502020204030204"/>
                <a:ea typeface="+mn-ea"/>
                <a:cs typeface="+mn-cs"/>
              </a:rPr>
              <a:t>Slow Speech</a:t>
            </a:r>
          </a:p>
        </p:txBody>
      </p:sp>
      <p:sp>
        <p:nvSpPr>
          <p:cNvPr id="44" name="TextBox 43">
            <a:extLst>
              <a:ext uri="{FF2B5EF4-FFF2-40B4-BE49-F238E27FC236}">
                <a16:creationId xmlns:a16="http://schemas.microsoft.com/office/drawing/2014/main" id="{8220A49C-DB6F-C1F7-81EB-D020B1A50B24}"/>
              </a:ext>
            </a:extLst>
          </p:cNvPr>
          <p:cNvSpPr txBox="1"/>
          <p:nvPr/>
        </p:nvSpPr>
        <p:spPr>
          <a:xfrm>
            <a:off x="9098133" y="2873317"/>
            <a:ext cx="1263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Distraction</a:t>
            </a:r>
          </a:p>
        </p:txBody>
      </p:sp>
      <p:sp>
        <p:nvSpPr>
          <p:cNvPr id="46" name="Arrow: Right 45">
            <a:extLst>
              <a:ext uri="{FF2B5EF4-FFF2-40B4-BE49-F238E27FC236}">
                <a16:creationId xmlns:a16="http://schemas.microsoft.com/office/drawing/2014/main" id="{D0EDB90B-9D00-2C3A-7E92-E1D1A5C7117D}"/>
              </a:ext>
            </a:extLst>
          </p:cNvPr>
          <p:cNvSpPr/>
          <p:nvPr/>
        </p:nvSpPr>
        <p:spPr>
          <a:xfrm rot="2546790">
            <a:off x="2161168" y="1051095"/>
            <a:ext cx="783275" cy="28503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Arrow: Right 46">
            <a:extLst>
              <a:ext uri="{FF2B5EF4-FFF2-40B4-BE49-F238E27FC236}">
                <a16:creationId xmlns:a16="http://schemas.microsoft.com/office/drawing/2014/main" id="{F1F1DA61-2AE1-783A-CC90-05329EC50E22}"/>
              </a:ext>
            </a:extLst>
          </p:cNvPr>
          <p:cNvSpPr/>
          <p:nvPr/>
        </p:nvSpPr>
        <p:spPr>
          <a:xfrm rot="2546790">
            <a:off x="4969556" y="3524207"/>
            <a:ext cx="1483635" cy="330483"/>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Arrow: Right 47">
            <a:extLst>
              <a:ext uri="{FF2B5EF4-FFF2-40B4-BE49-F238E27FC236}">
                <a16:creationId xmlns:a16="http://schemas.microsoft.com/office/drawing/2014/main" id="{2A4A399B-CBAC-7E00-8CD1-4F681D98F4ED}"/>
              </a:ext>
            </a:extLst>
          </p:cNvPr>
          <p:cNvSpPr/>
          <p:nvPr/>
        </p:nvSpPr>
        <p:spPr>
          <a:xfrm rot="2034552">
            <a:off x="6891155" y="4710033"/>
            <a:ext cx="1555836" cy="42316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Arrow: Right 48">
            <a:extLst>
              <a:ext uri="{FF2B5EF4-FFF2-40B4-BE49-F238E27FC236}">
                <a16:creationId xmlns:a16="http://schemas.microsoft.com/office/drawing/2014/main" id="{41A669AE-10D9-F7A1-1B0A-56CEB513CD14}"/>
              </a:ext>
            </a:extLst>
          </p:cNvPr>
          <p:cNvSpPr/>
          <p:nvPr/>
        </p:nvSpPr>
        <p:spPr>
          <a:xfrm rot="1080205">
            <a:off x="9188249" y="5769097"/>
            <a:ext cx="1480799" cy="375379"/>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Arrow: Right 49">
            <a:extLst>
              <a:ext uri="{FF2B5EF4-FFF2-40B4-BE49-F238E27FC236}">
                <a16:creationId xmlns:a16="http://schemas.microsoft.com/office/drawing/2014/main" id="{935F1A53-390A-E4C9-090C-F67BDA20C274}"/>
              </a:ext>
            </a:extLst>
          </p:cNvPr>
          <p:cNvSpPr/>
          <p:nvPr/>
        </p:nvSpPr>
        <p:spPr>
          <a:xfrm rot="2546790">
            <a:off x="3148973" y="2162591"/>
            <a:ext cx="1299659" cy="26313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68C7451C-0F04-59C3-DC9E-1D843B012C24}"/>
              </a:ext>
            </a:extLst>
          </p:cNvPr>
          <p:cNvSpPr txBox="1"/>
          <p:nvPr/>
        </p:nvSpPr>
        <p:spPr>
          <a:xfrm>
            <a:off x="5869879" y="4667526"/>
            <a:ext cx="14336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ED7D31"/>
                </a:solidFill>
                <a:effectLst/>
                <a:uLnTx/>
                <a:uFillTx/>
                <a:latin typeface="Calibri" panose="020F0502020204030204"/>
                <a:ea typeface="+mn-ea"/>
                <a:cs typeface="+mn-cs"/>
              </a:rPr>
              <a:t>Gentle Eye Contact</a:t>
            </a:r>
          </a:p>
        </p:txBody>
      </p:sp>
      <p:sp>
        <p:nvSpPr>
          <p:cNvPr id="16" name="Rectangle 15">
            <a:extLst>
              <a:ext uri="{FF2B5EF4-FFF2-40B4-BE49-F238E27FC236}">
                <a16:creationId xmlns:a16="http://schemas.microsoft.com/office/drawing/2014/main" id="{97E612A6-4DA3-7AB6-2651-D8DD9DE17F3A}"/>
              </a:ext>
            </a:extLst>
          </p:cNvPr>
          <p:cNvSpPr/>
          <p:nvPr/>
        </p:nvSpPr>
        <p:spPr>
          <a:xfrm>
            <a:off x="476716" y="5687407"/>
            <a:ext cx="408182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C000"/>
                </a:solidFill>
                <a:effectLst/>
                <a:uLnTx/>
                <a:uFillTx/>
                <a:latin typeface="Calibri" panose="020F0502020204030204"/>
                <a:ea typeface="+mn-ea"/>
                <a:cs typeface="+mn-cs"/>
              </a:rPr>
              <a:t>Co-regulation</a:t>
            </a:r>
            <a:endParaRPr kumimoji="0" lang="en-GB" sz="5400" b="1" i="0" u="none" strike="noStrike" kern="1200" cap="none" spc="0" normalizeH="0" baseline="0" noProof="0" dirty="0">
              <a:ln/>
              <a:solidFill>
                <a:srgbClr val="FFC000"/>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F2985B0A-3504-51BA-BCAC-C4388DE8EAD4}"/>
              </a:ext>
            </a:extLst>
          </p:cNvPr>
          <p:cNvPicPr>
            <a:picLocks noChangeAspect="1"/>
          </p:cNvPicPr>
          <p:nvPr/>
        </p:nvPicPr>
        <p:blipFill>
          <a:blip r:embed="rId3"/>
          <a:stretch>
            <a:fillRect/>
          </a:stretch>
        </p:blipFill>
        <p:spPr>
          <a:xfrm>
            <a:off x="10159255" y="3776753"/>
            <a:ext cx="1582892" cy="821887"/>
          </a:xfrm>
          <a:prstGeom prst="rect">
            <a:avLst/>
          </a:prstGeom>
        </p:spPr>
      </p:pic>
      <p:pic>
        <p:nvPicPr>
          <p:cNvPr id="31" name="Picture 30">
            <a:extLst>
              <a:ext uri="{FF2B5EF4-FFF2-40B4-BE49-F238E27FC236}">
                <a16:creationId xmlns:a16="http://schemas.microsoft.com/office/drawing/2014/main" id="{6C29C6B0-B301-2C45-33AB-D070E2DB48A1}"/>
              </a:ext>
            </a:extLst>
          </p:cNvPr>
          <p:cNvPicPr>
            <a:picLocks noChangeAspect="1"/>
          </p:cNvPicPr>
          <p:nvPr/>
        </p:nvPicPr>
        <p:blipFill>
          <a:blip r:embed="rId4"/>
          <a:stretch>
            <a:fillRect/>
          </a:stretch>
        </p:blipFill>
        <p:spPr>
          <a:xfrm>
            <a:off x="4065425" y="305176"/>
            <a:ext cx="1550113" cy="1161089"/>
          </a:xfrm>
          <a:prstGeom prst="rect">
            <a:avLst/>
          </a:prstGeom>
        </p:spPr>
      </p:pic>
      <p:pic>
        <p:nvPicPr>
          <p:cNvPr id="32" name="Picture 31">
            <a:extLst>
              <a:ext uri="{FF2B5EF4-FFF2-40B4-BE49-F238E27FC236}">
                <a16:creationId xmlns:a16="http://schemas.microsoft.com/office/drawing/2014/main" id="{A9ABDCC7-F417-4BAE-6BA5-4358E962C699}"/>
              </a:ext>
            </a:extLst>
          </p:cNvPr>
          <p:cNvPicPr>
            <a:picLocks noChangeAspect="1"/>
          </p:cNvPicPr>
          <p:nvPr/>
        </p:nvPicPr>
        <p:blipFill>
          <a:blip r:embed="rId5"/>
          <a:stretch>
            <a:fillRect/>
          </a:stretch>
        </p:blipFill>
        <p:spPr>
          <a:xfrm>
            <a:off x="2890856" y="2993414"/>
            <a:ext cx="1348229" cy="1009871"/>
          </a:xfrm>
          <a:prstGeom prst="rect">
            <a:avLst/>
          </a:prstGeom>
        </p:spPr>
      </p:pic>
      <p:pic>
        <p:nvPicPr>
          <p:cNvPr id="38" name="Picture 37">
            <a:extLst>
              <a:ext uri="{FF2B5EF4-FFF2-40B4-BE49-F238E27FC236}">
                <a16:creationId xmlns:a16="http://schemas.microsoft.com/office/drawing/2014/main" id="{654D9658-9C0B-DB67-13BC-47F5005BBDC0}"/>
              </a:ext>
            </a:extLst>
          </p:cNvPr>
          <p:cNvPicPr>
            <a:picLocks noChangeAspect="1"/>
          </p:cNvPicPr>
          <p:nvPr/>
        </p:nvPicPr>
        <p:blipFill>
          <a:blip r:embed="rId6"/>
          <a:stretch>
            <a:fillRect/>
          </a:stretch>
        </p:blipFill>
        <p:spPr>
          <a:xfrm>
            <a:off x="7793348" y="5746613"/>
            <a:ext cx="1184641" cy="969687"/>
          </a:xfrm>
          <a:prstGeom prst="rect">
            <a:avLst/>
          </a:prstGeom>
        </p:spPr>
      </p:pic>
    </p:spTree>
    <p:extLst>
      <p:ext uri="{BB962C8B-B14F-4D97-AF65-F5344CB8AC3E}">
        <p14:creationId xmlns:p14="http://schemas.microsoft.com/office/powerpoint/2010/main" val="1915832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256"/>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0E3596DD-156A-473E-9BB3-C6A29F7574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a:extLst>
              <a:ext uri="{FF2B5EF4-FFF2-40B4-BE49-F238E27FC236}">
                <a16:creationId xmlns:a16="http://schemas.microsoft.com/office/drawing/2014/main" id="{2C46C4D6-C474-4E92-B52E-944C1118F7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57" name="Google Shape;257;p14"/>
          <p:cNvSpPr txBox="1">
            <a:spLocks noGrp="1"/>
          </p:cNvSpPr>
          <p:nvPr>
            <p:ph type="title"/>
          </p:nvPr>
        </p:nvSpPr>
        <p:spPr>
          <a:xfrm>
            <a:off x="280043" y="443578"/>
            <a:ext cx="9298258" cy="951158"/>
          </a:xfrm>
          <a:prstGeom prst="rect">
            <a:avLst/>
          </a:prstGeom>
        </p:spPr>
        <p:txBody>
          <a:bodyPr spcFirstLastPara="1" vert="horz" lIns="91425" tIns="45700" rIns="91425" bIns="45700" rtlCol="0" anchorCtr="0">
            <a:normAutofit/>
          </a:bodyPr>
          <a:lstStyle/>
          <a:p>
            <a:pPr>
              <a:spcBef>
                <a:spcPts val="0"/>
              </a:spcBef>
              <a:buClr>
                <a:schemeClr val="dk2"/>
              </a:buClr>
              <a:buSzPts val="2700"/>
            </a:pPr>
            <a:r>
              <a:rPr lang="en-GB" sz="4100" dirty="0">
                <a:latin typeface="Arial" panose="020B0604020202020204" pitchFamily="34" charset="0"/>
                <a:ea typeface="Bell MT"/>
                <a:cs typeface="Arial" panose="020B0604020202020204" pitchFamily="34" charset="0"/>
                <a:sym typeface="Bell MT"/>
              </a:rPr>
              <a:t>What can parents/carers do?</a:t>
            </a:r>
          </a:p>
        </p:txBody>
      </p:sp>
      <p:sp>
        <p:nvSpPr>
          <p:cNvPr id="258" name="Google Shape;258;p14"/>
          <p:cNvSpPr txBox="1">
            <a:spLocks noGrp="1"/>
          </p:cNvSpPr>
          <p:nvPr>
            <p:ph type="body" idx="1"/>
          </p:nvPr>
        </p:nvSpPr>
        <p:spPr>
          <a:xfrm>
            <a:off x="280043" y="1404326"/>
            <a:ext cx="9578301" cy="4544940"/>
          </a:xfrm>
          <a:prstGeom prst="rect">
            <a:avLst/>
          </a:prstGeom>
        </p:spPr>
        <p:txBody>
          <a:bodyPr spcFirstLastPara="1" vert="horz" lIns="91425" tIns="45700" rIns="91425" bIns="45700" rtlCol="0" anchor="t" anchorCtr="0">
            <a:normAutofit fontScale="92500" lnSpcReduction="20000"/>
          </a:bodyPr>
          <a:lstStyle/>
          <a:p>
            <a:pPr marL="0" indent="0">
              <a:spcBef>
                <a:spcPts val="0"/>
              </a:spcBef>
              <a:buSzPts val="1800"/>
              <a:buNone/>
            </a:pPr>
            <a:r>
              <a:rPr lang="en-GB" sz="2400" b="1" dirty="0">
                <a:latin typeface="Arial"/>
                <a:ea typeface="Bell MT"/>
                <a:cs typeface="Arial"/>
                <a:sym typeface="Bell MT"/>
              </a:rPr>
              <a:t>Empathise – </a:t>
            </a:r>
            <a:r>
              <a:rPr lang="en-GB" sz="2400" dirty="0">
                <a:latin typeface="Arial"/>
                <a:ea typeface="Bell MT"/>
                <a:cs typeface="Arial"/>
                <a:sym typeface="Bell MT"/>
              </a:rPr>
              <a:t>try these statements…</a:t>
            </a:r>
          </a:p>
          <a:p>
            <a:pPr marL="0" indent="0">
              <a:spcBef>
                <a:spcPts val="0"/>
              </a:spcBef>
              <a:buSzPts val="1800"/>
              <a:buNone/>
            </a:pPr>
            <a:endParaRPr lang="en-GB" sz="2400" dirty="0">
              <a:latin typeface="Arial"/>
              <a:ea typeface="Bell MT"/>
              <a:cs typeface="Arial"/>
              <a:sym typeface="Bell MT"/>
            </a:endParaRPr>
          </a:p>
          <a:p>
            <a:pPr marL="0" indent="0">
              <a:spcBef>
                <a:spcPts val="0"/>
              </a:spcBef>
              <a:buSzPts val="1800"/>
              <a:buNone/>
            </a:pPr>
            <a:r>
              <a:rPr lang="en-GB" sz="3200" dirty="0">
                <a:latin typeface="Arial"/>
                <a:ea typeface="Bell MT"/>
                <a:cs typeface="Arial"/>
                <a:sym typeface="Bell MT"/>
              </a:rPr>
              <a:t>I can see you might be feeling worried/annoyed/anxious/ sad…</a:t>
            </a:r>
          </a:p>
          <a:p>
            <a:pPr marL="0" indent="0">
              <a:spcBef>
                <a:spcPts val="0"/>
              </a:spcBef>
              <a:buSzPts val="1800"/>
              <a:buNone/>
            </a:pPr>
            <a:r>
              <a:rPr lang="en-GB" sz="3200" dirty="0">
                <a:latin typeface="Arial"/>
                <a:ea typeface="Bell MT"/>
                <a:cs typeface="Arial"/>
                <a:sym typeface="Bell MT"/>
              </a:rPr>
              <a:t>That must feel scary for you…</a:t>
            </a:r>
          </a:p>
          <a:p>
            <a:pPr marL="0" indent="0">
              <a:spcBef>
                <a:spcPts val="0"/>
              </a:spcBef>
              <a:buSzPts val="1800"/>
              <a:buNone/>
            </a:pPr>
            <a:r>
              <a:rPr lang="en-GB" sz="3200" dirty="0">
                <a:latin typeface="Arial"/>
                <a:ea typeface="Bell MT"/>
                <a:cs typeface="Arial"/>
                <a:sym typeface="Bell MT"/>
              </a:rPr>
              <a:t>It must be difficult when you feel worried/scared/anxious…</a:t>
            </a:r>
          </a:p>
          <a:p>
            <a:pPr marL="0" indent="0">
              <a:spcBef>
                <a:spcPts val="0"/>
              </a:spcBef>
              <a:buSzPts val="1800"/>
              <a:buNone/>
            </a:pPr>
            <a:endParaRPr lang="en-GB" sz="2400" b="1" dirty="0">
              <a:latin typeface="Arial"/>
              <a:ea typeface="Bell MT"/>
              <a:cs typeface="Arial"/>
              <a:sym typeface="Bell MT"/>
            </a:endParaRPr>
          </a:p>
          <a:p>
            <a:pPr marL="0" indent="0">
              <a:spcBef>
                <a:spcPts val="0"/>
              </a:spcBef>
              <a:buSzPts val="1800"/>
              <a:buNone/>
            </a:pPr>
            <a:r>
              <a:rPr lang="en-GB" sz="2400" b="1" dirty="0">
                <a:latin typeface="Arial"/>
                <a:ea typeface="Bell MT"/>
                <a:cs typeface="Arial"/>
                <a:sym typeface="Bell MT"/>
              </a:rPr>
              <a:t>Normalise emotions – </a:t>
            </a:r>
            <a:r>
              <a:rPr lang="en-GB" sz="2400" dirty="0">
                <a:latin typeface="Arial"/>
                <a:ea typeface="Bell MT"/>
                <a:cs typeface="Arial"/>
                <a:sym typeface="Bell MT"/>
              </a:rPr>
              <a:t>try these statements…</a:t>
            </a:r>
          </a:p>
          <a:p>
            <a:pPr marL="0" indent="0">
              <a:spcBef>
                <a:spcPts val="0"/>
              </a:spcBef>
              <a:buSzPts val="1800"/>
              <a:buNone/>
            </a:pPr>
            <a:endParaRPr lang="en-GB" sz="2400" dirty="0">
              <a:latin typeface="Arial"/>
              <a:ea typeface="Bell MT"/>
              <a:cs typeface="Arial"/>
              <a:sym typeface="Bell MT"/>
            </a:endParaRPr>
          </a:p>
          <a:p>
            <a:pPr marL="0" indent="0">
              <a:spcBef>
                <a:spcPts val="0"/>
              </a:spcBef>
              <a:buSzPts val="1800"/>
              <a:buNone/>
            </a:pPr>
            <a:r>
              <a:rPr lang="en-GB" sz="3200" dirty="0">
                <a:latin typeface="Arial"/>
                <a:ea typeface="Bell MT"/>
                <a:cs typeface="Arial"/>
                <a:sym typeface="Bell MT"/>
              </a:rPr>
              <a:t>When I was little I was worried about…</a:t>
            </a:r>
          </a:p>
          <a:p>
            <a:pPr marL="0" indent="0">
              <a:spcBef>
                <a:spcPts val="0"/>
              </a:spcBef>
              <a:buSzPts val="1800"/>
              <a:buNone/>
            </a:pPr>
            <a:r>
              <a:rPr lang="en-GB" sz="3200" dirty="0">
                <a:latin typeface="Arial"/>
                <a:ea typeface="Bell MT"/>
                <a:cs typeface="Arial"/>
                <a:sym typeface="Bell MT"/>
              </a:rPr>
              <a:t>Everyone feels angry or upset sometimes…</a:t>
            </a:r>
          </a:p>
          <a:p>
            <a:pPr marL="0" indent="0">
              <a:spcBef>
                <a:spcPts val="0"/>
              </a:spcBef>
              <a:buSzPts val="1800"/>
              <a:buNone/>
            </a:pPr>
            <a:r>
              <a:rPr lang="en-GB" sz="3200" dirty="0">
                <a:latin typeface="Arial"/>
                <a:ea typeface="Bell MT"/>
                <a:cs typeface="Arial"/>
                <a:sym typeface="Bell MT"/>
              </a:rPr>
              <a:t>Lots of children feel anxious/scared of…</a:t>
            </a:r>
          </a:p>
          <a:p>
            <a:pPr marL="0" indent="0">
              <a:spcBef>
                <a:spcPts val="0"/>
              </a:spcBef>
              <a:buSzPts val="1800"/>
              <a:buNone/>
            </a:pPr>
            <a:r>
              <a:rPr lang="en-GB" sz="3200" dirty="0">
                <a:latin typeface="Arial"/>
                <a:ea typeface="Bell MT"/>
                <a:cs typeface="Arial"/>
                <a:sym typeface="Bell MT"/>
              </a:rPr>
              <a:t>It’s hard isn’t it?</a:t>
            </a:r>
          </a:p>
          <a:p>
            <a:pPr marL="0" indent="0">
              <a:spcBef>
                <a:spcPts val="0"/>
              </a:spcBef>
              <a:buSzPts val="1800"/>
              <a:buNone/>
            </a:pPr>
            <a:endParaRPr lang="en-GB" sz="2400" dirty="0">
              <a:latin typeface="Arial"/>
              <a:ea typeface="Bell MT"/>
              <a:cs typeface="Arial"/>
              <a:sym typeface="Bell MT"/>
            </a:endParaRPr>
          </a:p>
          <a:p>
            <a:pPr marL="0" indent="0">
              <a:spcBef>
                <a:spcPts val="0"/>
              </a:spcBef>
              <a:buSzPts val="1800"/>
              <a:buNone/>
            </a:pPr>
            <a:endParaRPr lang="en-GB" sz="2400" dirty="0">
              <a:latin typeface="Arial"/>
              <a:ea typeface="Bell MT"/>
              <a:cs typeface="Arial"/>
              <a:sym typeface="Bell MT"/>
            </a:endParaRPr>
          </a:p>
          <a:p>
            <a:pPr marL="0" indent="0">
              <a:spcBef>
                <a:spcPts val="0"/>
              </a:spcBef>
              <a:buSzPts val="1800"/>
              <a:buNone/>
            </a:pPr>
            <a:endParaRPr lang="en-GB" sz="2400" dirty="0">
              <a:latin typeface="Arial"/>
              <a:ea typeface="Bell MT"/>
              <a:cs typeface="Arial"/>
              <a:sym typeface="Bell MT"/>
            </a:endParaRPr>
          </a:p>
          <a:p>
            <a:pPr marL="0" indent="0">
              <a:spcBef>
                <a:spcPts val="0"/>
              </a:spcBef>
              <a:buSzPts val="1800"/>
              <a:buNone/>
            </a:pPr>
            <a:endParaRPr lang="en-GB" sz="2000" dirty="0">
              <a:latin typeface="Arial"/>
              <a:ea typeface="Bell MT"/>
              <a:cs typeface="Arial"/>
              <a:sym typeface="Bell MT"/>
            </a:endParaRPr>
          </a:p>
          <a:p>
            <a:pPr marL="0" indent="0">
              <a:spcBef>
                <a:spcPts val="0"/>
              </a:spcBef>
              <a:buSzPts val="1800"/>
              <a:buNone/>
            </a:pPr>
            <a:endParaRPr lang="en-GB" sz="2000" dirty="0">
              <a:latin typeface="Arial" panose="020B0604020202020204" pitchFamily="34" charset="0"/>
              <a:ea typeface="Bell MT"/>
              <a:cs typeface="Arial" panose="020B0604020202020204" pitchFamily="34" charset="0"/>
              <a:sym typeface="Bell MT"/>
            </a:endParaRPr>
          </a:p>
          <a:p>
            <a:pPr marL="0" indent="0">
              <a:spcBef>
                <a:spcPts val="0"/>
              </a:spcBef>
              <a:buSzPts val="1800"/>
              <a:buNone/>
            </a:pPr>
            <a:endParaRPr lang="en-GB" sz="2000" dirty="0">
              <a:latin typeface="Arial" panose="020B0604020202020204" pitchFamily="34" charset="0"/>
              <a:ea typeface="Bell MT"/>
              <a:cs typeface="Arial" panose="020B0604020202020204" pitchFamily="34" charset="0"/>
              <a:sym typeface="Bell MT"/>
            </a:endParaRPr>
          </a:p>
          <a:p>
            <a:pPr marL="0" indent="0">
              <a:spcBef>
                <a:spcPts val="0"/>
              </a:spcBef>
              <a:buSzPts val="1800"/>
              <a:buNone/>
            </a:pPr>
            <a:endParaRPr lang="en-GB" sz="3600" dirty="0">
              <a:latin typeface="Arial" panose="020B0604020202020204" pitchFamily="34" charset="0"/>
              <a:ea typeface="Bell MT"/>
              <a:cs typeface="Arial" panose="020B0604020202020204" pitchFamily="34" charset="0"/>
              <a:sym typeface="Bell MT"/>
            </a:endParaRPr>
          </a:p>
          <a:p>
            <a:pPr marL="0" indent="0">
              <a:spcBef>
                <a:spcPts val="0"/>
              </a:spcBef>
              <a:buSzPts val="1800"/>
              <a:buNone/>
            </a:pPr>
            <a:endParaRPr lang="en-GB" dirty="0">
              <a:latin typeface="Arial" panose="020B0604020202020204" pitchFamily="34" charset="0"/>
              <a:ea typeface="Bell MT"/>
              <a:cs typeface="Arial" panose="020B0604020202020204" pitchFamily="34" charset="0"/>
              <a:sym typeface="Bell MT"/>
            </a:endParaRPr>
          </a:p>
          <a:p>
            <a:pPr marL="227965" indent="-227965">
              <a:spcBef>
                <a:spcPts val="600"/>
              </a:spcBef>
              <a:buSzPts val="1800"/>
              <a:buFont typeface="Wingdings" panose="05000000000000000000" pitchFamily="2" charset="2"/>
              <a:buChar char="ü"/>
            </a:pPr>
            <a:endParaRPr lang="en-GB" sz="2000" dirty="0">
              <a:latin typeface="Arial" panose="020B0604020202020204" pitchFamily="34" charset="0"/>
              <a:ea typeface="Bell MT"/>
              <a:cs typeface="Arial" panose="020B0604020202020204" pitchFamily="34" charset="0"/>
            </a:endParaRPr>
          </a:p>
          <a:p>
            <a:pPr marL="273685" indent="-191135">
              <a:spcBef>
                <a:spcPts val="600"/>
              </a:spcBef>
              <a:buClr>
                <a:schemeClr val="dk1"/>
              </a:buClr>
              <a:buSzPts val="1302"/>
              <a:buNone/>
            </a:pPr>
            <a:endParaRPr lang="en-GB" sz="1400" i="1" dirty="0">
              <a:latin typeface="Bell MT"/>
              <a:ea typeface="Bell MT"/>
              <a:cs typeface="Bell MT"/>
            </a:endParaRPr>
          </a:p>
          <a:p>
            <a:pPr marL="0" indent="0">
              <a:spcBef>
                <a:spcPts val="600"/>
              </a:spcBef>
              <a:buSzPts val="1800"/>
              <a:buNone/>
            </a:pPr>
            <a:endParaRPr lang="en-GB" sz="1400" dirty="0">
              <a:latin typeface="Bell MT"/>
              <a:ea typeface="Bell MT"/>
              <a:cs typeface="Bell MT"/>
              <a:sym typeface="Bell MT"/>
            </a:endParaRPr>
          </a:p>
        </p:txBody>
      </p:sp>
      <p:pic>
        <p:nvPicPr>
          <p:cNvPr id="5" name="Picture 4" descr="A picture containing clipart&#10;&#10;Description automatically generated">
            <a:extLst>
              <a:ext uri="{FF2B5EF4-FFF2-40B4-BE49-F238E27FC236}">
                <a16:creationId xmlns:a16="http://schemas.microsoft.com/office/drawing/2014/main" id="{8DC235FD-0F0F-4FD8-85C4-236E15776C3F}"/>
              </a:ext>
            </a:extLst>
          </p:cNvPr>
          <p:cNvPicPr>
            <a:picLocks noChangeAspect="1"/>
          </p:cNvPicPr>
          <p:nvPr/>
        </p:nvPicPr>
        <p:blipFill rotWithShape="1">
          <a:blip r:embed="rId3">
            <a:extLst>
              <a:ext uri="{28A0092B-C50C-407E-A947-70E740481C1C}">
                <a14:useLocalDpi xmlns:a14="http://schemas.microsoft.com/office/drawing/2010/main" val="0"/>
              </a:ext>
            </a:extLst>
          </a:blip>
          <a:srcRect l="-629" r="8989" b="2"/>
          <a:stretch/>
        </p:blipFill>
        <p:spPr>
          <a:xfrm>
            <a:off x="8942010" y="0"/>
            <a:ext cx="3246942" cy="3217634"/>
          </a:xfrm>
          <a:prstGeom prst="rect">
            <a:avLst/>
          </a:prstGeom>
        </p:spPr>
      </p:pic>
    </p:spTree>
    <p:extLst>
      <p:ext uri="{BB962C8B-B14F-4D97-AF65-F5344CB8AC3E}">
        <p14:creationId xmlns:p14="http://schemas.microsoft.com/office/powerpoint/2010/main" val="2455615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fade">
                                      <p:cBhvr>
                                        <p:cTn id="7" dur="1000"/>
                                        <p:tgtEl>
                                          <p:spTgt spid="258">
                                            <p:txEl>
                                              <p:pRg st="0" end="0"/>
                                            </p:txEl>
                                          </p:spTgt>
                                        </p:tgtEl>
                                      </p:cBhvr>
                                    </p:animEffect>
                                    <p:anim calcmode="lin" valueType="num">
                                      <p:cBhvr>
                                        <p:cTn id="8" dur="1000" fill="hold"/>
                                        <p:tgtEl>
                                          <p:spTgt spid="2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8">
                                            <p:txEl>
                                              <p:pRg st="2" end="2"/>
                                            </p:txEl>
                                          </p:spTgt>
                                        </p:tgtEl>
                                        <p:attrNameLst>
                                          <p:attrName>style.visibility</p:attrName>
                                        </p:attrNameLst>
                                      </p:cBhvr>
                                      <p:to>
                                        <p:strVal val="visible"/>
                                      </p:to>
                                    </p:set>
                                    <p:animEffect transition="in" filter="fade">
                                      <p:cBhvr>
                                        <p:cTn id="12" dur="1000"/>
                                        <p:tgtEl>
                                          <p:spTgt spid="258">
                                            <p:txEl>
                                              <p:pRg st="2" end="2"/>
                                            </p:txEl>
                                          </p:spTgt>
                                        </p:tgtEl>
                                      </p:cBhvr>
                                    </p:animEffect>
                                    <p:anim calcmode="lin" valueType="num">
                                      <p:cBhvr>
                                        <p:cTn id="13" dur="1000" fill="hold"/>
                                        <p:tgtEl>
                                          <p:spTgt spid="25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5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8">
                                            <p:txEl>
                                              <p:pRg st="3" end="3"/>
                                            </p:txEl>
                                          </p:spTgt>
                                        </p:tgtEl>
                                        <p:attrNameLst>
                                          <p:attrName>style.visibility</p:attrName>
                                        </p:attrNameLst>
                                      </p:cBhvr>
                                      <p:to>
                                        <p:strVal val="visible"/>
                                      </p:to>
                                    </p:set>
                                    <p:animEffect transition="in" filter="fade">
                                      <p:cBhvr>
                                        <p:cTn id="17" dur="1000"/>
                                        <p:tgtEl>
                                          <p:spTgt spid="258">
                                            <p:txEl>
                                              <p:pRg st="3" end="3"/>
                                            </p:txEl>
                                          </p:spTgt>
                                        </p:tgtEl>
                                      </p:cBhvr>
                                    </p:animEffect>
                                    <p:anim calcmode="lin" valueType="num">
                                      <p:cBhvr>
                                        <p:cTn id="18" dur="1000" fill="hold"/>
                                        <p:tgtEl>
                                          <p:spTgt spid="25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58">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8">
                                            <p:txEl>
                                              <p:pRg st="4" end="4"/>
                                            </p:txEl>
                                          </p:spTgt>
                                        </p:tgtEl>
                                        <p:attrNameLst>
                                          <p:attrName>style.visibility</p:attrName>
                                        </p:attrNameLst>
                                      </p:cBhvr>
                                      <p:to>
                                        <p:strVal val="visible"/>
                                      </p:to>
                                    </p:set>
                                    <p:animEffect transition="in" filter="fade">
                                      <p:cBhvr>
                                        <p:cTn id="22" dur="1000"/>
                                        <p:tgtEl>
                                          <p:spTgt spid="258">
                                            <p:txEl>
                                              <p:pRg st="4" end="4"/>
                                            </p:txEl>
                                          </p:spTgt>
                                        </p:tgtEl>
                                      </p:cBhvr>
                                    </p:animEffect>
                                    <p:anim calcmode="lin" valueType="num">
                                      <p:cBhvr>
                                        <p:cTn id="23" dur="1000" fill="hold"/>
                                        <p:tgtEl>
                                          <p:spTgt spid="258">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5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8">
                                            <p:txEl>
                                              <p:pRg st="6" end="6"/>
                                            </p:txEl>
                                          </p:spTgt>
                                        </p:tgtEl>
                                        <p:attrNameLst>
                                          <p:attrName>style.visibility</p:attrName>
                                        </p:attrNameLst>
                                      </p:cBhvr>
                                      <p:to>
                                        <p:strVal val="visible"/>
                                      </p:to>
                                    </p:set>
                                    <p:animEffect transition="in" filter="fade">
                                      <p:cBhvr>
                                        <p:cTn id="29" dur="1000"/>
                                        <p:tgtEl>
                                          <p:spTgt spid="258">
                                            <p:txEl>
                                              <p:pRg st="6" end="6"/>
                                            </p:txEl>
                                          </p:spTgt>
                                        </p:tgtEl>
                                      </p:cBhvr>
                                    </p:animEffect>
                                    <p:anim calcmode="lin" valueType="num">
                                      <p:cBhvr>
                                        <p:cTn id="30" dur="1000" fill="hold"/>
                                        <p:tgtEl>
                                          <p:spTgt spid="258">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258">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8">
                                            <p:txEl>
                                              <p:pRg st="8" end="8"/>
                                            </p:txEl>
                                          </p:spTgt>
                                        </p:tgtEl>
                                        <p:attrNameLst>
                                          <p:attrName>style.visibility</p:attrName>
                                        </p:attrNameLst>
                                      </p:cBhvr>
                                      <p:to>
                                        <p:strVal val="visible"/>
                                      </p:to>
                                    </p:set>
                                    <p:animEffect transition="in" filter="fade">
                                      <p:cBhvr>
                                        <p:cTn id="34" dur="1000"/>
                                        <p:tgtEl>
                                          <p:spTgt spid="258">
                                            <p:txEl>
                                              <p:pRg st="8" end="8"/>
                                            </p:txEl>
                                          </p:spTgt>
                                        </p:tgtEl>
                                      </p:cBhvr>
                                    </p:animEffect>
                                    <p:anim calcmode="lin" valueType="num">
                                      <p:cBhvr>
                                        <p:cTn id="35" dur="1000" fill="hold"/>
                                        <p:tgtEl>
                                          <p:spTgt spid="258">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258">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8">
                                            <p:txEl>
                                              <p:pRg st="9" end="9"/>
                                            </p:txEl>
                                          </p:spTgt>
                                        </p:tgtEl>
                                        <p:attrNameLst>
                                          <p:attrName>style.visibility</p:attrName>
                                        </p:attrNameLst>
                                      </p:cBhvr>
                                      <p:to>
                                        <p:strVal val="visible"/>
                                      </p:to>
                                    </p:set>
                                    <p:animEffect transition="in" filter="fade">
                                      <p:cBhvr>
                                        <p:cTn id="39" dur="1000"/>
                                        <p:tgtEl>
                                          <p:spTgt spid="258">
                                            <p:txEl>
                                              <p:pRg st="9" end="9"/>
                                            </p:txEl>
                                          </p:spTgt>
                                        </p:tgtEl>
                                      </p:cBhvr>
                                    </p:animEffect>
                                    <p:anim calcmode="lin" valueType="num">
                                      <p:cBhvr>
                                        <p:cTn id="40" dur="1000" fill="hold"/>
                                        <p:tgtEl>
                                          <p:spTgt spid="258">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258">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8">
                                            <p:txEl>
                                              <p:pRg st="10" end="10"/>
                                            </p:txEl>
                                          </p:spTgt>
                                        </p:tgtEl>
                                        <p:attrNameLst>
                                          <p:attrName>style.visibility</p:attrName>
                                        </p:attrNameLst>
                                      </p:cBhvr>
                                      <p:to>
                                        <p:strVal val="visible"/>
                                      </p:to>
                                    </p:set>
                                    <p:animEffect transition="in" filter="fade">
                                      <p:cBhvr>
                                        <p:cTn id="44" dur="1000"/>
                                        <p:tgtEl>
                                          <p:spTgt spid="258">
                                            <p:txEl>
                                              <p:pRg st="10" end="10"/>
                                            </p:txEl>
                                          </p:spTgt>
                                        </p:tgtEl>
                                      </p:cBhvr>
                                    </p:animEffect>
                                    <p:anim calcmode="lin" valueType="num">
                                      <p:cBhvr>
                                        <p:cTn id="45" dur="1000" fill="hold"/>
                                        <p:tgtEl>
                                          <p:spTgt spid="258">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258">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58">
                                            <p:txEl>
                                              <p:pRg st="11" end="11"/>
                                            </p:txEl>
                                          </p:spTgt>
                                        </p:tgtEl>
                                        <p:attrNameLst>
                                          <p:attrName>style.visibility</p:attrName>
                                        </p:attrNameLst>
                                      </p:cBhvr>
                                      <p:to>
                                        <p:strVal val="visible"/>
                                      </p:to>
                                    </p:set>
                                    <p:animEffect transition="in" filter="fade">
                                      <p:cBhvr>
                                        <p:cTn id="49" dur="1000"/>
                                        <p:tgtEl>
                                          <p:spTgt spid="258">
                                            <p:txEl>
                                              <p:pRg st="11" end="11"/>
                                            </p:txEl>
                                          </p:spTgt>
                                        </p:tgtEl>
                                      </p:cBhvr>
                                    </p:animEffect>
                                    <p:anim calcmode="lin" valueType="num">
                                      <p:cBhvr>
                                        <p:cTn id="50" dur="1000" fill="hold"/>
                                        <p:tgtEl>
                                          <p:spTgt spid="258">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258">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B08851-BEB7-4B34-A5C8-497B8947A158}"/>
              </a:ext>
            </a:extLst>
          </p:cNvPr>
          <p:cNvSpPr/>
          <p:nvPr/>
        </p:nvSpPr>
        <p:spPr>
          <a:xfrm>
            <a:off x="221674" y="6410036"/>
            <a:ext cx="581580" cy="36021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grpSp>
        <p:nvGrpSpPr>
          <p:cNvPr id="3" name="Group 2">
            <a:extLst>
              <a:ext uri="{FF2B5EF4-FFF2-40B4-BE49-F238E27FC236}">
                <a16:creationId xmlns:a16="http://schemas.microsoft.com/office/drawing/2014/main" id="{82077E09-6EF1-482D-A665-04270FFF5DC5}"/>
              </a:ext>
            </a:extLst>
          </p:cNvPr>
          <p:cNvGrpSpPr>
            <a:grpSpLocks/>
          </p:cNvGrpSpPr>
          <p:nvPr/>
        </p:nvGrpSpPr>
        <p:grpSpPr bwMode="auto">
          <a:xfrm>
            <a:off x="129312" y="6113829"/>
            <a:ext cx="1662544" cy="656425"/>
            <a:chOff x="287" y="248"/>
            <a:chExt cx="4689" cy="1853"/>
          </a:xfrm>
        </p:grpSpPr>
        <p:grpSp>
          <p:nvGrpSpPr>
            <p:cNvPr id="4" name="docshapegroup6">
              <a:extLst>
                <a:ext uri="{FF2B5EF4-FFF2-40B4-BE49-F238E27FC236}">
                  <a16:creationId xmlns:a16="http://schemas.microsoft.com/office/drawing/2014/main" id="{B6E9019D-0CA1-489D-BC04-B276321596B6}"/>
                </a:ext>
              </a:extLst>
            </p:cNvPr>
            <p:cNvGrpSpPr>
              <a:grpSpLocks/>
            </p:cNvGrpSpPr>
            <p:nvPr/>
          </p:nvGrpSpPr>
          <p:grpSpPr bwMode="auto">
            <a:xfrm>
              <a:off x="290" y="248"/>
              <a:ext cx="4686" cy="1447"/>
              <a:chOff x="290" y="-1017"/>
              <a:chExt cx="4686" cy="1447"/>
            </a:xfrm>
          </p:grpSpPr>
          <p:sp>
            <p:nvSpPr>
              <p:cNvPr id="13" name="docshape7">
                <a:extLst>
                  <a:ext uri="{FF2B5EF4-FFF2-40B4-BE49-F238E27FC236}">
                    <a16:creationId xmlns:a16="http://schemas.microsoft.com/office/drawing/2014/main" id="{CFD39680-F674-4A3C-BF1A-9065E5D48D10}"/>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4" name="docshape8">
                <a:extLst>
                  <a:ext uri="{FF2B5EF4-FFF2-40B4-BE49-F238E27FC236}">
                    <a16:creationId xmlns:a16="http://schemas.microsoft.com/office/drawing/2014/main" id="{1C3CD73C-7812-414F-BBBF-6D56460D7575}"/>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5" name="docshape9">
                <a:extLst>
                  <a:ext uri="{FF2B5EF4-FFF2-40B4-BE49-F238E27FC236}">
                    <a16:creationId xmlns:a16="http://schemas.microsoft.com/office/drawing/2014/main" id="{209FD335-4952-44D3-8A59-E23AF7FA094F}"/>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6" name="docshape10">
                <a:extLst>
                  <a:ext uri="{FF2B5EF4-FFF2-40B4-BE49-F238E27FC236}">
                    <a16:creationId xmlns:a16="http://schemas.microsoft.com/office/drawing/2014/main" id="{A986CF17-E93C-4543-A418-12F6A6346C6F}"/>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grpSp>
        <p:grpSp>
          <p:nvGrpSpPr>
            <p:cNvPr id="5" name="docshapegroup11">
              <a:extLst>
                <a:ext uri="{FF2B5EF4-FFF2-40B4-BE49-F238E27FC236}">
                  <a16:creationId xmlns:a16="http://schemas.microsoft.com/office/drawing/2014/main" id="{3B09EC06-A38F-4AD5-8BE7-4E8B2754CE58}"/>
                </a:ext>
              </a:extLst>
            </p:cNvPr>
            <p:cNvGrpSpPr>
              <a:grpSpLocks/>
            </p:cNvGrpSpPr>
            <p:nvPr/>
          </p:nvGrpSpPr>
          <p:grpSpPr bwMode="auto">
            <a:xfrm>
              <a:off x="287" y="1770"/>
              <a:ext cx="4137" cy="331"/>
              <a:chOff x="287" y="505"/>
              <a:chExt cx="4137" cy="331"/>
            </a:xfrm>
          </p:grpSpPr>
          <p:sp>
            <p:nvSpPr>
              <p:cNvPr id="6" name="docshape12">
                <a:extLst>
                  <a:ext uri="{FF2B5EF4-FFF2-40B4-BE49-F238E27FC236}">
                    <a16:creationId xmlns:a16="http://schemas.microsoft.com/office/drawing/2014/main" id="{6137FABF-54B9-4DA4-88B7-42149E922F13}"/>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7" name="docshape13">
                <a:extLst>
                  <a:ext uri="{FF2B5EF4-FFF2-40B4-BE49-F238E27FC236}">
                    <a16:creationId xmlns:a16="http://schemas.microsoft.com/office/drawing/2014/main" id="{F1F6DBED-82E0-461D-B310-F3C7DD25456C}"/>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8" name="docshape14">
                <a:extLst>
                  <a:ext uri="{FF2B5EF4-FFF2-40B4-BE49-F238E27FC236}">
                    <a16:creationId xmlns:a16="http://schemas.microsoft.com/office/drawing/2014/main" id="{864559B2-CF77-4A03-AA2E-6BC9573EFE3D}"/>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9" name="docshape15">
                <a:extLst>
                  <a:ext uri="{FF2B5EF4-FFF2-40B4-BE49-F238E27FC236}">
                    <a16:creationId xmlns:a16="http://schemas.microsoft.com/office/drawing/2014/main" id="{14995B68-492F-4159-839B-0AD2F17C40DB}"/>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0" name="docshape16">
                <a:extLst>
                  <a:ext uri="{FF2B5EF4-FFF2-40B4-BE49-F238E27FC236}">
                    <a16:creationId xmlns:a16="http://schemas.microsoft.com/office/drawing/2014/main" id="{BF70CCE5-3FCD-491F-9379-29F71303B033}"/>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1" name="docshape17">
                <a:extLst>
                  <a:ext uri="{FF2B5EF4-FFF2-40B4-BE49-F238E27FC236}">
                    <a16:creationId xmlns:a16="http://schemas.microsoft.com/office/drawing/2014/main" id="{79E0437A-A50C-4832-8B9A-2E91E7F6B4B6}"/>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pic>
            <p:nvPicPr>
              <p:cNvPr id="12" name="docshape18">
                <a:extLst>
                  <a:ext uri="{FF2B5EF4-FFF2-40B4-BE49-F238E27FC236}">
                    <a16:creationId xmlns:a16="http://schemas.microsoft.com/office/drawing/2014/main" id="{795AEC7F-F64F-42C1-B1C0-B5E3ACED8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Title 5">
            <a:extLst>
              <a:ext uri="{FF2B5EF4-FFF2-40B4-BE49-F238E27FC236}">
                <a16:creationId xmlns:a16="http://schemas.microsoft.com/office/drawing/2014/main" id="{7725CC87-69D9-441C-BB78-A73875118876}"/>
              </a:ext>
            </a:extLst>
          </p:cNvPr>
          <p:cNvSpPr txBox="1">
            <a:spLocks/>
          </p:cNvSpPr>
          <p:nvPr/>
        </p:nvSpPr>
        <p:spPr>
          <a:xfrm>
            <a:off x="2152261" y="566097"/>
            <a:ext cx="9741159" cy="1143000"/>
          </a:xfrm>
          <a:prstGeom prst="rect">
            <a:avLst/>
          </a:prstGeom>
        </p:spPr>
        <p:txBody>
          <a:bodyPr>
            <a:normAutofit fontScale="97500"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latin typeface="Arial" panose="020B0604020202020204" pitchFamily="34" charset="0"/>
                <a:cs typeface="Arial" panose="020B0604020202020204" pitchFamily="34" charset="0"/>
              </a:rPr>
              <a:t>Encourage conversations about feelings, worries and concerns</a:t>
            </a:r>
          </a:p>
        </p:txBody>
      </p:sp>
      <p:sp>
        <p:nvSpPr>
          <p:cNvPr id="18" name="Content Placeholder 8">
            <a:extLst>
              <a:ext uri="{FF2B5EF4-FFF2-40B4-BE49-F238E27FC236}">
                <a16:creationId xmlns:a16="http://schemas.microsoft.com/office/drawing/2014/main" id="{EBC55752-EC26-4703-B4A2-172F4B0E5218}"/>
              </a:ext>
            </a:extLst>
          </p:cNvPr>
          <p:cNvSpPr txBox="1">
            <a:spLocks/>
          </p:cNvSpPr>
          <p:nvPr/>
        </p:nvSpPr>
        <p:spPr>
          <a:xfrm>
            <a:off x="2513858" y="2027844"/>
            <a:ext cx="8229600" cy="5172372"/>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dirty="0">
                <a:latin typeface="Arial" panose="020B0604020202020204" pitchFamily="34" charset="0"/>
                <a:cs typeface="Arial" panose="020B0604020202020204" pitchFamily="34" charset="0"/>
              </a:rPr>
              <a:t>Create a safe space where your child feels like they can talk openly about what they are worrying about. </a:t>
            </a:r>
          </a:p>
          <a:p>
            <a:pPr marL="0" indent="0">
              <a:buNone/>
            </a:pPr>
            <a:endParaRPr lang="en-GB" sz="2500" dirty="0">
              <a:latin typeface="Arial" panose="020B0604020202020204" pitchFamily="34" charset="0"/>
              <a:cs typeface="Arial" panose="020B0604020202020204" pitchFamily="34" charset="0"/>
            </a:endParaRPr>
          </a:p>
          <a:p>
            <a:r>
              <a:rPr lang="en-GB" sz="2500" dirty="0">
                <a:latin typeface="Arial" panose="020B0604020202020204" pitchFamily="34" charset="0"/>
                <a:cs typeface="Arial" panose="020B0604020202020204" pitchFamily="34" charset="0"/>
              </a:rPr>
              <a:t>Be sure to validate feelings and let children know that is normal to experience anxiety or worry. This is crucial for children to not feel like they are weird or strange</a:t>
            </a:r>
            <a:r>
              <a:rPr lang="en-GB" sz="2500" dirty="0"/>
              <a:t>. </a:t>
            </a:r>
          </a:p>
          <a:p>
            <a:endParaRPr lang="en-GB" sz="2500" dirty="0"/>
          </a:p>
          <a:p>
            <a:r>
              <a:rPr lang="en-GB" sz="2500" dirty="0"/>
              <a:t>Plan a short 10-15 minutes per day of “Special time” where you and your child do something child-led together and they have your full attention.</a:t>
            </a:r>
          </a:p>
          <a:p>
            <a:endParaRPr lang="en-GB" sz="2500" dirty="0"/>
          </a:p>
        </p:txBody>
      </p:sp>
      <p:pic>
        <p:nvPicPr>
          <p:cNvPr id="19" name="Picture 2">
            <a:extLst>
              <a:ext uri="{FF2B5EF4-FFF2-40B4-BE49-F238E27FC236}">
                <a16:creationId xmlns:a16="http://schemas.microsoft.com/office/drawing/2014/main" id="{88BAA1CC-E788-46DC-B677-829D3BA4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85" y="3264355"/>
            <a:ext cx="2152169" cy="1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7162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3322-6619-F34A-8528-0FF67C39F594}"/>
              </a:ext>
            </a:extLst>
          </p:cNvPr>
          <p:cNvSpPr>
            <a:spLocks noGrp="1"/>
          </p:cNvSpPr>
          <p:nvPr>
            <p:ph type="title"/>
          </p:nvPr>
        </p:nvSpPr>
        <p:spPr>
          <a:xfrm>
            <a:off x="1765299" y="1123838"/>
            <a:ext cx="2987724" cy="1255469"/>
          </a:xfrm>
        </p:spPr>
        <p:txBody>
          <a:bodyPr>
            <a:normAutofit/>
          </a:bodyPr>
          <a:lstStyle/>
          <a:p>
            <a:r>
              <a:rPr lang="en-US" b="1" dirty="0"/>
              <a:t>Body scan</a:t>
            </a:r>
          </a:p>
        </p:txBody>
      </p:sp>
      <p:sp>
        <p:nvSpPr>
          <p:cNvPr id="11" name="Content Placeholder 10">
            <a:extLst>
              <a:ext uri="{FF2B5EF4-FFF2-40B4-BE49-F238E27FC236}">
                <a16:creationId xmlns:a16="http://schemas.microsoft.com/office/drawing/2014/main" id="{100D784C-D566-41D1-BF33-FCE826D1538C}"/>
              </a:ext>
            </a:extLst>
          </p:cNvPr>
          <p:cNvSpPr>
            <a:spLocks noGrp="1"/>
          </p:cNvSpPr>
          <p:nvPr>
            <p:ph idx="1"/>
          </p:nvPr>
        </p:nvSpPr>
        <p:spPr>
          <a:xfrm>
            <a:off x="1765299" y="2510395"/>
            <a:ext cx="2987725" cy="3274587"/>
          </a:xfrm>
        </p:spPr>
        <p:txBody>
          <a:bodyPr anchor="t">
            <a:normAutofit/>
          </a:bodyPr>
          <a:lstStyle/>
          <a:p>
            <a:pPr>
              <a:buClr>
                <a:srgbClr val="C51AF4"/>
              </a:buClr>
            </a:pPr>
            <a:r>
              <a:rPr lang="en-US" sz="1600" dirty="0">
                <a:solidFill>
                  <a:srgbClr val="FFFFFF"/>
                </a:solidFill>
              </a:rPr>
              <a:t>Remember: you are in control of the body scan!</a:t>
            </a:r>
          </a:p>
          <a:p>
            <a:pPr>
              <a:buClr>
                <a:srgbClr val="C51AF4"/>
              </a:buClr>
            </a:pPr>
            <a:endParaRPr lang="en-US" sz="1600" dirty="0">
              <a:solidFill>
                <a:srgbClr val="FFFFFF"/>
              </a:solidFill>
            </a:endParaRPr>
          </a:p>
          <a:p>
            <a:pPr>
              <a:buClr>
                <a:srgbClr val="C51AF4"/>
              </a:buClr>
            </a:pPr>
            <a:r>
              <a:rPr lang="en-GB" sz="2400" u="sng" dirty="0">
                <a:hlinkClick r:id="rId3"/>
              </a:rPr>
              <a:t>https://youtu.be/ihwcw_ofuME</a:t>
            </a:r>
            <a:endParaRPr lang="en-US" sz="1600" dirty="0">
              <a:solidFill>
                <a:srgbClr val="FFFFFF"/>
              </a:solidFill>
            </a:endParaRPr>
          </a:p>
        </p:txBody>
      </p:sp>
      <p:pic>
        <p:nvPicPr>
          <p:cNvPr id="9" name="Content Placeholder 3">
            <a:extLst>
              <a:ext uri="{FF2B5EF4-FFF2-40B4-BE49-F238E27FC236}">
                <a16:creationId xmlns:a16="http://schemas.microsoft.com/office/drawing/2014/main" id="{C2247A98-B8A3-444B-B88C-B9488D0C146D}"/>
              </a:ext>
            </a:extLst>
          </p:cNvPr>
          <p:cNvPicPr>
            <a:picLocks noChangeAspect="1"/>
          </p:cNvPicPr>
          <p:nvPr/>
        </p:nvPicPr>
        <p:blipFill rotWithShape="1">
          <a:blip r:embed="rId4"/>
          <a:srcRect l="19798" r="19877" b="4"/>
          <a:stretch/>
        </p:blipFill>
        <p:spPr>
          <a:xfrm>
            <a:off x="5377097" y="4080918"/>
            <a:ext cx="1618041" cy="2008993"/>
          </a:xfrm>
          <a:prstGeom prst="rect">
            <a:avLst/>
          </a:prstGeom>
        </p:spPr>
      </p:pic>
      <p:pic>
        <p:nvPicPr>
          <p:cNvPr id="6" name="Picture 5">
            <a:extLst>
              <a:ext uri="{FF2B5EF4-FFF2-40B4-BE49-F238E27FC236}">
                <a16:creationId xmlns:a16="http://schemas.microsoft.com/office/drawing/2014/main" id="{11F49E0D-7730-854F-AE6E-96523180B91A}"/>
              </a:ext>
            </a:extLst>
          </p:cNvPr>
          <p:cNvPicPr>
            <a:picLocks noChangeAspect="1"/>
          </p:cNvPicPr>
          <p:nvPr/>
        </p:nvPicPr>
        <p:blipFill rotWithShape="1">
          <a:blip r:embed="rId5"/>
          <a:srcRect l="28581" r="26945" b="2"/>
          <a:stretch/>
        </p:blipFill>
        <p:spPr>
          <a:xfrm>
            <a:off x="7119681" y="3264090"/>
            <a:ext cx="3020251" cy="3593911"/>
          </a:xfrm>
          <a:prstGeom prst="rect">
            <a:avLst/>
          </a:prstGeom>
        </p:spPr>
      </p:pic>
      <p:pic>
        <p:nvPicPr>
          <p:cNvPr id="5" name="Picture 4">
            <a:extLst>
              <a:ext uri="{FF2B5EF4-FFF2-40B4-BE49-F238E27FC236}">
                <a16:creationId xmlns:a16="http://schemas.microsoft.com/office/drawing/2014/main" id="{1E6F81BE-69F9-2D41-B808-AB6495807883}"/>
              </a:ext>
            </a:extLst>
          </p:cNvPr>
          <p:cNvPicPr>
            <a:picLocks noChangeAspect="1"/>
          </p:cNvPicPr>
          <p:nvPr/>
        </p:nvPicPr>
        <p:blipFill rotWithShape="1">
          <a:blip r:embed="rId6"/>
          <a:srcRect l="28273" r="27656" b="2"/>
          <a:stretch/>
        </p:blipFill>
        <p:spPr>
          <a:xfrm>
            <a:off x="5377095" y="-6"/>
            <a:ext cx="3085080" cy="3920044"/>
          </a:xfrm>
          <a:custGeom>
            <a:avLst/>
            <a:gdLst>
              <a:gd name="connsiteX0" fmla="*/ 0 w 4113440"/>
              <a:gd name="connsiteY0" fmla="*/ 0 h 3920044"/>
              <a:gd name="connsiteX1" fmla="*/ 4113440 w 4113440"/>
              <a:gd name="connsiteY1" fmla="*/ 0 h 3920044"/>
              <a:gd name="connsiteX2" fmla="*/ 4113440 w 4113440"/>
              <a:gd name="connsiteY2" fmla="*/ 3103224 h 3920044"/>
              <a:gd name="connsiteX3" fmla="*/ 2157388 w 4113440"/>
              <a:gd name="connsiteY3" fmla="*/ 3103224 h 3920044"/>
              <a:gd name="connsiteX4" fmla="*/ 2157388 w 4113440"/>
              <a:gd name="connsiteY4" fmla="*/ 3920044 h 3920044"/>
              <a:gd name="connsiteX5" fmla="*/ 0 w 4113440"/>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pic>
        <p:nvPicPr>
          <p:cNvPr id="38" name="Picture 37">
            <a:extLst>
              <a:ext uri="{FF2B5EF4-FFF2-40B4-BE49-F238E27FC236}">
                <a16:creationId xmlns:a16="http://schemas.microsoft.com/office/drawing/2014/main" id="{99045809-D1A9-3C46-870E-7D8B43A5203A}"/>
              </a:ext>
            </a:extLst>
          </p:cNvPr>
          <p:cNvPicPr>
            <a:picLocks noChangeAspect="1"/>
          </p:cNvPicPr>
          <p:nvPr/>
        </p:nvPicPr>
        <p:blipFill rotWithShape="1">
          <a:blip r:embed="rId7"/>
          <a:srcRect t="1185" r="1" b="1943"/>
          <a:stretch/>
        </p:blipFill>
        <p:spPr>
          <a:xfrm>
            <a:off x="8994578" y="38228"/>
            <a:ext cx="1115615" cy="1075929"/>
          </a:xfrm>
          <a:prstGeom prst="rect">
            <a:avLst/>
          </a:prstGeom>
          <a:ln w="12700">
            <a:noFill/>
          </a:ln>
        </p:spPr>
      </p:pic>
    </p:spTree>
    <p:extLst>
      <p:ext uri="{BB962C8B-B14F-4D97-AF65-F5344CB8AC3E}">
        <p14:creationId xmlns:p14="http://schemas.microsoft.com/office/powerpoint/2010/main" val="1107803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80">
                                          <p:stCondLst>
                                            <p:cond delay="0"/>
                                          </p:stCondLst>
                                        </p:cTn>
                                        <p:tgtEl>
                                          <p:spTgt spid="38"/>
                                        </p:tgtEl>
                                      </p:cBhvr>
                                    </p:animEffect>
                                    <p:anim calcmode="lin" valueType="num">
                                      <p:cBhvr>
                                        <p:cTn id="2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9" dur="26">
                                          <p:stCondLst>
                                            <p:cond delay="650"/>
                                          </p:stCondLst>
                                        </p:cTn>
                                        <p:tgtEl>
                                          <p:spTgt spid="38"/>
                                        </p:tgtEl>
                                      </p:cBhvr>
                                      <p:to x="100000" y="60000"/>
                                    </p:animScale>
                                    <p:animScale>
                                      <p:cBhvr>
                                        <p:cTn id="30" dur="166" decel="50000">
                                          <p:stCondLst>
                                            <p:cond delay="676"/>
                                          </p:stCondLst>
                                        </p:cTn>
                                        <p:tgtEl>
                                          <p:spTgt spid="38"/>
                                        </p:tgtEl>
                                      </p:cBhvr>
                                      <p:to x="100000" y="100000"/>
                                    </p:animScale>
                                    <p:animScale>
                                      <p:cBhvr>
                                        <p:cTn id="31" dur="26">
                                          <p:stCondLst>
                                            <p:cond delay="1312"/>
                                          </p:stCondLst>
                                        </p:cTn>
                                        <p:tgtEl>
                                          <p:spTgt spid="38"/>
                                        </p:tgtEl>
                                      </p:cBhvr>
                                      <p:to x="100000" y="80000"/>
                                    </p:animScale>
                                    <p:animScale>
                                      <p:cBhvr>
                                        <p:cTn id="32" dur="166" decel="50000">
                                          <p:stCondLst>
                                            <p:cond delay="1338"/>
                                          </p:stCondLst>
                                        </p:cTn>
                                        <p:tgtEl>
                                          <p:spTgt spid="38"/>
                                        </p:tgtEl>
                                      </p:cBhvr>
                                      <p:to x="100000" y="100000"/>
                                    </p:animScale>
                                    <p:animScale>
                                      <p:cBhvr>
                                        <p:cTn id="33" dur="26">
                                          <p:stCondLst>
                                            <p:cond delay="1642"/>
                                          </p:stCondLst>
                                        </p:cTn>
                                        <p:tgtEl>
                                          <p:spTgt spid="38"/>
                                        </p:tgtEl>
                                      </p:cBhvr>
                                      <p:to x="100000" y="90000"/>
                                    </p:animScale>
                                    <p:animScale>
                                      <p:cBhvr>
                                        <p:cTn id="34" dur="166" decel="50000">
                                          <p:stCondLst>
                                            <p:cond delay="1668"/>
                                          </p:stCondLst>
                                        </p:cTn>
                                        <p:tgtEl>
                                          <p:spTgt spid="38"/>
                                        </p:tgtEl>
                                      </p:cBhvr>
                                      <p:to x="100000" y="100000"/>
                                    </p:animScale>
                                    <p:animScale>
                                      <p:cBhvr>
                                        <p:cTn id="35" dur="26">
                                          <p:stCondLst>
                                            <p:cond delay="1808"/>
                                          </p:stCondLst>
                                        </p:cTn>
                                        <p:tgtEl>
                                          <p:spTgt spid="38"/>
                                        </p:tgtEl>
                                      </p:cBhvr>
                                      <p:to x="100000" y="95000"/>
                                    </p:animScale>
                                    <p:animScale>
                                      <p:cBhvr>
                                        <p:cTn id="36"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30CC-6EF9-41C3-B0FC-C537CA84A4B0}"/>
              </a:ext>
            </a:extLst>
          </p:cNvPr>
          <p:cNvSpPr>
            <a:spLocks noGrp="1"/>
          </p:cNvSpPr>
          <p:nvPr>
            <p:ph type="title"/>
          </p:nvPr>
        </p:nvSpPr>
        <p:spPr>
          <a:xfrm>
            <a:off x="1676400" y="136525"/>
            <a:ext cx="10515600" cy="1325563"/>
          </a:xfrm>
        </p:spPr>
        <p:txBody>
          <a:bodyPr/>
          <a:lstStyle/>
          <a:p>
            <a:r>
              <a:rPr lang="en-GB" dirty="0"/>
              <a:t>Fight, flight, freeze</a:t>
            </a:r>
          </a:p>
        </p:txBody>
      </p:sp>
      <p:pic>
        <p:nvPicPr>
          <p:cNvPr id="4" name="Picture 3">
            <a:extLst>
              <a:ext uri="{FF2B5EF4-FFF2-40B4-BE49-F238E27FC236}">
                <a16:creationId xmlns:a16="http://schemas.microsoft.com/office/drawing/2014/main" id="{2C9951FB-8073-41B8-88F7-2964635A11EF}"/>
              </a:ext>
            </a:extLst>
          </p:cNvPr>
          <p:cNvPicPr>
            <a:picLocks noChangeAspect="1"/>
          </p:cNvPicPr>
          <p:nvPr/>
        </p:nvPicPr>
        <p:blipFill>
          <a:blip r:embed="rId3"/>
          <a:stretch>
            <a:fillRect/>
          </a:stretch>
        </p:blipFill>
        <p:spPr>
          <a:xfrm>
            <a:off x="4437908" y="1256501"/>
            <a:ext cx="4510635" cy="5601499"/>
          </a:xfrm>
          <a:prstGeom prst="rect">
            <a:avLst/>
          </a:prstGeom>
        </p:spPr>
      </p:pic>
    </p:spTree>
    <p:extLst>
      <p:ext uri="{BB962C8B-B14F-4D97-AF65-F5344CB8AC3E}">
        <p14:creationId xmlns:p14="http://schemas.microsoft.com/office/powerpoint/2010/main" val="2714410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3604C4-2DC4-4CA5-B240-1F51DEC33B9D}"/>
              </a:ext>
            </a:extLst>
          </p:cNvPr>
          <p:cNvSpPr/>
          <p:nvPr/>
        </p:nvSpPr>
        <p:spPr>
          <a:xfrm>
            <a:off x="221674" y="6410036"/>
            <a:ext cx="581580" cy="36021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grpSp>
        <p:nvGrpSpPr>
          <p:cNvPr id="9" name="Group 8">
            <a:extLst>
              <a:ext uri="{FF2B5EF4-FFF2-40B4-BE49-F238E27FC236}">
                <a16:creationId xmlns:a16="http://schemas.microsoft.com/office/drawing/2014/main" id="{049C6274-511C-4761-AB5A-65C1F4C47DE0}"/>
              </a:ext>
            </a:extLst>
          </p:cNvPr>
          <p:cNvGrpSpPr>
            <a:grpSpLocks/>
          </p:cNvGrpSpPr>
          <p:nvPr/>
        </p:nvGrpSpPr>
        <p:grpSpPr bwMode="auto">
          <a:xfrm>
            <a:off x="129312" y="6113829"/>
            <a:ext cx="1662544" cy="656425"/>
            <a:chOff x="287" y="248"/>
            <a:chExt cx="4689" cy="1853"/>
          </a:xfrm>
        </p:grpSpPr>
        <p:grpSp>
          <p:nvGrpSpPr>
            <p:cNvPr id="10" name="docshapegroup6">
              <a:extLst>
                <a:ext uri="{FF2B5EF4-FFF2-40B4-BE49-F238E27FC236}">
                  <a16:creationId xmlns:a16="http://schemas.microsoft.com/office/drawing/2014/main" id="{65E8546C-CB06-4F48-96B9-C1E6209494F3}"/>
                </a:ext>
              </a:extLst>
            </p:cNvPr>
            <p:cNvGrpSpPr>
              <a:grpSpLocks/>
            </p:cNvGrpSpPr>
            <p:nvPr/>
          </p:nvGrpSpPr>
          <p:grpSpPr bwMode="auto">
            <a:xfrm>
              <a:off x="290" y="248"/>
              <a:ext cx="4686" cy="1447"/>
              <a:chOff x="290" y="-1017"/>
              <a:chExt cx="4686" cy="1447"/>
            </a:xfrm>
          </p:grpSpPr>
          <p:sp>
            <p:nvSpPr>
              <p:cNvPr id="19" name="docshape7">
                <a:extLst>
                  <a:ext uri="{FF2B5EF4-FFF2-40B4-BE49-F238E27FC236}">
                    <a16:creationId xmlns:a16="http://schemas.microsoft.com/office/drawing/2014/main" id="{CE618283-E428-4DB1-B8C5-855513B17426}"/>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0" name="docshape8">
                <a:extLst>
                  <a:ext uri="{FF2B5EF4-FFF2-40B4-BE49-F238E27FC236}">
                    <a16:creationId xmlns:a16="http://schemas.microsoft.com/office/drawing/2014/main" id="{6FD0AE42-1CEA-4BE9-B63F-CF4D6DCE5DC3}"/>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1" name="docshape9">
                <a:extLst>
                  <a:ext uri="{FF2B5EF4-FFF2-40B4-BE49-F238E27FC236}">
                    <a16:creationId xmlns:a16="http://schemas.microsoft.com/office/drawing/2014/main" id="{4B831C59-2CCD-4A80-B2CA-D18F66E19685}"/>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2" name="docshape10">
                <a:extLst>
                  <a:ext uri="{FF2B5EF4-FFF2-40B4-BE49-F238E27FC236}">
                    <a16:creationId xmlns:a16="http://schemas.microsoft.com/office/drawing/2014/main" id="{441B83DD-62E8-4D81-AE02-11B5E55088D6}"/>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grpSp>
        <p:grpSp>
          <p:nvGrpSpPr>
            <p:cNvPr id="11" name="docshapegroup11">
              <a:extLst>
                <a:ext uri="{FF2B5EF4-FFF2-40B4-BE49-F238E27FC236}">
                  <a16:creationId xmlns:a16="http://schemas.microsoft.com/office/drawing/2014/main" id="{750C8670-5042-427F-8E94-5D0EF2418181}"/>
                </a:ext>
              </a:extLst>
            </p:cNvPr>
            <p:cNvGrpSpPr>
              <a:grpSpLocks/>
            </p:cNvGrpSpPr>
            <p:nvPr/>
          </p:nvGrpSpPr>
          <p:grpSpPr bwMode="auto">
            <a:xfrm>
              <a:off x="287" y="1770"/>
              <a:ext cx="4137" cy="331"/>
              <a:chOff x="287" y="505"/>
              <a:chExt cx="4137" cy="331"/>
            </a:xfrm>
          </p:grpSpPr>
          <p:sp>
            <p:nvSpPr>
              <p:cNvPr id="12" name="docshape12">
                <a:extLst>
                  <a:ext uri="{FF2B5EF4-FFF2-40B4-BE49-F238E27FC236}">
                    <a16:creationId xmlns:a16="http://schemas.microsoft.com/office/drawing/2014/main" id="{7099EADD-C695-420C-B91F-0A0590BB1475}"/>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3" name="docshape13">
                <a:extLst>
                  <a:ext uri="{FF2B5EF4-FFF2-40B4-BE49-F238E27FC236}">
                    <a16:creationId xmlns:a16="http://schemas.microsoft.com/office/drawing/2014/main" id="{74343907-F6AE-4243-8788-710844B7B4FF}"/>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4" name="docshape14">
                <a:extLst>
                  <a:ext uri="{FF2B5EF4-FFF2-40B4-BE49-F238E27FC236}">
                    <a16:creationId xmlns:a16="http://schemas.microsoft.com/office/drawing/2014/main" id="{ABF3F8B5-FA20-4843-95E1-24CA308EB830}"/>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5" name="docshape15">
                <a:extLst>
                  <a:ext uri="{FF2B5EF4-FFF2-40B4-BE49-F238E27FC236}">
                    <a16:creationId xmlns:a16="http://schemas.microsoft.com/office/drawing/2014/main" id="{8AAA5833-E1C8-43D0-8D5B-2621022DE374}"/>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6" name="docshape16">
                <a:extLst>
                  <a:ext uri="{FF2B5EF4-FFF2-40B4-BE49-F238E27FC236}">
                    <a16:creationId xmlns:a16="http://schemas.microsoft.com/office/drawing/2014/main" id="{2D875C7A-B67B-4860-9AC7-F19B70EB7D31}"/>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7" name="docshape17">
                <a:extLst>
                  <a:ext uri="{FF2B5EF4-FFF2-40B4-BE49-F238E27FC236}">
                    <a16:creationId xmlns:a16="http://schemas.microsoft.com/office/drawing/2014/main" id="{AD7B9C4D-4E7F-4B64-88C2-81DB726AEB61}"/>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pic>
            <p:nvPicPr>
              <p:cNvPr id="18" name="docshape18">
                <a:extLst>
                  <a:ext uri="{FF2B5EF4-FFF2-40B4-BE49-F238E27FC236}">
                    <a16:creationId xmlns:a16="http://schemas.microsoft.com/office/drawing/2014/main" id="{CC76282E-6209-432F-9EC4-48CAF6B13A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TextBox 2">
            <a:extLst>
              <a:ext uri="{FF2B5EF4-FFF2-40B4-BE49-F238E27FC236}">
                <a16:creationId xmlns:a16="http://schemas.microsoft.com/office/drawing/2014/main" id="{57BB0C6E-B532-4428-A0D8-4B170DF2032B}"/>
              </a:ext>
            </a:extLst>
          </p:cNvPr>
          <p:cNvSpPr txBox="1"/>
          <p:nvPr/>
        </p:nvSpPr>
        <p:spPr>
          <a:xfrm>
            <a:off x="7572233" y="2372954"/>
            <a:ext cx="4540154" cy="1754326"/>
          </a:xfrm>
          <a:prstGeom prst="rect">
            <a:avLst/>
          </a:prstGeom>
          <a:noFill/>
          <a:ln w="19050">
            <a:solidFill>
              <a:schemeClr val="accent3">
                <a:lumMod val="60000"/>
                <a:lumOff val="40000"/>
              </a:schemeClr>
            </a:solidFill>
          </a:ln>
        </p:spPr>
        <p:txBody>
          <a:bodyPr wrap="square" rtlCol="0">
            <a:spAutoFit/>
          </a:bodyPr>
          <a:lstStyle/>
          <a:p>
            <a:r>
              <a:rPr lang="en-GB" dirty="0">
                <a:latin typeface="Arial" panose="020B0604020202020204" pitchFamily="34" charset="0"/>
                <a:cs typeface="Arial" panose="020B0604020202020204" pitchFamily="34" charset="0"/>
              </a:rPr>
              <a:t>Darting eyes </a:t>
            </a:r>
          </a:p>
          <a:p>
            <a:r>
              <a:rPr lang="en-GB" dirty="0">
                <a:latin typeface="Arial" panose="020B0604020202020204" pitchFamily="34" charset="0"/>
                <a:cs typeface="Arial" panose="020B0604020202020204" pitchFamily="34" charset="0"/>
              </a:rPr>
              <a:t>Restlessness </a:t>
            </a:r>
          </a:p>
          <a:p>
            <a:r>
              <a:rPr lang="en-GB" dirty="0">
                <a:latin typeface="Arial" panose="020B0604020202020204" pitchFamily="34" charset="0"/>
                <a:cs typeface="Arial" panose="020B0604020202020204" pitchFamily="34" charset="0"/>
              </a:rPr>
              <a:t>Excessive fidgeting </a:t>
            </a:r>
          </a:p>
          <a:p>
            <a:r>
              <a:rPr lang="en-GB" dirty="0">
                <a:latin typeface="Arial" panose="020B0604020202020204" pitchFamily="34" charset="0"/>
                <a:cs typeface="Arial" panose="020B0604020202020204" pitchFamily="34" charset="0"/>
              </a:rPr>
              <a:t>Doing anything to get away </a:t>
            </a:r>
          </a:p>
          <a:p>
            <a:r>
              <a:rPr lang="en-GB" dirty="0">
                <a:latin typeface="Arial" panose="020B0604020202020204" pitchFamily="34" charset="0"/>
                <a:cs typeface="Arial" panose="020B0604020202020204" pitchFamily="34" charset="0"/>
              </a:rPr>
              <a:t>Running away without concern for own safety </a:t>
            </a:r>
          </a:p>
        </p:txBody>
      </p:sp>
      <p:sp>
        <p:nvSpPr>
          <p:cNvPr id="26" name="TextBox 25">
            <a:extLst>
              <a:ext uri="{FF2B5EF4-FFF2-40B4-BE49-F238E27FC236}">
                <a16:creationId xmlns:a16="http://schemas.microsoft.com/office/drawing/2014/main" id="{A948F438-93D3-412F-93D0-21D61805E2E3}"/>
              </a:ext>
            </a:extLst>
          </p:cNvPr>
          <p:cNvSpPr txBox="1"/>
          <p:nvPr/>
        </p:nvSpPr>
        <p:spPr>
          <a:xfrm>
            <a:off x="2227997" y="1554360"/>
            <a:ext cx="3061035" cy="2031325"/>
          </a:xfrm>
          <a:prstGeom prst="rect">
            <a:avLst/>
          </a:prstGeom>
          <a:noFill/>
          <a:ln w="19050">
            <a:solidFill>
              <a:srgbClr val="FF0000"/>
            </a:solidFill>
          </a:ln>
        </p:spPr>
        <p:txBody>
          <a:bodyPr wrap="square" rtlCol="0">
            <a:spAutoFit/>
          </a:bodyPr>
          <a:lstStyle/>
          <a:p>
            <a:r>
              <a:rPr lang="en-GB" dirty="0">
                <a:latin typeface="Arial" panose="020B0604020202020204" pitchFamily="34" charset="0"/>
                <a:cs typeface="Arial" panose="020B0604020202020204" pitchFamily="34" charset="0"/>
              </a:rPr>
              <a:t>Kicking </a:t>
            </a:r>
          </a:p>
          <a:p>
            <a:r>
              <a:rPr lang="en-GB" dirty="0">
                <a:latin typeface="Arial" panose="020B0604020202020204" pitchFamily="34" charset="0"/>
                <a:cs typeface="Arial" panose="020B0604020202020204" pitchFamily="34" charset="0"/>
              </a:rPr>
              <a:t>Screaming </a:t>
            </a:r>
          </a:p>
          <a:p>
            <a:r>
              <a:rPr lang="en-GB" dirty="0">
                <a:latin typeface="Arial" panose="020B0604020202020204" pitchFamily="34" charset="0"/>
                <a:cs typeface="Arial" panose="020B0604020202020204" pitchFamily="34" charset="0"/>
              </a:rPr>
              <a:t>Pushing </a:t>
            </a:r>
          </a:p>
          <a:p>
            <a:r>
              <a:rPr lang="en-GB" dirty="0">
                <a:latin typeface="Arial" panose="020B0604020202020204" pitchFamily="34" charset="0"/>
                <a:cs typeface="Arial" panose="020B0604020202020204" pitchFamily="34" charset="0"/>
              </a:rPr>
              <a:t>Spitting </a:t>
            </a:r>
          </a:p>
          <a:p>
            <a:r>
              <a:rPr lang="en-GB" dirty="0">
                <a:latin typeface="Arial" panose="020B0604020202020204" pitchFamily="34" charset="0"/>
                <a:cs typeface="Arial" panose="020B0604020202020204" pitchFamily="34" charset="0"/>
              </a:rPr>
              <a:t>Throwing objects </a:t>
            </a:r>
          </a:p>
          <a:p>
            <a:r>
              <a:rPr lang="en-GB" dirty="0">
                <a:latin typeface="Arial" panose="020B0604020202020204" pitchFamily="34" charset="0"/>
                <a:cs typeface="Arial" panose="020B0604020202020204" pitchFamily="34" charset="0"/>
              </a:rPr>
              <a:t>Clenched fists </a:t>
            </a:r>
          </a:p>
          <a:p>
            <a:r>
              <a:rPr lang="en-GB" dirty="0">
                <a:latin typeface="Arial" panose="020B0604020202020204" pitchFamily="34" charset="0"/>
                <a:cs typeface="Arial" panose="020B0604020202020204" pitchFamily="34" charset="0"/>
              </a:rPr>
              <a:t>Struggled to breathe </a:t>
            </a:r>
          </a:p>
        </p:txBody>
      </p:sp>
      <p:sp>
        <p:nvSpPr>
          <p:cNvPr id="27" name="TextBox 26">
            <a:extLst>
              <a:ext uri="{FF2B5EF4-FFF2-40B4-BE49-F238E27FC236}">
                <a16:creationId xmlns:a16="http://schemas.microsoft.com/office/drawing/2014/main" id="{F8D50B8F-20BD-43B6-A74A-D32F9F80C2A2}"/>
              </a:ext>
            </a:extLst>
          </p:cNvPr>
          <p:cNvSpPr txBox="1"/>
          <p:nvPr/>
        </p:nvSpPr>
        <p:spPr>
          <a:xfrm>
            <a:off x="5445979" y="4426478"/>
            <a:ext cx="3902735" cy="2308324"/>
          </a:xfrm>
          <a:prstGeom prst="rect">
            <a:avLst/>
          </a:prstGeom>
          <a:noFill/>
          <a:ln w="19050">
            <a:solidFill>
              <a:srgbClr val="00B0F0"/>
            </a:solidFill>
          </a:ln>
        </p:spPr>
        <p:txBody>
          <a:bodyPr wrap="square" rtlCol="0">
            <a:spAutoFit/>
          </a:bodyPr>
          <a:lstStyle/>
          <a:p>
            <a:r>
              <a:rPr lang="en-GB" dirty="0">
                <a:latin typeface="Arial" panose="020B0604020202020204" pitchFamily="34" charset="0"/>
                <a:cs typeface="Arial" panose="020B0604020202020204" pitchFamily="34" charset="0"/>
              </a:rPr>
              <a:t>Holding their breath </a:t>
            </a:r>
          </a:p>
          <a:p>
            <a:r>
              <a:rPr lang="en-GB" dirty="0">
                <a:latin typeface="Arial" panose="020B0604020202020204" pitchFamily="34" charset="0"/>
                <a:cs typeface="Arial" panose="020B0604020202020204" pitchFamily="34" charset="0"/>
              </a:rPr>
              <a:t>Increased heart rate </a:t>
            </a:r>
          </a:p>
          <a:p>
            <a:r>
              <a:rPr lang="en-GB" dirty="0">
                <a:latin typeface="Arial" panose="020B0604020202020204" pitchFamily="34" charset="0"/>
                <a:cs typeface="Arial" panose="020B0604020202020204" pitchFamily="34" charset="0"/>
              </a:rPr>
              <a:t>Shutting down </a:t>
            </a:r>
          </a:p>
          <a:p>
            <a:r>
              <a:rPr lang="en-GB" dirty="0">
                <a:latin typeface="Arial" panose="020B0604020202020204" pitchFamily="34" charset="0"/>
                <a:cs typeface="Arial" panose="020B0604020202020204" pitchFamily="34" charset="0"/>
              </a:rPr>
              <a:t>Feeling unable to move – stuck </a:t>
            </a:r>
          </a:p>
          <a:p>
            <a:r>
              <a:rPr lang="en-GB" dirty="0">
                <a:latin typeface="Arial" panose="020B0604020202020204" pitchFamily="34" charset="0"/>
                <a:cs typeface="Arial" panose="020B0604020202020204" pitchFamily="34" charset="0"/>
              </a:rPr>
              <a:t>Escaping their own mind </a:t>
            </a:r>
          </a:p>
          <a:p>
            <a:r>
              <a:rPr lang="en-GB" dirty="0">
                <a:latin typeface="Arial" panose="020B0604020202020204" pitchFamily="34" charset="0"/>
                <a:cs typeface="Arial" panose="020B0604020202020204" pitchFamily="34" charset="0"/>
              </a:rPr>
              <a:t>Daydreaming </a:t>
            </a:r>
          </a:p>
          <a:p>
            <a:r>
              <a:rPr lang="en-GB" dirty="0">
                <a:latin typeface="Arial" panose="020B0604020202020204" pitchFamily="34" charset="0"/>
                <a:cs typeface="Arial" panose="020B0604020202020204" pitchFamily="34" charset="0"/>
              </a:rPr>
              <a:t>Complaining  or asking lots of questions </a:t>
            </a:r>
          </a:p>
        </p:txBody>
      </p:sp>
      <p:pic>
        <p:nvPicPr>
          <p:cNvPr id="5" name="Picture 4">
            <a:extLst>
              <a:ext uri="{FF2B5EF4-FFF2-40B4-BE49-F238E27FC236}">
                <a16:creationId xmlns:a16="http://schemas.microsoft.com/office/drawing/2014/main" id="{11842ABA-640F-48C1-A5A2-757E4C2DFFB3}"/>
              </a:ext>
            </a:extLst>
          </p:cNvPr>
          <p:cNvPicPr>
            <a:picLocks noChangeAspect="1"/>
          </p:cNvPicPr>
          <p:nvPr/>
        </p:nvPicPr>
        <p:blipFill rotWithShape="1">
          <a:blip r:embed="rId4"/>
          <a:srcRect l="24078" t="60995" r="69485" b="27076"/>
          <a:stretch/>
        </p:blipFill>
        <p:spPr>
          <a:xfrm>
            <a:off x="5445979" y="655527"/>
            <a:ext cx="1719618" cy="2031325"/>
          </a:xfrm>
          <a:prstGeom prst="rect">
            <a:avLst/>
          </a:prstGeom>
        </p:spPr>
      </p:pic>
      <p:pic>
        <p:nvPicPr>
          <p:cNvPr id="28" name="Picture 27">
            <a:extLst>
              <a:ext uri="{FF2B5EF4-FFF2-40B4-BE49-F238E27FC236}">
                <a16:creationId xmlns:a16="http://schemas.microsoft.com/office/drawing/2014/main" id="{F8AEEFDD-5C27-410A-985C-79FBA868AEBA}"/>
              </a:ext>
            </a:extLst>
          </p:cNvPr>
          <p:cNvPicPr>
            <a:picLocks noChangeAspect="1"/>
          </p:cNvPicPr>
          <p:nvPr/>
        </p:nvPicPr>
        <p:blipFill rotWithShape="1">
          <a:blip r:embed="rId4"/>
          <a:srcRect l="37239" t="60995" r="55349" b="26968"/>
          <a:stretch/>
        </p:blipFill>
        <p:spPr>
          <a:xfrm>
            <a:off x="3308968" y="4360270"/>
            <a:ext cx="1980064" cy="2049766"/>
          </a:xfrm>
          <a:prstGeom prst="rect">
            <a:avLst/>
          </a:prstGeom>
        </p:spPr>
      </p:pic>
      <p:pic>
        <p:nvPicPr>
          <p:cNvPr id="30" name="Picture 29">
            <a:extLst>
              <a:ext uri="{FF2B5EF4-FFF2-40B4-BE49-F238E27FC236}">
                <a16:creationId xmlns:a16="http://schemas.microsoft.com/office/drawing/2014/main" id="{ADE1AEAB-2116-4B0D-9E82-F40986095A3B}"/>
              </a:ext>
            </a:extLst>
          </p:cNvPr>
          <p:cNvPicPr>
            <a:picLocks noChangeAspect="1"/>
          </p:cNvPicPr>
          <p:nvPr/>
        </p:nvPicPr>
        <p:blipFill rotWithShape="1">
          <a:blip r:embed="rId4"/>
          <a:srcRect l="30909" t="60995" r="62103" b="26968"/>
          <a:stretch/>
        </p:blipFill>
        <p:spPr>
          <a:xfrm>
            <a:off x="9964003" y="275421"/>
            <a:ext cx="1866945" cy="2049766"/>
          </a:xfrm>
          <a:prstGeom prst="rect">
            <a:avLst/>
          </a:prstGeom>
        </p:spPr>
      </p:pic>
    </p:spTree>
    <p:extLst>
      <p:ext uri="{BB962C8B-B14F-4D97-AF65-F5344CB8AC3E}">
        <p14:creationId xmlns:p14="http://schemas.microsoft.com/office/powerpoint/2010/main" val="2945109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DFCA2118-59A2-4310-A4B2-F2CBA821E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5">
            <a:extLst>
              <a:ext uri="{FF2B5EF4-FFF2-40B4-BE49-F238E27FC236}">
                <a16:creationId xmlns:a16="http://schemas.microsoft.com/office/drawing/2014/main" id="{C10F61B4-E4BE-4A70-8675-A059A9AB14AB}"/>
              </a:ext>
            </a:extLst>
          </p:cNvPr>
          <p:cNvSpPr txBox="1">
            <a:spLocks/>
          </p:cNvSpPr>
          <p:nvPr/>
        </p:nvSpPr>
        <p:spPr>
          <a:xfrm>
            <a:off x="1344398" y="364773"/>
            <a:ext cx="9681882" cy="739880"/>
          </a:xfrm>
          <a:prstGeom prst="rect">
            <a:avLst/>
          </a:prstGeom>
        </p:spPr>
        <p:txBody>
          <a:bodyPr vert="horz" lIns="91440" tIns="45720" rIns="91440" bIns="45720" rtlCol="0" anchor="b">
            <a:normAutofit fontScale="85000"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spcAft>
                <a:spcPts val="600"/>
              </a:spcAft>
            </a:pPr>
            <a:r>
              <a:rPr lang="en-US" sz="3600" b="1" kern="1200" dirty="0">
                <a:solidFill>
                  <a:schemeClr val="tx1">
                    <a:lumMod val="85000"/>
                    <a:lumOff val="15000"/>
                  </a:schemeClr>
                </a:solidFill>
                <a:latin typeface="Arial" panose="020B0604020202020204" pitchFamily="34" charset="0"/>
                <a:cs typeface="Arial" panose="020B0604020202020204" pitchFamily="34" charset="0"/>
              </a:rPr>
              <a:t>Why does our body go into Fight, Flight, Freeze?</a:t>
            </a:r>
          </a:p>
        </p:txBody>
      </p:sp>
      <p:pic>
        <p:nvPicPr>
          <p:cNvPr id="23" name="Picture 2" descr="Diagram&#10;&#10;Description automatically generated">
            <a:extLst>
              <a:ext uri="{FF2B5EF4-FFF2-40B4-BE49-F238E27FC236}">
                <a16:creationId xmlns:a16="http://schemas.microsoft.com/office/drawing/2014/main" id="{563D1872-8706-4AFF-92D1-1877D21A4F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50"/>
          <a:stretch/>
        </p:blipFill>
        <p:spPr bwMode="auto">
          <a:xfrm>
            <a:off x="1291568" y="1499140"/>
            <a:ext cx="9902628" cy="42244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E1A3480A-02FE-40FC-A72A-706C4A47801E}"/>
              </a:ext>
            </a:extLst>
          </p:cNvPr>
          <p:cNvSpPr/>
          <p:nvPr/>
        </p:nvSpPr>
        <p:spPr>
          <a:xfrm>
            <a:off x="221674" y="6410036"/>
            <a:ext cx="581580" cy="3602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grpSp>
        <p:nvGrpSpPr>
          <p:cNvPr id="7" name="Group 6">
            <a:extLst>
              <a:ext uri="{FF2B5EF4-FFF2-40B4-BE49-F238E27FC236}">
                <a16:creationId xmlns:a16="http://schemas.microsoft.com/office/drawing/2014/main" id="{44D6E86D-BFA9-4A9A-827E-6E1B32686171}"/>
              </a:ext>
            </a:extLst>
          </p:cNvPr>
          <p:cNvGrpSpPr>
            <a:grpSpLocks/>
          </p:cNvGrpSpPr>
          <p:nvPr/>
        </p:nvGrpSpPr>
        <p:grpSpPr bwMode="auto">
          <a:xfrm>
            <a:off x="129312" y="6113829"/>
            <a:ext cx="1662544" cy="656425"/>
            <a:chOff x="287" y="248"/>
            <a:chExt cx="4689" cy="1853"/>
          </a:xfrm>
        </p:grpSpPr>
        <p:grpSp>
          <p:nvGrpSpPr>
            <p:cNvPr id="8" name="docshapegroup6">
              <a:extLst>
                <a:ext uri="{FF2B5EF4-FFF2-40B4-BE49-F238E27FC236}">
                  <a16:creationId xmlns:a16="http://schemas.microsoft.com/office/drawing/2014/main" id="{BB6182F3-06B7-4D07-A9A4-68C18B4D40B5}"/>
                </a:ext>
              </a:extLst>
            </p:cNvPr>
            <p:cNvGrpSpPr>
              <a:grpSpLocks/>
            </p:cNvGrpSpPr>
            <p:nvPr/>
          </p:nvGrpSpPr>
          <p:grpSpPr bwMode="auto">
            <a:xfrm>
              <a:off x="290" y="248"/>
              <a:ext cx="4686" cy="1447"/>
              <a:chOff x="290" y="-1017"/>
              <a:chExt cx="4686" cy="1447"/>
            </a:xfrm>
          </p:grpSpPr>
          <p:sp>
            <p:nvSpPr>
              <p:cNvPr id="17" name="docshape7">
                <a:extLst>
                  <a:ext uri="{FF2B5EF4-FFF2-40B4-BE49-F238E27FC236}">
                    <a16:creationId xmlns:a16="http://schemas.microsoft.com/office/drawing/2014/main" id="{5B088A5A-8704-4F06-B8E9-2863B80C01CC}"/>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8" name="docshape8">
                <a:extLst>
                  <a:ext uri="{FF2B5EF4-FFF2-40B4-BE49-F238E27FC236}">
                    <a16:creationId xmlns:a16="http://schemas.microsoft.com/office/drawing/2014/main" id="{8F1E1715-04BC-44F8-AA80-6AD607F0CA9B}"/>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9" name="docshape9">
                <a:extLst>
                  <a:ext uri="{FF2B5EF4-FFF2-40B4-BE49-F238E27FC236}">
                    <a16:creationId xmlns:a16="http://schemas.microsoft.com/office/drawing/2014/main" id="{2B7BDB55-6536-425D-B6EB-7BE2B6A12FE1}"/>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0" name="docshape10">
                <a:extLst>
                  <a:ext uri="{FF2B5EF4-FFF2-40B4-BE49-F238E27FC236}">
                    <a16:creationId xmlns:a16="http://schemas.microsoft.com/office/drawing/2014/main" id="{46EC2FBE-AE00-4AB8-B1E8-2C2F2EB33C4C}"/>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grpSp>
        <p:grpSp>
          <p:nvGrpSpPr>
            <p:cNvPr id="9" name="docshapegroup11">
              <a:extLst>
                <a:ext uri="{FF2B5EF4-FFF2-40B4-BE49-F238E27FC236}">
                  <a16:creationId xmlns:a16="http://schemas.microsoft.com/office/drawing/2014/main" id="{2D213C44-3652-4A3B-8FE1-DB8CBA836030}"/>
                </a:ext>
              </a:extLst>
            </p:cNvPr>
            <p:cNvGrpSpPr>
              <a:grpSpLocks/>
            </p:cNvGrpSpPr>
            <p:nvPr/>
          </p:nvGrpSpPr>
          <p:grpSpPr bwMode="auto">
            <a:xfrm>
              <a:off x="287" y="1770"/>
              <a:ext cx="4137" cy="331"/>
              <a:chOff x="287" y="505"/>
              <a:chExt cx="4137" cy="331"/>
            </a:xfrm>
          </p:grpSpPr>
          <p:sp>
            <p:nvSpPr>
              <p:cNvPr id="10" name="docshape12">
                <a:extLst>
                  <a:ext uri="{FF2B5EF4-FFF2-40B4-BE49-F238E27FC236}">
                    <a16:creationId xmlns:a16="http://schemas.microsoft.com/office/drawing/2014/main" id="{EB601177-A8A9-452F-95CA-951B49EF0E93}"/>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1" name="docshape13">
                <a:extLst>
                  <a:ext uri="{FF2B5EF4-FFF2-40B4-BE49-F238E27FC236}">
                    <a16:creationId xmlns:a16="http://schemas.microsoft.com/office/drawing/2014/main" id="{81D259E8-B802-4820-A977-0740CB046E9D}"/>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2" name="docshape14">
                <a:extLst>
                  <a:ext uri="{FF2B5EF4-FFF2-40B4-BE49-F238E27FC236}">
                    <a16:creationId xmlns:a16="http://schemas.microsoft.com/office/drawing/2014/main" id="{0AD062C2-0CBD-478A-88D2-0ACE668397EC}"/>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3" name="docshape15">
                <a:extLst>
                  <a:ext uri="{FF2B5EF4-FFF2-40B4-BE49-F238E27FC236}">
                    <a16:creationId xmlns:a16="http://schemas.microsoft.com/office/drawing/2014/main" id="{A37EC59F-2A0B-4F2C-BB51-025BC1809C17}"/>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4" name="docshape16">
                <a:extLst>
                  <a:ext uri="{FF2B5EF4-FFF2-40B4-BE49-F238E27FC236}">
                    <a16:creationId xmlns:a16="http://schemas.microsoft.com/office/drawing/2014/main" id="{3FBDBFE2-0A34-4CF5-8E0D-10E9659B8646}"/>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5" name="docshape17">
                <a:extLst>
                  <a:ext uri="{FF2B5EF4-FFF2-40B4-BE49-F238E27FC236}">
                    <a16:creationId xmlns:a16="http://schemas.microsoft.com/office/drawing/2014/main" id="{4D891E49-5D83-4E7C-ACCF-C025ACAB7736}"/>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pic>
            <p:nvPicPr>
              <p:cNvPr id="16" name="docshape18">
                <a:extLst>
                  <a:ext uri="{FF2B5EF4-FFF2-40B4-BE49-F238E27FC236}">
                    <a16:creationId xmlns:a16="http://schemas.microsoft.com/office/drawing/2014/main" id="{91919D79-DC5E-435C-8045-31CDFD24BE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328302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600D64-21B0-4862-9AD1-2FFAF69473D8}"/>
              </a:ext>
            </a:extLst>
          </p:cNvPr>
          <p:cNvSpPr/>
          <p:nvPr/>
        </p:nvSpPr>
        <p:spPr>
          <a:xfrm>
            <a:off x="221674" y="6410036"/>
            <a:ext cx="581580" cy="36021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grpSp>
        <p:nvGrpSpPr>
          <p:cNvPr id="9" name="Group 8">
            <a:extLst>
              <a:ext uri="{FF2B5EF4-FFF2-40B4-BE49-F238E27FC236}">
                <a16:creationId xmlns:a16="http://schemas.microsoft.com/office/drawing/2014/main" id="{54278AEE-3AA0-4750-9A83-9976E3AE0D62}"/>
              </a:ext>
            </a:extLst>
          </p:cNvPr>
          <p:cNvGrpSpPr>
            <a:grpSpLocks/>
          </p:cNvGrpSpPr>
          <p:nvPr/>
        </p:nvGrpSpPr>
        <p:grpSpPr bwMode="auto">
          <a:xfrm>
            <a:off x="129312" y="6081824"/>
            <a:ext cx="1662544" cy="656425"/>
            <a:chOff x="287" y="248"/>
            <a:chExt cx="4689" cy="1853"/>
          </a:xfrm>
        </p:grpSpPr>
        <p:grpSp>
          <p:nvGrpSpPr>
            <p:cNvPr id="10" name="docshapegroup6">
              <a:extLst>
                <a:ext uri="{FF2B5EF4-FFF2-40B4-BE49-F238E27FC236}">
                  <a16:creationId xmlns:a16="http://schemas.microsoft.com/office/drawing/2014/main" id="{ABD5CF3E-9F97-4631-BE75-152F358874D9}"/>
                </a:ext>
              </a:extLst>
            </p:cNvPr>
            <p:cNvGrpSpPr>
              <a:grpSpLocks/>
            </p:cNvGrpSpPr>
            <p:nvPr/>
          </p:nvGrpSpPr>
          <p:grpSpPr bwMode="auto">
            <a:xfrm>
              <a:off x="290" y="248"/>
              <a:ext cx="4686" cy="1447"/>
              <a:chOff x="290" y="-1017"/>
              <a:chExt cx="4686" cy="1447"/>
            </a:xfrm>
          </p:grpSpPr>
          <p:sp>
            <p:nvSpPr>
              <p:cNvPr id="19" name="docshape7">
                <a:extLst>
                  <a:ext uri="{FF2B5EF4-FFF2-40B4-BE49-F238E27FC236}">
                    <a16:creationId xmlns:a16="http://schemas.microsoft.com/office/drawing/2014/main" id="{4A650518-8A56-40BE-9075-347A8BE947B2}"/>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0" name="docshape8">
                <a:extLst>
                  <a:ext uri="{FF2B5EF4-FFF2-40B4-BE49-F238E27FC236}">
                    <a16:creationId xmlns:a16="http://schemas.microsoft.com/office/drawing/2014/main" id="{BB1F7F8D-9D14-4CAF-98A2-293785FFFA44}"/>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1" name="docshape9">
                <a:extLst>
                  <a:ext uri="{FF2B5EF4-FFF2-40B4-BE49-F238E27FC236}">
                    <a16:creationId xmlns:a16="http://schemas.microsoft.com/office/drawing/2014/main" id="{E31F1D76-4EF3-4276-AF9A-E6FE4586C4A9}"/>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22" name="docshape10">
                <a:extLst>
                  <a:ext uri="{FF2B5EF4-FFF2-40B4-BE49-F238E27FC236}">
                    <a16:creationId xmlns:a16="http://schemas.microsoft.com/office/drawing/2014/main" id="{2BBF2100-B9E0-4C22-A25C-135EEBD8DF7B}"/>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grpSp>
        <p:grpSp>
          <p:nvGrpSpPr>
            <p:cNvPr id="11" name="docshapegroup11">
              <a:extLst>
                <a:ext uri="{FF2B5EF4-FFF2-40B4-BE49-F238E27FC236}">
                  <a16:creationId xmlns:a16="http://schemas.microsoft.com/office/drawing/2014/main" id="{36C08CE4-6524-41CA-91B1-4614F6DCEA54}"/>
                </a:ext>
              </a:extLst>
            </p:cNvPr>
            <p:cNvGrpSpPr>
              <a:grpSpLocks/>
            </p:cNvGrpSpPr>
            <p:nvPr/>
          </p:nvGrpSpPr>
          <p:grpSpPr bwMode="auto">
            <a:xfrm>
              <a:off x="287" y="1770"/>
              <a:ext cx="4137" cy="331"/>
              <a:chOff x="287" y="505"/>
              <a:chExt cx="4137" cy="331"/>
            </a:xfrm>
          </p:grpSpPr>
          <p:sp>
            <p:nvSpPr>
              <p:cNvPr id="12" name="docshape12">
                <a:extLst>
                  <a:ext uri="{FF2B5EF4-FFF2-40B4-BE49-F238E27FC236}">
                    <a16:creationId xmlns:a16="http://schemas.microsoft.com/office/drawing/2014/main" id="{F1667C4D-16FF-4BDC-8862-9481F374EB1A}"/>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3" name="docshape13">
                <a:extLst>
                  <a:ext uri="{FF2B5EF4-FFF2-40B4-BE49-F238E27FC236}">
                    <a16:creationId xmlns:a16="http://schemas.microsoft.com/office/drawing/2014/main" id="{1C7E508B-D215-47E1-BD74-D8E6ACE55922}"/>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4" name="docshape14">
                <a:extLst>
                  <a:ext uri="{FF2B5EF4-FFF2-40B4-BE49-F238E27FC236}">
                    <a16:creationId xmlns:a16="http://schemas.microsoft.com/office/drawing/2014/main" id="{5FD8D5EF-B8CB-40D2-93C5-741B00B9EBEC}"/>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5" name="docshape15">
                <a:extLst>
                  <a:ext uri="{FF2B5EF4-FFF2-40B4-BE49-F238E27FC236}">
                    <a16:creationId xmlns:a16="http://schemas.microsoft.com/office/drawing/2014/main" id="{B2B75CBD-3E7B-41FC-A175-711F3EB9A9F2}"/>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6" name="docshape16">
                <a:extLst>
                  <a:ext uri="{FF2B5EF4-FFF2-40B4-BE49-F238E27FC236}">
                    <a16:creationId xmlns:a16="http://schemas.microsoft.com/office/drawing/2014/main" id="{35701652-21C9-47BB-8D13-7971FEF17246}"/>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7" name="docshape17">
                <a:extLst>
                  <a:ext uri="{FF2B5EF4-FFF2-40B4-BE49-F238E27FC236}">
                    <a16:creationId xmlns:a16="http://schemas.microsoft.com/office/drawing/2014/main" id="{FB8890FA-D646-479B-98D9-35F47A31EA30}"/>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pic>
            <p:nvPicPr>
              <p:cNvPr id="18" name="docshape18">
                <a:extLst>
                  <a:ext uri="{FF2B5EF4-FFF2-40B4-BE49-F238E27FC236}">
                    <a16:creationId xmlns:a16="http://schemas.microsoft.com/office/drawing/2014/main" id="{23F76F98-4DF9-4C71-95F0-B6BC6ED280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 y="579"/>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3" name="Content Placeholder 2">
            <a:extLst>
              <a:ext uri="{FF2B5EF4-FFF2-40B4-BE49-F238E27FC236}">
                <a16:creationId xmlns:a16="http://schemas.microsoft.com/office/drawing/2014/main" id="{EB8927E7-CDEB-4514-A420-687FC71F787B}"/>
              </a:ext>
            </a:extLst>
          </p:cNvPr>
          <p:cNvSpPr txBox="1">
            <a:spLocks/>
          </p:cNvSpPr>
          <p:nvPr/>
        </p:nvSpPr>
        <p:spPr>
          <a:xfrm>
            <a:off x="2502877" y="1485656"/>
            <a:ext cx="5949677" cy="43513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p>
          <a:p>
            <a:pPr marL="0" indent="0">
              <a:buFont typeface="Arial" panose="020B0604020202020204" pitchFamily="34" charset="0"/>
              <a:buNone/>
            </a:pPr>
            <a:endParaRPr lang="en-GB"/>
          </a:p>
        </p:txBody>
      </p:sp>
      <p:sp>
        <p:nvSpPr>
          <p:cNvPr id="24" name="Title 1">
            <a:extLst>
              <a:ext uri="{FF2B5EF4-FFF2-40B4-BE49-F238E27FC236}">
                <a16:creationId xmlns:a16="http://schemas.microsoft.com/office/drawing/2014/main" id="{938434A6-BC36-4F29-9F2E-395690226AE4}"/>
              </a:ext>
            </a:extLst>
          </p:cNvPr>
          <p:cNvSpPr txBox="1">
            <a:spLocks/>
          </p:cNvSpPr>
          <p:nvPr/>
        </p:nvSpPr>
        <p:spPr>
          <a:xfrm>
            <a:off x="4816329" y="449506"/>
            <a:ext cx="5030531" cy="1143000"/>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latin typeface="Arial" panose="020B0604020202020204" pitchFamily="34" charset="0"/>
                <a:cs typeface="Arial" panose="020B0604020202020204" pitchFamily="34" charset="0"/>
              </a:rPr>
              <a:t>Amygdala - Meerkat</a:t>
            </a:r>
          </a:p>
        </p:txBody>
      </p:sp>
      <p:pic>
        <p:nvPicPr>
          <p:cNvPr id="25" name="Picture 2">
            <a:extLst>
              <a:ext uri="{FF2B5EF4-FFF2-40B4-BE49-F238E27FC236}">
                <a16:creationId xmlns:a16="http://schemas.microsoft.com/office/drawing/2014/main" id="{2ED3676A-5FA2-48F4-A590-95B4D4295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529" b="1092"/>
          <a:stretch/>
        </p:blipFill>
        <p:spPr bwMode="auto">
          <a:xfrm>
            <a:off x="5810641" y="1821045"/>
            <a:ext cx="2331036" cy="401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ontent Placeholder 2">
            <a:extLst>
              <a:ext uri="{FF2B5EF4-FFF2-40B4-BE49-F238E27FC236}">
                <a16:creationId xmlns:a16="http://schemas.microsoft.com/office/drawing/2014/main" id="{FA6370A0-A27B-49AD-A682-B996428641DF}"/>
              </a:ext>
            </a:extLst>
          </p:cNvPr>
          <p:cNvSpPr txBox="1">
            <a:spLocks/>
          </p:cNvSpPr>
          <p:nvPr/>
        </p:nvSpPr>
        <p:spPr>
          <a:xfrm>
            <a:off x="2020914" y="1533423"/>
            <a:ext cx="4038600" cy="109523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This is the first part of your brain to develop. </a:t>
            </a:r>
          </a:p>
          <a:p>
            <a:pPr marL="0" indent="0">
              <a:buFont typeface="Arial" panose="020B0604020202020204" pitchFamily="34" charset="0"/>
              <a:buNone/>
            </a:pPr>
            <a:endParaRPr lang="en-GB" dirty="0"/>
          </a:p>
        </p:txBody>
      </p:sp>
      <p:sp>
        <p:nvSpPr>
          <p:cNvPr id="2" name="TextBox 1">
            <a:extLst>
              <a:ext uri="{FF2B5EF4-FFF2-40B4-BE49-F238E27FC236}">
                <a16:creationId xmlns:a16="http://schemas.microsoft.com/office/drawing/2014/main" id="{EFA4CBC8-B7C8-4AF7-8D94-80CDA3057EAE}"/>
              </a:ext>
            </a:extLst>
          </p:cNvPr>
          <p:cNvSpPr txBox="1"/>
          <p:nvPr/>
        </p:nvSpPr>
        <p:spPr>
          <a:xfrm>
            <a:off x="8565235" y="1836689"/>
            <a:ext cx="3261814" cy="923330"/>
          </a:xfrm>
          <a:prstGeom prst="rect">
            <a:avLst/>
          </a:prstGeom>
          <a:noFill/>
        </p:spPr>
        <p:txBody>
          <a:bodyPr wrap="square" rtlCol="0">
            <a:spAutoFit/>
          </a:body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It’s job to is to keep us safe by looking out for potential threats and danger.</a:t>
            </a:r>
          </a:p>
        </p:txBody>
      </p:sp>
      <p:sp>
        <p:nvSpPr>
          <p:cNvPr id="28" name="TextBox 27">
            <a:extLst>
              <a:ext uri="{FF2B5EF4-FFF2-40B4-BE49-F238E27FC236}">
                <a16:creationId xmlns:a16="http://schemas.microsoft.com/office/drawing/2014/main" id="{3581658C-5064-4D2A-8273-43E48E7C169A}"/>
              </a:ext>
            </a:extLst>
          </p:cNvPr>
          <p:cNvSpPr txBox="1"/>
          <p:nvPr/>
        </p:nvSpPr>
        <p:spPr>
          <a:xfrm>
            <a:off x="8522240" y="4488949"/>
            <a:ext cx="3261814"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Every time the Meerkat thinks we are in danger it switches on Fight Flight Freeze.</a:t>
            </a:r>
          </a:p>
          <a:p>
            <a:pPr marL="0" indent="0">
              <a:buFont typeface="Arial" panose="020B0604020202020204" pitchFamily="34" charset="0"/>
              <a:buNone/>
            </a:pPr>
            <a:endParaRPr lang="en-GB" dirty="0"/>
          </a:p>
        </p:txBody>
      </p:sp>
      <p:sp>
        <p:nvSpPr>
          <p:cNvPr id="29" name="TextBox 28">
            <a:extLst>
              <a:ext uri="{FF2B5EF4-FFF2-40B4-BE49-F238E27FC236}">
                <a16:creationId xmlns:a16="http://schemas.microsoft.com/office/drawing/2014/main" id="{8A60A847-D05C-4CBA-A94D-89EA3BCFF566}"/>
              </a:ext>
            </a:extLst>
          </p:cNvPr>
          <p:cNvSpPr txBox="1"/>
          <p:nvPr/>
        </p:nvSpPr>
        <p:spPr>
          <a:xfrm>
            <a:off x="2409307" y="3926079"/>
            <a:ext cx="3261814" cy="1754326"/>
          </a:xfrm>
          <a:prstGeom prst="rect">
            <a:avLst/>
          </a:prstGeom>
          <a:noFill/>
        </p:spPr>
        <p:txBody>
          <a:bodyPr wrap="square" lIns="91440" tIns="45720" rIns="91440" bIns="45720" rtlCol="0" anchor="t">
            <a:spAutoFit/>
          </a:bodyPr>
          <a:lstStyle/>
          <a:p>
            <a:r>
              <a:rPr lang="en-GB" dirty="0">
                <a:latin typeface="Arial" panose="020B0604020202020204" pitchFamily="34" charset="0"/>
                <a:cs typeface="Arial" panose="020B0604020202020204" pitchFamily="34" charset="0"/>
              </a:rPr>
              <a:t>Our Meerkat can get confused and be like an oversensitive car alarm, telling us we are in  danger when we are really not. </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2894634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B08851-BEB7-4B34-A5C8-497B8947A158}"/>
              </a:ext>
            </a:extLst>
          </p:cNvPr>
          <p:cNvSpPr/>
          <p:nvPr/>
        </p:nvSpPr>
        <p:spPr>
          <a:xfrm>
            <a:off x="221674" y="6410036"/>
            <a:ext cx="581580" cy="36021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grpSp>
        <p:nvGrpSpPr>
          <p:cNvPr id="3" name="Group 2">
            <a:extLst>
              <a:ext uri="{FF2B5EF4-FFF2-40B4-BE49-F238E27FC236}">
                <a16:creationId xmlns:a16="http://schemas.microsoft.com/office/drawing/2014/main" id="{82077E09-6EF1-482D-A665-04270FFF5DC5}"/>
              </a:ext>
            </a:extLst>
          </p:cNvPr>
          <p:cNvGrpSpPr>
            <a:grpSpLocks/>
          </p:cNvGrpSpPr>
          <p:nvPr/>
        </p:nvGrpSpPr>
        <p:grpSpPr bwMode="auto">
          <a:xfrm>
            <a:off x="129312" y="6113829"/>
            <a:ext cx="1662544" cy="656425"/>
            <a:chOff x="287" y="248"/>
            <a:chExt cx="4689" cy="1853"/>
          </a:xfrm>
        </p:grpSpPr>
        <p:grpSp>
          <p:nvGrpSpPr>
            <p:cNvPr id="4" name="docshapegroup6">
              <a:extLst>
                <a:ext uri="{FF2B5EF4-FFF2-40B4-BE49-F238E27FC236}">
                  <a16:creationId xmlns:a16="http://schemas.microsoft.com/office/drawing/2014/main" id="{B6E9019D-0CA1-489D-BC04-B276321596B6}"/>
                </a:ext>
              </a:extLst>
            </p:cNvPr>
            <p:cNvGrpSpPr>
              <a:grpSpLocks/>
            </p:cNvGrpSpPr>
            <p:nvPr/>
          </p:nvGrpSpPr>
          <p:grpSpPr bwMode="auto">
            <a:xfrm>
              <a:off x="290" y="248"/>
              <a:ext cx="4686" cy="1447"/>
              <a:chOff x="290" y="-1017"/>
              <a:chExt cx="4686" cy="1447"/>
            </a:xfrm>
          </p:grpSpPr>
          <p:sp>
            <p:nvSpPr>
              <p:cNvPr id="13" name="docshape7">
                <a:extLst>
                  <a:ext uri="{FF2B5EF4-FFF2-40B4-BE49-F238E27FC236}">
                    <a16:creationId xmlns:a16="http://schemas.microsoft.com/office/drawing/2014/main" id="{CFD39680-F674-4A3C-BF1A-9065E5D48D10}"/>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4" name="docshape8">
                <a:extLst>
                  <a:ext uri="{FF2B5EF4-FFF2-40B4-BE49-F238E27FC236}">
                    <a16:creationId xmlns:a16="http://schemas.microsoft.com/office/drawing/2014/main" id="{1C3CD73C-7812-414F-BBBF-6D56460D7575}"/>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5" name="docshape9">
                <a:extLst>
                  <a:ext uri="{FF2B5EF4-FFF2-40B4-BE49-F238E27FC236}">
                    <a16:creationId xmlns:a16="http://schemas.microsoft.com/office/drawing/2014/main" id="{209FD335-4952-44D3-8A59-E23AF7FA094F}"/>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6" name="docshape10">
                <a:extLst>
                  <a:ext uri="{FF2B5EF4-FFF2-40B4-BE49-F238E27FC236}">
                    <a16:creationId xmlns:a16="http://schemas.microsoft.com/office/drawing/2014/main" id="{A986CF17-E93C-4543-A418-12F6A6346C6F}"/>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grpSp>
        <p:grpSp>
          <p:nvGrpSpPr>
            <p:cNvPr id="5" name="docshapegroup11">
              <a:extLst>
                <a:ext uri="{FF2B5EF4-FFF2-40B4-BE49-F238E27FC236}">
                  <a16:creationId xmlns:a16="http://schemas.microsoft.com/office/drawing/2014/main" id="{3B09EC06-A38F-4AD5-8BE7-4E8B2754CE58}"/>
                </a:ext>
              </a:extLst>
            </p:cNvPr>
            <p:cNvGrpSpPr>
              <a:grpSpLocks/>
            </p:cNvGrpSpPr>
            <p:nvPr/>
          </p:nvGrpSpPr>
          <p:grpSpPr bwMode="auto">
            <a:xfrm>
              <a:off x="287" y="1770"/>
              <a:ext cx="4137" cy="331"/>
              <a:chOff x="287" y="505"/>
              <a:chExt cx="4137" cy="331"/>
            </a:xfrm>
          </p:grpSpPr>
          <p:sp>
            <p:nvSpPr>
              <p:cNvPr id="6" name="docshape12">
                <a:extLst>
                  <a:ext uri="{FF2B5EF4-FFF2-40B4-BE49-F238E27FC236}">
                    <a16:creationId xmlns:a16="http://schemas.microsoft.com/office/drawing/2014/main" id="{6137FABF-54B9-4DA4-88B7-42149E922F13}"/>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7" name="docshape13">
                <a:extLst>
                  <a:ext uri="{FF2B5EF4-FFF2-40B4-BE49-F238E27FC236}">
                    <a16:creationId xmlns:a16="http://schemas.microsoft.com/office/drawing/2014/main" id="{F1F6DBED-82E0-461D-B310-F3C7DD25456C}"/>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8" name="docshape14">
                <a:extLst>
                  <a:ext uri="{FF2B5EF4-FFF2-40B4-BE49-F238E27FC236}">
                    <a16:creationId xmlns:a16="http://schemas.microsoft.com/office/drawing/2014/main" id="{864559B2-CF77-4A03-AA2E-6BC9573EFE3D}"/>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9" name="docshape15">
                <a:extLst>
                  <a:ext uri="{FF2B5EF4-FFF2-40B4-BE49-F238E27FC236}">
                    <a16:creationId xmlns:a16="http://schemas.microsoft.com/office/drawing/2014/main" id="{14995B68-492F-4159-839B-0AD2F17C40DB}"/>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0" name="docshape16">
                <a:extLst>
                  <a:ext uri="{FF2B5EF4-FFF2-40B4-BE49-F238E27FC236}">
                    <a16:creationId xmlns:a16="http://schemas.microsoft.com/office/drawing/2014/main" id="{BF70CCE5-3FCD-491F-9379-29F71303B033}"/>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1" name="docshape17">
                <a:extLst>
                  <a:ext uri="{FF2B5EF4-FFF2-40B4-BE49-F238E27FC236}">
                    <a16:creationId xmlns:a16="http://schemas.microsoft.com/office/drawing/2014/main" id="{79E0437A-A50C-4832-8B9A-2E91E7F6B4B6}"/>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pic>
            <p:nvPicPr>
              <p:cNvPr id="12" name="docshape18">
                <a:extLst>
                  <a:ext uri="{FF2B5EF4-FFF2-40B4-BE49-F238E27FC236}">
                    <a16:creationId xmlns:a16="http://schemas.microsoft.com/office/drawing/2014/main" id="{795AEC7F-F64F-42C1-B1C0-B5E3ACED8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Title 1">
            <a:extLst>
              <a:ext uri="{FF2B5EF4-FFF2-40B4-BE49-F238E27FC236}">
                <a16:creationId xmlns:a16="http://schemas.microsoft.com/office/drawing/2014/main" id="{3A062832-578E-49C1-B771-EA71B3E67480}"/>
              </a:ext>
            </a:extLst>
          </p:cNvPr>
          <p:cNvSpPr txBox="1">
            <a:spLocks/>
          </p:cNvSpPr>
          <p:nvPr/>
        </p:nvSpPr>
        <p:spPr>
          <a:xfrm>
            <a:off x="4070407" y="521727"/>
            <a:ext cx="6833969" cy="1143000"/>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latin typeface="Arial" panose="020B0604020202020204" pitchFamily="34" charset="0"/>
                <a:cs typeface="Arial" panose="020B0604020202020204" pitchFamily="34" charset="0"/>
              </a:rPr>
              <a:t>Elephant - Hippocampus</a:t>
            </a:r>
          </a:p>
        </p:txBody>
      </p:sp>
      <p:pic>
        <p:nvPicPr>
          <p:cNvPr id="18" name="Picture 2">
            <a:extLst>
              <a:ext uri="{FF2B5EF4-FFF2-40B4-BE49-F238E27FC236}">
                <a16:creationId xmlns:a16="http://schemas.microsoft.com/office/drawing/2014/main" id="{08E99A32-B111-41C6-BEEA-D67DB00A5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4546" y="1822155"/>
            <a:ext cx="4035902" cy="302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2">
            <a:extLst>
              <a:ext uri="{FF2B5EF4-FFF2-40B4-BE49-F238E27FC236}">
                <a16:creationId xmlns:a16="http://schemas.microsoft.com/office/drawing/2014/main" id="{9FEB1908-6CFB-4B5F-84B5-D5B363571293}"/>
              </a:ext>
            </a:extLst>
          </p:cNvPr>
          <p:cNvSpPr txBox="1">
            <a:spLocks/>
          </p:cNvSpPr>
          <p:nvPr/>
        </p:nvSpPr>
        <p:spPr>
          <a:xfrm>
            <a:off x="267415" y="2466417"/>
            <a:ext cx="4038600" cy="1095233"/>
          </a:xfrm>
          <a:prstGeom prst="rect">
            <a:avLst/>
          </a:prstGeom>
        </p:spPr>
        <p:txBody>
          <a:bodyPr>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Its job is to remember the things you have done and how you felt doing them. </a:t>
            </a:r>
          </a:p>
          <a:p>
            <a:pPr marL="0" indent="0">
              <a:buFont typeface="Arial" panose="020B0604020202020204" pitchFamily="34" charset="0"/>
              <a:buNone/>
            </a:pPr>
            <a:endParaRPr lang="en-GB" dirty="0"/>
          </a:p>
        </p:txBody>
      </p:sp>
      <p:sp>
        <p:nvSpPr>
          <p:cNvPr id="21" name="Content Placeholder 2">
            <a:extLst>
              <a:ext uri="{FF2B5EF4-FFF2-40B4-BE49-F238E27FC236}">
                <a16:creationId xmlns:a16="http://schemas.microsoft.com/office/drawing/2014/main" id="{04CB7176-AA78-4C4B-99BC-803407626EC5}"/>
              </a:ext>
            </a:extLst>
          </p:cNvPr>
          <p:cNvSpPr txBox="1">
            <a:spLocks/>
          </p:cNvSpPr>
          <p:nvPr/>
        </p:nvSpPr>
        <p:spPr>
          <a:xfrm>
            <a:off x="4175326" y="5458574"/>
            <a:ext cx="4038600" cy="1095233"/>
          </a:xfrm>
          <a:prstGeom prst="rect">
            <a:avLst/>
          </a:prstGeom>
        </p:spPr>
        <p:txBody>
          <a:bodyPr>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The elephant shares lots of memories with the meerkat. </a:t>
            </a:r>
          </a:p>
        </p:txBody>
      </p:sp>
      <p:sp>
        <p:nvSpPr>
          <p:cNvPr id="22" name="Content Placeholder 2">
            <a:extLst>
              <a:ext uri="{FF2B5EF4-FFF2-40B4-BE49-F238E27FC236}">
                <a16:creationId xmlns:a16="http://schemas.microsoft.com/office/drawing/2014/main" id="{0FF60D3E-F8E1-44BE-A245-8A6EB37D75E7}"/>
              </a:ext>
            </a:extLst>
          </p:cNvPr>
          <p:cNvSpPr txBox="1">
            <a:spLocks/>
          </p:cNvSpPr>
          <p:nvPr/>
        </p:nvSpPr>
        <p:spPr>
          <a:xfrm>
            <a:off x="8514587" y="1664727"/>
            <a:ext cx="3504885" cy="2901522"/>
          </a:xfrm>
          <a:prstGeom prst="rect">
            <a:avLst/>
          </a:prstGeom>
        </p:spPr>
        <p:txBody>
          <a:bodyPr>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If situations remind us of a time we felt worried before, the meerkat tells our body to go into the fight, flight, freeze response – this is why we can feel anxious going into similar situations.  </a:t>
            </a:r>
          </a:p>
        </p:txBody>
      </p:sp>
    </p:spTree>
    <p:extLst>
      <p:ext uri="{BB962C8B-B14F-4D97-AF65-F5344CB8AC3E}">
        <p14:creationId xmlns:p14="http://schemas.microsoft.com/office/powerpoint/2010/main" val="150997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FCC298-A3EF-4E1B-98F5-0DC38F945093}"/>
              </a:ext>
            </a:extLst>
          </p:cNvPr>
          <p:cNvSpPr/>
          <p:nvPr/>
        </p:nvSpPr>
        <p:spPr>
          <a:xfrm>
            <a:off x="221674" y="6410036"/>
            <a:ext cx="581580" cy="360219"/>
          </a:xfrm>
          <a:prstGeom prst="rect">
            <a:avLst/>
          </a:prstGeom>
          <a:solidFill>
            <a:srgbClr val="5AE0BB"/>
          </a:solidFill>
          <a:ln>
            <a:solidFill>
              <a:srgbClr val="5AE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grpSp>
        <p:nvGrpSpPr>
          <p:cNvPr id="3" name="Group 2">
            <a:extLst>
              <a:ext uri="{FF2B5EF4-FFF2-40B4-BE49-F238E27FC236}">
                <a16:creationId xmlns:a16="http://schemas.microsoft.com/office/drawing/2014/main" id="{AB3BE0F4-E5C6-4574-A3E1-2E0B8AB81ECD}"/>
              </a:ext>
            </a:extLst>
          </p:cNvPr>
          <p:cNvGrpSpPr>
            <a:grpSpLocks/>
          </p:cNvGrpSpPr>
          <p:nvPr/>
        </p:nvGrpSpPr>
        <p:grpSpPr bwMode="auto">
          <a:xfrm>
            <a:off x="129312" y="6113829"/>
            <a:ext cx="1662544" cy="656425"/>
            <a:chOff x="287" y="248"/>
            <a:chExt cx="4689" cy="1853"/>
          </a:xfrm>
        </p:grpSpPr>
        <p:grpSp>
          <p:nvGrpSpPr>
            <p:cNvPr id="4" name="docshapegroup6">
              <a:extLst>
                <a:ext uri="{FF2B5EF4-FFF2-40B4-BE49-F238E27FC236}">
                  <a16:creationId xmlns:a16="http://schemas.microsoft.com/office/drawing/2014/main" id="{9B42FC06-A420-4E86-83B5-D266428C1E9F}"/>
                </a:ext>
              </a:extLst>
            </p:cNvPr>
            <p:cNvGrpSpPr>
              <a:grpSpLocks/>
            </p:cNvGrpSpPr>
            <p:nvPr/>
          </p:nvGrpSpPr>
          <p:grpSpPr bwMode="auto">
            <a:xfrm>
              <a:off x="290" y="248"/>
              <a:ext cx="4686" cy="1447"/>
              <a:chOff x="290" y="-1017"/>
              <a:chExt cx="4686" cy="1447"/>
            </a:xfrm>
          </p:grpSpPr>
          <p:sp>
            <p:nvSpPr>
              <p:cNvPr id="13" name="docshape7">
                <a:extLst>
                  <a:ext uri="{FF2B5EF4-FFF2-40B4-BE49-F238E27FC236}">
                    <a16:creationId xmlns:a16="http://schemas.microsoft.com/office/drawing/2014/main" id="{E8328881-9561-4AB5-B62B-EAC81A11E58E}"/>
                  </a:ext>
                </a:extLst>
              </p:cNvPr>
              <p:cNvSpPr>
                <a:spLocks/>
              </p:cNvSpPr>
              <p:nvPr/>
            </p:nvSpPr>
            <p:spPr bwMode="auto">
              <a:xfrm>
                <a:off x="650" y="-1017"/>
                <a:ext cx="3240" cy="1447"/>
              </a:xfrm>
              <a:custGeom>
                <a:avLst/>
                <a:gdLst>
                  <a:gd name="T0" fmla="+- 0 3615 651"/>
                  <a:gd name="T1" fmla="*/ T0 w 3240"/>
                  <a:gd name="T2" fmla="+- 0 -1016 -1016"/>
                  <a:gd name="T3" fmla="*/ -1016 h 1447"/>
                  <a:gd name="T4" fmla="+- 0 936 651"/>
                  <a:gd name="T5" fmla="*/ T4 w 3240"/>
                  <a:gd name="T6" fmla="+- 0 -1016 -1016"/>
                  <a:gd name="T7" fmla="*/ -1016 h 1447"/>
                  <a:gd name="T8" fmla="+- 0 651 651"/>
                  <a:gd name="T9" fmla="*/ T8 w 3240"/>
                  <a:gd name="T10" fmla="+- 0 430 -1016"/>
                  <a:gd name="T11" fmla="*/ 430 h 1447"/>
                  <a:gd name="T12" fmla="+- 0 3615 651"/>
                  <a:gd name="T13" fmla="*/ T12 w 3240"/>
                  <a:gd name="T14" fmla="+- 0 430 -1016"/>
                  <a:gd name="T15" fmla="*/ 430 h 1447"/>
                  <a:gd name="T16" fmla="+- 0 3891 651"/>
                  <a:gd name="T17" fmla="*/ T16 w 3240"/>
                  <a:gd name="T18" fmla="+- 0 -293 -1016"/>
                  <a:gd name="T19" fmla="*/ -293 h 1447"/>
                  <a:gd name="T20" fmla="+- 0 3615 651"/>
                  <a:gd name="T21" fmla="*/ T20 w 3240"/>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3240" h="1447">
                    <a:moveTo>
                      <a:pt x="2964" y="0"/>
                    </a:moveTo>
                    <a:lnTo>
                      <a:pt x="285" y="0"/>
                    </a:lnTo>
                    <a:lnTo>
                      <a:pt x="0" y="1446"/>
                    </a:lnTo>
                    <a:lnTo>
                      <a:pt x="2964" y="1446"/>
                    </a:lnTo>
                    <a:lnTo>
                      <a:pt x="3240" y="723"/>
                    </a:lnTo>
                    <a:lnTo>
                      <a:pt x="2964"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4" name="docshape8">
                <a:extLst>
                  <a:ext uri="{FF2B5EF4-FFF2-40B4-BE49-F238E27FC236}">
                    <a16:creationId xmlns:a16="http://schemas.microsoft.com/office/drawing/2014/main" id="{D9314A06-1E16-4BD7-BB54-6D0D757018ED}"/>
                  </a:ext>
                </a:extLst>
              </p:cNvPr>
              <p:cNvSpPr>
                <a:spLocks/>
              </p:cNvSpPr>
              <p:nvPr/>
            </p:nvSpPr>
            <p:spPr bwMode="auto">
              <a:xfrm>
                <a:off x="3714" y="-1017"/>
                <a:ext cx="1262" cy="1447"/>
              </a:xfrm>
              <a:custGeom>
                <a:avLst/>
                <a:gdLst>
                  <a:gd name="T0" fmla="+- 0 4976 3715"/>
                  <a:gd name="T1" fmla="*/ T0 w 1262"/>
                  <a:gd name="T2" fmla="+- 0 -1016 -1016"/>
                  <a:gd name="T3" fmla="*/ -1016 h 1447"/>
                  <a:gd name="T4" fmla="+- 0 3715 3715"/>
                  <a:gd name="T5" fmla="*/ T4 w 1262"/>
                  <a:gd name="T6" fmla="+- 0 -1016 -1016"/>
                  <a:gd name="T7" fmla="*/ -1016 h 1447"/>
                  <a:gd name="T8" fmla="+- 0 3991 3715"/>
                  <a:gd name="T9" fmla="*/ T8 w 1262"/>
                  <a:gd name="T10" fmla="+- 0 -293 -1016"/>
                  <a:gd name="T11" fmla="*/ -293 h 1447"/>
                  <a:gd name="T12" fmla="+- 0 3715 3715"/>
                  <a:gd name="T13" fmla="*/ T12 w 1262"/>
                  <a:gd name="T14" fmla="+- 0 430 -1016"/>
                  <a:gd name="T15" fmla="*/ 430 h 1447"/>
                  <a:gd name="T16" fmla="+- 0 4463 3715"/>
                  <a:gd name="T17" fmla="*/ T16 w 1262"/>
                  <a:gd name="T18" fmla="+- 0 430 -1016"/>
                  <a:gd name="T19" fmla="*/ 430 h 1447"/>
                  <a:gd name="T20" fmla="+- 0 4976 3715"/>
                  <a:gd name="T21" fmla="*/ T20 w 1262"/>
                  <a:gd name="T22" fmla="+- 0 -1016 -1016"/>
                  <a:gd name="T23" fmla="*/ -1016 h 1447"/>
                </a:gdLst>
                <a:ahLst/>
                <a:cxnLst>
                  <a:cxn ang="0">
                    <a:pos x="T1" y="T3"/>
                  </a:cxn>
                  <a:cxn ang="0">
                    <a:pos x="T5" y="T7"/>
                  </a:cxn>
                  <a:cxn ang="0">
                    <a:pos x="T9" y="T11"/>
                  </a:cxn>
                  <a:cxn ang="0">
                    <a:pos x="T13" y="T15"/>
                  </a:cxn>
                  <a:cxn ang="0">
                    <a:pos x="T17" y="T19"/>
                  </a:cxn>
                  <a:cxn ang="0">
                    <a:pos x="T21" y="T23"/>
                  </a:cxn>
                </a:cxnLst>
                <a:rect l="0" t="0" r="r" b="b"/>
                <a:pathLst>
                  <a:path w="1262" h="1447">
                    <a:moveTo>
                      <a:pt x="1261" y="0"/>
                    </a:moveTo>
                    <a:lnTo>
                      <a:pt x="0" y="0"/>
                    </a:lnTo>
                    <a:lnTo>
                      <a:pt x="276" y="723"/>
                    </a:lnTo>
                    <a:lnTo>
                      <a:pt x="0" y="1446"/>
                    </a:lnTo>
                    <a:lnTo>
                      <a:pt x="748" y="1446"/>
                    </a:lnTo>
                    <a:lnTo>
                      <a:pt x="1261"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5" name="docshape9">
                <a:extLst>
                  <a:ext uri="{FF2B5EF4-FFF2-40B4-BE49-F238E27FC236}">
                    <a16:creationId xmlns:a16="http://schemas.microsoft.com/office/drawing/2014/main" id="{38ED10E4-4A3B-4FFF-9280-EA4B85DBD5BE}"/>
                  </a:ext>
                </a:extLst>
              </p:cNvPr>
              <p:cNvSpPr>
                <a:spLocks/>
              </p:cNvSpPr>
              <p:nvPr/>
            </p:nvSpPr>
            <p:spPr bwMode="auto">
              <a:xfrm>
                <a:off x="290" y="-1017"/>
                <a:ext cx="541" cy="1447"/>
              </a:xfrm>
              <a:custGeom>
                <a:avLst/>
                <a:gdLst>
                  <a:gd name="T0" fmla="+- 0 831 291"/>
                  <a:gd name="T1" fmla="*/ T0 w 541"/>
                  <a:gd name="T2" fmla="+- 0 -1016 -1016"/>
                  <a:gd name="T3" fmla="*/ -1016 h 1447"/>
                  <a:gd name="T4" fmla="+- 0 291 291"/>
                  <a:gd name="T5" fmla="*/ T4 w 541"/>
                  <a:gd name="T6" fmla="+- 0 -1016 -1016"/>
                  <a:gd name="T7" fmla="*/ -1016 h 1447"/>
                  <a:gd name="T8" fmla="+- 0 291 291"/>
                  <a:gd name="T9" fmla="*/ T8 w 541"/>
                  <a:gd name="T10" fmla="+- 0 430 -1016"/>
                  <a:gd name="T11" fmla="*/ 430 h 1447"/>
                  <a:gd name="T12" fmla="+- 0 546 291"/>
                  <a:gd name="T13" fmla="*/ T12 w 541"/>
                  <a:gd name="T14" fmla="+- 0 430 -1016"/>
                  <a:gd name="T15" fmla="*/ 430 h 1447"/>
                  <a:gd name="T16" fmla="+- 0 831 291"/>
                  <a:gd name="T17" fmla="*/ T16 w 541"/>
                  <a:gd name="T18" fmla="+- 0 -1016 -1016"/>
                  <a:gd name="T19" fmla="*/ -1016 h 1447"/>
                </a:gdLst>
                <a:ahLst/>
                <a:cxnLst>
                  <a:cxn ang="0">
                    <a:pos x="T1" y="T3"/>
                  </a:cxn>
                  <a:cxn ang="0">
                    <a:pos x="T5" y="T7"/>
                  </a:cxn>
                  <a:cxn ang="0">
                    <a:pos x="T9" y="T11"/>
                  </a:cxn>
                  <a:cxn ang="0">
                    <a:pos x="T13" y="T15"/>
                  </a:cxn>
                  <a:cxn ang="0">
                    <a:pos x="T17" y="T19"/>
                  </a:cxn>
                </a:cxnLst>
                <a:rect l="0" t="0" r="r" b="b"/>
                <a:pathLst>
                  <a:path w="541" h="1447">
                    <a:moveTo>
                      <a:pt x="540" y="0"/>
                    </a:moveTo>
                    <a:lnTo>
                      <a:pt x="0" y="0"/>
                    </a:lnTo>
                    <a:lnTo>
                      <a:pt x="0" y="1446"/>
                    </a:lnTo>
                    <a:lnTo>
                      <a:pt x="255" y="1446"/>
                    </a:lnTo>
                    <a:lnTo>
                      <a:pt x="54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6" name="docshape10">
                <a:extLst>
                  <a:ext uri="{FF2B5EF4-FFF2-40B4-BE49-F238E27FC236}">
                    <a16:creationId xmlns:a16="http://schemas.microsoft.com/office/drawing/2014/main" id="{6E388618-0381-4A17-B467-5B08CE244952}"/>
                  </a:ext>
                </a:extLst>
              </p:cNvPr>
              <p:cNvSpPr>
                <a:spLocks/>
              </p:cNvSpPr>
              <p:nvPr/>
            </p:nvSpPr>
            <p:spPr bwMode="auto">
              <a:xfrm>
                <a:off x="920" y="-792"/>
                <a:ext cx="2674" cy="1017"/>
              </a:xfrm>
              <a:custGeom>
                <a:avLst/>
                <a:gdLst>
                  <a:gd name="T0" fmla="+- 0 1486 921"/>
                  <a:gd name="T1" fmla="*/ T0 w 2674"/>
                  <a:gd name="T2" fmla="+- 0 -687 -791"/>
                  <a:gd name="T3" fmla="*/ -687 h 1017"/>
                  <a:gd name="T4" fmla="+- 0 1368 921"/>
                  <a:gd name="T5" fmla="*/ T4 w 2674"/>
                  <a:gd name="T6" fmla="+- 0 -770 -791"/>
                  <a:gd name="T7" fmla="*/ -770 h 1017"/>
                  <a:gd name="T8" fmla="+- 0 1353 921"/>
                  <a:gd name="T9" fmla="*/ T8 w 2674"/>
                  <a:gd name="T10" fmla="+- 0 -485 -791"/>
                  <a:gd name="T11" fmla="*/ -485 h 1017"/>
                  <a:gd name="T12" fmla="+- 0 1266 921"/>
                  <a:gd name="T13" fmla="*/ T12 w 2674"/>
                  <a:gd name="T14" fmla="+- 0 -356 -791"/>
                  <a:gd name="T15" fmla="*/ -356 h 1017"/>
                  <a:gd name="T16" fmla="+- 0 1237 921"/>
                  <a:gd name="T17" fmla="*/ T16 w 2674"/>
                  <a:gd name="T18" fmla="+- 0 -667 -791"/>
                  <a:gd name="T19" fmla="*/ -667 h 1017"/>
                  <a:gd name="T20" fmla="+- 0 1360 921"/>
                  <a:gd name="T21" fmla="*/ T20 w 2674"/>
                  <a:gd name="T22" fmla="+- 0 -634 -791"/>
                  <a:gd name="T23" fmla="*/ -634 h 1017"/>
                  <a:gd name="T24" fmla="+- 0 1308 921"/>
                  <a:gd name="T25" fmla="*/ T24 w 2674"/>
                  <a:gd name="T26" fmla="+- 0 -777 -791"/>
                  <a:gd name="T27" fmla="*/ -777 h 1017"/>
                  <a:gd name="T28" fmla="+- 0 1050 921"/>
                  <a:gd name="T29" fmla="*/ T28 w 2674"/>
                  <a:gd name="T30" fmla="+- 0 211 -791"/>
                  <a:gd name="T31" fmla="*/ 211 h 1017"/>
                  <a:gd name="T32" fmla="+- 0 1236 921"/>
                  <a:gd name="T33" fmla="*/ T32 w 2674"/>
                  <a:gd name="T34" fmla="+- 0 -233 -791"/>
                  <a:gd name="T35" fmla="*/ -233 h 1017"/>
                  <a:gd name="T36" fmla="+- 0 1262 921"/>
                  <a:gd name="T37" fmla="*/ T36 w 2674"/>
                  <a:gd name="T38" fmla="+- 0 -93 -791"/>
                  <a:gd name="T39" fmla="*/ -93 h 1017"/>
                  <a:gd name="T40" fmla="+- 0 1214 921"/>
                  <a:gd name="T41" fmla="*/ T40 w 2674"/>
                  <a:gd name="T42" fmla="+- 0 154 -791"/>
                  <a:gd name="T43" fmla="*/ 154 h 1017"/>
                  <a:gd name="T44" fmla="+- 0 1343 921"/>
                  <a:gd name="T45" fmla="*/ T44 w 2674"/>
                  <a:gd name="T46" fmla="+- 0 154 -791"/>
                  <a:gd name="T47" fmla="*/ 154 h 1017"/>
                  <a:gd name="T48" fmla="+- 0 1385 921"/>
                  <a:gd name="T49" fmla="*/ T48 w 2674"/>
                  <a:gd name="T50" fmla="+- 0 -65 -791"/>
                  <a:gd name="T51" fmla="*/ -65 h 1017"/>
                  <a:gd name="T52" fmla="+- 0 1384 921"/>
                  <a:gd name="T53" fmla="*/ T52 w 2674"/>
                  <a:gd name="T54" fmla="+- 0 -240 -791"/>
                  <a:gd name="T55" fmla="*/ -240 h 1017"/>
                  <a:gd name="T56" fmla="+- 0 1385 921"/>
                  <a:gd name="T57" fmla="*/ T56 w 2674"/>
                  <a:gd name="T58" fmla="+- 0 -306 -791"/>
                  <a:gd name="T59" fmla="*/ -306 h 1017"/>
                  <a:gd name="T60" fmla="+- 0 1457 921"/>
                  <a:gd name="T61" fmla="*/ T60 w 2674"/>
                  <a:gd name="T62" fmla="+- 0 -393 -791"/>
                  <a:gd name="T63" fmla="*/ -393 h 1017"/>
                  <a:gd name="T64" fmla="+- 0 1502 921"/>
                  <a:gd name="T65" fmla="*/ T64 w 2674"/>
                  <a:gd name="T66" fmla="+- 0 -619 -791"/>
                  <a:gd name="T67" fmla="*/ -619 h 1017"/>
                  <a:gd name="T68" fmla="+- 0 1720 921"/>
                  <a:gd name="T69" fmla="*/ T68 w 2674"/>
                  <a:gd name="T70" fmla="+- 0 211 -791"/>
                  <a:gd name="T71" fmla="*/ 211 h 1017"/>
                  <a:gd name="T72" fmla="+- 0 2791 921"/>
                  <a:gd name="T73" fmla="*/ T72 w 2674"/>
                  <a:gd name="T74" fmla="+- 0 -611 -791"/>
                  <a:gd name="T75" fmla="*/ -611 h 1017"/>
                  <a:gd name="T76" fmla="+- 0 2693 921"/>
                  <a:gd name="T77" fmla="*/ T76 w 2674"/>
                  <a:gd name="T78" fmla="+- 0 -776 -791"/>
                  <a:gd name="T79" fmla="*/ -776 h 1017"/>
                  <a:gd name="T80" fmla="+- 0 2457 921"/>
                  <a:gd name="T81" fmla="*/ T80 w 2674"/>
                  <a:gd name="T82" fmla="+- 0 -739 -791"/>
                  <a:gd name="T83" fmla="*/ -739 h 1017"/>
                  <a:gd name="T84" fmla="+- 0 2377 921"/>
                  <a:gd name="T85" fmla="*/ T84 w 2674"/>
                  <a:gd name="T86" fmla="+- 0 -513 -791"/>
                  <a:gd name="T87" fmla="*/ -513 h 1017"/>
                  <a:gd name="T88" fmla="+- 0 2439 921"/>
                  <a:gd name="T89" fmla="*/ T88 w 2674"/>
                  <a:gd name="T90" fmla="+- 0 -335 -791"/>
                  <a:gd name="T91" fmla="*/ -335 h 1017"/>
                  <a:gd name="T92" fmla="+- 0 2575 921"/>
                  <a:gd name="T93" fmla="*/ T92 w 2674"/>
                  <a:gd name="T94" fmla="+- 0 -139 -791"/>
                  <a:gd name="T95" fmla="*/ -139 h 1017"/>
                  <a:gd name="T96" fmla="+- 0 2562 921"/>
                  <a:gd name="T97" fmla="*/ T96 w 2674"/>
                  <a:gd name="T98" fmla="+- 0 42 -791"/>
                  <a:gd name="T99" fmla="*/ 42 h 1017"/>
                  <a:gd name="T100" fmla="+- 0 2472 921"/>
                  <a:gd name="T101" fmla="*/ T100 w 2674"/>
                  <a:gd name="T102" fmla="+- 0 117 -791"/>
                  <a:gd name="T103" fmla="*/ 117 h 1017"/>
                  <a:gd name="T104" fmla="+- 0 2398 921"/>
                  <a:gd name="T105" fmla="*/ T104 w 2674"/>
                  <a:gd name="T106" fmla="+- 0 37 -791"/>
                  <a:gd name="T107" fmla="*/ 37 h 1017"/>
                  <a:gd name="T108" fmla="+- 0 2278 921"/>
                  <a:gd name="T109" fmla="*/ T108 w 2674"/>
                  <a:gd name="T110" fmla="+- 0 -49 -791"/>
                  <a:gd name="T111" fmla="*/ -49 h 1017"/>
                  <a:gd name="T112" fmla="+- 0 2278 921"/>
                  <a:gd name="T113" fmla="*/ T112 w 2674"/>
                  <a:gd name="T114" fmla="+- 0 124 -791"/>
                  <a:gd name="T115" fmla="*/ 124 h 1017"/>
                  <a:gd name="T116" fmla="+- 0 2460 921"/>
                  <a:gd name="T117" fmla="*/ T116 w 2674"/>
                  <a:gd name="T118" fmla="+- 0 225 -791"/>
                  <a:gd name="T119" fmla="*/ 225 h 1017"/>
                  <a:gd name="T120" fmla="+- 0 2650 921"/>
                  <a:gd name="T121" fmla="*/ T120 w 2674"/>
                  <a:gd name="T122" fmla="+- 0 140 -791"/>
                  <a:gd name="T123" fmla="*/ 140 h 1017"/>
                  <a:gd name="T124" fmla="+- 0 2717 921"/>
                  <a:gd name="T125" fmla="*/ T124 w 2674"/>
                  <a:gd name="T126" fmla="+- 0 -82 -791"/>
                  <a:gd name="T127" fmla="*/ -82 h 1017"/>
                  <a:gd name="T128" fmla="+- 0 2647 921"/>
                  <a:gd name="T129" fmla="*/ T128 w 2674"/>
                  <a:gd name="T130" fmla="+- 0 -294 -791"/>
                  <a:gd name="T131" fmla="*/ -294 h 1017"/>
                  <a:gd name="T132" fmla="+- 0 2517 921"/>
                  <a:gd name="T133" fmla="*/ T132 w 2674"/>
                  <a:gd name="T134" fmla="+- 0 -478 -791"/>
                  <a:gd name="T135" fmla="*/ -478 h 1017"/>
                  <a:gd name="T136" fmla="+- 0 2524 921"/>
                  <a:gd name="T137" fmla="*/ T136 w 2674"/>
                  <a:gd name="T138" fmla="+- 0 -623 -791"/>
                  <a:gd name="T139" fmla="*/ -623 h 1017"/>
                  <a:gd name="T140" fmla="+- 0 2599 921"/>
                  <a:gd name="T141" fmla="*/ T140 w 2674"/>
                  <a:gd name="T142" fmla="+- 0 -682 -791"/>
                  <a:gd name="T143" fmla="*/ -682 h 1017"/>
                  <a:gd name="T144" fmla="+- 0 2661 921"/>
                  <a:gd name="T145" fmla="*/ T144 w 2674"/>
                  <a:gd name="T146" fmla="+- 0 -593 -791"/>
                  <a:gd name="T147" fmla="*/ -593 h 1017"/>
                  <a:gd name="T148" fmla="+- 0 2781 921"/>
                  <a:gd name="T149" fmla="*/ T148 w 2674"/>
                  <a:gd name="T150" fmla="+- 0 -517 -791"/>
                  <a:gd name="T151" fmla="*/ -517 h 1017"/>
                  <a:gd name="T152" fmla="+- 0 3594 921"/>
                  <a:gd name="T153" fmla="*/ T152 w 2674"/>
                  <a:gd name="T154" fmla="+- 0 -777 -791"/>
                  <a:gd name="T155" fmla="*/ -777 h 1017"/>
                  <a:gd name="T156" fmla="+- 0 3398 921"/>
                  <a:gd name="T157" fmla="*/ T156 w 2674"/>
                  <a:gd name="T158" fmla="+- 0 211 -791"/>
                  <a:gd name="T159" fmla="*/ 211 h 1017"/>
                  <a:gd name="T160" fmla="+- 0 3258 921"/>
                  <a:gd name="T161" fmla="*/ T160 w 2674"/>
                  <a:gd name="T162" fmla="+- 0 -256 -791"/>
                  <a:gd name="T163" fmla="*/ -256 h 1017"/>
                  <a:gd name="T164" fmla="+- 0 3284 921"/>
                  <a:gd name="T165" fmla="*/ T164 w 2674"/>
                  <a:gd name="T166" fmla="+- 0 -375 -791"/>
                  <a:gd name="T167" fmla="*/ -375 h 1017"/>
                  <a:gd name="T168" fmla="+- 0 3594 921"/>
                  <a:gd name="T169" fmla="*/ T168 w 2674"/>
                  <a:gd name="T170" fmla="+- 0 -777 -791"/>
                  <a:gd name="T171" fmla="*/ -777 h 1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674" h="1017">
                    <a:moveTo>
                      <a:pt x="581" y="172"/>
                    </a:moveTo>
                    <a:lnTo>
                      <a:pt x="570" y="124"/>
                    </a:lnTo>
                    <a:lnTo>
                      <a:pt x="565" y="104"/>
                    </a:lnTo>
                    <a:lnTo>
                      <a:pt x="527" y="54"/>
                    </a:lnTo>
                    <a:lnTo>
                      <a:pt x="468" y="24"/>
                    </a:lnTo>
                    <a:lnTo>
                      <a:pt x="447" y="21"/>
                    </a:lnTo>
                    <a:lnTo>
                      <a:pt x="447" y="197"/>
                    </a:lnTo>
                    <a:lnTo>
                      <a:pt x="442" y="251"/>
                    </a:lnTo>
                    <a:lnTo>
                      <a:pt x="432" y="306"/>
                    </a:lnTo>
                    <a:lnTo>
                      <a:pt x="414" y="372"/>
                    </a:lnTo>
                    <a:lnTo>
                      <a:pt x="387" y="413"/>
                    </a:lnTo>
                    <a:lnTo>
                      <a:pt x="345" y="435"/>
                    </a:lnTo>
                    <a:lnTo>
                      <a:pt x="285" y="441"/>
                    </a:lnTo>
                    <a:lnTo>
                      <a:pt x="248" y="441"/>
                    </a:lnTo>
                    <a:lnTo>
                      <a:pt x="316" y="124"/>
                    </a:lnTo>
                    <a:lnTo>
                      <a:pt x="363" y="124"/>
                    </a:lnTo>
                    <a:lnTo>
                      <a:pt x="412" y="132"/>
                    </a:lnTo>
                    <a:lnTo>
                      <a:pt x="439" y="157"/>
                    </a:lnTo>
                    <a:lnTo>
                      <a:pt x="447" y="197"/>
                    </a:lnTo>
                    <a:lnTo>
                      <a:pt x="447" y="21"/>
                    </a:lnTo>
                    <a:lnTo>
                      <a:pt x="387" y="14"/>
                    </a:lnTo>
                    <a:lnTo>
                      <a:pt x="210" y="14"/>
                    </a:lnTo>
                    <a:lnTo>
                      <a:pt x="0" y="1002"/>
                    </a:lnTo>
                    <a:lnTo>
                      <a:pt x="129" y="1002"/>
                    </a:lnTo>
                    <a:lnTo>
                      <a:pt x="225" y="551"/>
                    </a:lnTo>
                    <a:lnTo>
                      <a:pt x="267" y="551"/>
                    </a:lnTo>
                    <a:lnTo>
                      <a:pt x="315" y="558"/>
                    </a:lnTo>
                    <a:lnTo>
                      <a:pt x="343" y="582"/>
                    </a:lnTo>
                    <a:lnTo>
                      <a:pt x="351" y="628"/>
                    </a:lnTo>
                    <a:lnTo>
                      <a:pt x="341" y="698"/>
                    </a:lnTo>
                    <a:lnTo>
                      <a:pt x="323" y="786"/>
                    </a:lnTo>
                    <a:lnTo>
                      <a:pt x="306" y="871"/>
                    </a:lnTo>
                    <a:lnTo>
                      <a:pt x="293" y="945"/>
                    </a:lnTo>
                    <a:lnTo>
                      <a:pt x="287" y="1002"/>
                    </a:lnTo>
                    <a:lnTo>
                      <a:pt x="416" y="1002"/>
                    </a:lnTo>
                    <a:lnTo>
                      <a:pt x="422" y="945"/>
                    </a:lnTo>
                    <a:lnTo>
                      <a:pt x="434" y="873"/>
                    </a:lnTo>
                    <a:lnTo>
                      <a:pt x="449" y="796"/>
                    </a:lnTo>
                    <a:lnTo>
                      <a:pt x="464" y="726"/>
                    </a:lnTo>
                    <a:lnTo>
                      <a:pt x="477" y="634"/>
                    </a:lnTo>
                    <a:lnTo>
                      <a:pt x="472" y="570"/>
                    </a:lnTo>
                    <a:lnTo>
                      <a:pt x="463" y="551"/>
                    </a:lnTo>
                    <a:lnTo>
                      <a:pt x="452" y="528"/>
                    </a:lnTo>
                    <a:lnTo>
                      <a:pt x="422" y="501"/>
                    </a:lnTo>
                    <a:lnTo>
                      <a:pt x="464" y="485"/>
                    </a:lnTo>
                    <a:lnTo>
                      <a:pt x="503" y="453"/>
                    </a:lnTo>
                    <a:lnTo>
                      <a:pt x="510" y="441"/>
                    </a:lnTo>
                    <a:lnTo>
                      <a:pt x="536" y="398"/>
                    </a:lnTo>
                    <a:lnTo>
                      <a:pt x="562" y="314"/>
                    </a:lnTo>
                    <a:lnTo>
                      <a:pt x="573" y="258"/>
                    </a:lnTo>
                    <a:lnTo>
                      <a:pt x="581" y="172"/>
                    </a:lnTo>
                    <a:close/>
                    <a:moveTo>
                      <a:pt x="1139" y="14"/>
                    </a:moveTo>
                    <a:lnTo>
                      <a:pt x="1009" y="14"/>
                    </a:lnTo>
                    <a:lnTo>
                      <a:pt x="799" y="1002"/>
                    </a:lnTo>
                    <a:lnTo>
                      <a:pt x="928" y="1002"/>
                    </a:lnTo>
                    <a:lnTo>
                      <a:pt x="1139" y="14"/>
                    </a:lnTo>
                    <a:close/>
                    <a:moveTo>
                      <a:pt x="1870" y="180"/>
                    </a:moveTo>
                    <a:lnTo>
                      <a:pt x="1861" y="112"/>
                    </a:lnTo>
                    <a:lnTo>
                      <a:pt x="1830" y="54"/>
                    </a:lnTo>
                    <a:lnTo>
                      <a:pt x="1772" y="15"/>
                    </a:lnTo>
                    <a:lnTo>
                      <a:pt x="1682" y="0"/>
                    </a:lnTo>
                    <a:lnTo>
                      <a:pt x="1599" y="13"/>
                    </a:lnTo>
                    <a:lnTo>
                      <a:pt x="1536" y="52"/>
                    </a:lnTo>
                    <a:lnTo>
                      <a:pt x="1491" y="116"/>
                    </a:lnTo>
                    <a:lnTo>
                      <a:pt x="1465" y="203"/>
                    </a:lnTo>
                    <a:lnTo>
                      <a:pt x="1456" y="278"/>
                    </a:lnTo>
                    <a:lnTo>
                      <a:pt x="1462" y="341"/>
                    </a:lnTo>
                    <a:lnTo>
                      <a:pt x="1482" y="398"/>
                    </a:lnTo>
                    <a:lnTo>
                      <a:pt x="1518" y="456"/>
                    </a:lnTo>
                    <a:lnTo>
                      <a:pt x="1571" y="520"/>
                    </a:lnTo>
                    <a:lnTo>
                      <a:pt x="1625" y="590"/>
                    </a:lnTo>
                    <a:lnTo>
                      <a:pt x="1654" y="652"/>
                    </a:lnTo>
                    <a:lnTo>
                      <a:pt x="1663" y="711"/>
                    </a:lnTo>
                    <a:lnTo>
                      <a:pt x="1656" y="777"/>
                    </a:lnTo>
                    <a:lnTo>
                      <a:pt x="1641" y="833"/>
                    </a:lnTo>
                    <a:lnTo>
                      <a:pt x="1620" y="874"/>
                    </a:lnTo>
                    <a:lnTo>
                      <a:pt x="1590" y="899"/>
                    </a:lnTo>
                    <a:lnTo>
                      <a:pt x="1551" y="908"/>
                    </a:lnTo>
                    <a:lnTo>
                      <a:pt x="1509" y="899"/>
                    </a:lnTo>
                    <a:lnTo>
                      <a:pt x="1485" y="872"/>
                    </a:lnTo>
                    <a:lnTo>
                      <a:pt x="1477" y="828"/>
                    </a:lnTo>
                    <a:lnTo>
                      <a:pt x="1482" y="768"/>
                    </a:lnTo>
                    <a:lnTo>
                      <a:pt x="1487" y="742"/>
                    </a:lnTo>
                    <a:lnTo>
                      <a:pt x="1357" y="742"/>
                    </a:lnTo>
                    <a:lnTo>
                      <a:pt x="1353" y="758"/>
                    </a:lnTo>
                    <a:lnTo>
                      <a:pt x="1345" y="844"/>
                    </a:lnTo>
                    <a:lnTo>
                      <a:pt x="1357" y="915"/>
                    </a:lnTo>
                    <a:lnTo>
                      <a:pt x="1393" y="969"/>
                    </a:lnTo>
                    <a:lnTo>
                      <a:pt x="1453" y="1004"/>
                    </a:lnTo>
                    <a:lnTo>
                      <a:pt x="1539" y="1016"/>
                    </a:lnTo>
                    <a:lnTo>
                      <a:pt x="1618" y="1006"/>
                    </a:lnTo>
                    <a:lnTo>
                      <a:pt x="1681" y="978"/>
                    </a:lnTo>
                    <a:lnTo>
                      <a:pt x="1729" y="931"/>
                    </a:lnTo>
                    <a:lnTo>
                      <a:pt x="1763" y="868"/>
                    </a:lnTo>
                    <a:lnTo>
                      <a:pt x="1786" y="789"/>
                    </a:lnTo>
                    <a:lnTo>
                      <a:pt x="1796" y="709"/>
                    </a:lnTo>
                    <a:lnTo>
                      <a:pt x="1791" y="638"/>
                    </a:lnTo>
                    <a:lnTo>
                      <a:pt x="1768" y="569"/>
                    </a:lnTo>
                    <a:lnTo>
                      <a:pt x="1726" y="497"/>
                    </a:lnTo>
                    <a:lnTo>
                      <a:pt x="1663" y="417"/>
                    </a:lnTo>
                    <a:lnTo>
                      <a:pt x="1620" y="362"/>
                    </a:lnTo>
                    <a:lnTo>
                      <a:pt x="1596" y="313"/>
                    </a:lnTo>
                    <a:lnTo>
                      <a:pt x="1587" y="265"/>
                    </a:lnTo>
                    <a:lnTo>
                      <a:pt x="1592" y="212"/>
                    </a:lnTo>
                    <a:lnTo>
                      <a:pt x="1603" y="168"/>
                    </a:lnTo>
                    <a:lnTo>
                      <a:pt x="1620" y="136"/>
                    </a:lnTo>
                    <a:lnTo>
                      <a:pt x="1645" y="116"/>
                    </a:lnTo>
                    <a:lnTo>
                      <a:pt x="1678" y="109"/>
                    </a:lnTo>
                    <a:lnTo>
                      <a:pt x="1717" y="121"/>
                    </a:lnTo>
                    <a:lnTo>
                      <a:pt x="1736" y="152"/>
                    </a:lnTo>
                    <a:lnTo>
                      <a:pt x="1740" y="198"/>
                    </a:lnTo>
                    <a:lnTo>
                      <a:pt x="1734" y="252"/>
                    </a:lnTo>
                    <a:lnTo>
                      <a:pt x="1730" y="274"/>
                    </a:lnTo>
                    <a:lnTo>
                      <a:pt x="1860" y="274"/>
                    </a:lnTo>
                    <a:lnTo>
                      <a:pt x="1864" y="252"/>
                    </a:lnTo>
                    <a:lnTo>
                      <a:pt x="1870" y="180"/>
                    </a:lnTo>
                    <a:close/>
                    <a:moveTo>
                      <a:pt x="2673" y="14"/>
                    </a:moveTo>
                    <a:lnTo>
                      <a:pt x="2319" y="14"/>
                    </a:lnTo>
                    <a:lnTo>
                      <a:pt x="2109" y="1002"/>
                    </a:lnTo>
                    <a:lnTo>
                      <a:pt x="2477" y="1002"/>
                    </a:lnTo>
                    <a:lnTo>
                      <a:pt x="2518" y="883"/>
                    </a:lnTo>
                    <a:lnTo>
                      <a:pt x="2265" y="883"/>
                    </a:lnTo>
                    <a:lnTo>
                      <a:pt x="2337" y="535"/>
                    </a:lnTo>
                    <a:lnTo>
                      <a:pt x="2549" y="535"/>
                    </a:lnTo>
                    <a:lnTo>
                      <a:pt x="2575" y="416"/>
                    </a:lnTo>
                    <a:lnTo>
                      <a:pt x="2363" y="416"/>
                    </a:lnTo>
                    <a:lnTo>
                      <a:pt x="2423" y="133"/>
                    </a:lnTo>
                    <a:lnTo>
                      <a:pt x="2647" y="133"/>
                    </a:lnTo>
                    <a:lnTo>
                      <a:pt x="2673" y="14"/>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grpSp>
        <p:grpSp>
          <p:nvGrpSpPr>
            <p:cNvPr id="5" name="docshapegroup11">
              <a:extLst>
                <a:ext uri="{FF2B5EF4-FFF2-40B4-BE49-F238E27FC236}">
                  <a16:creationId xmlns:a16="http://schemas.microsoft.com/office/drawing/2014/main" id="{9C90CD4D-4D2F-4A0A-9746-E32B971167F0}"/>
                </a:ext>
              </a:extLst>
            </p:cNvPr>
            <p:cNvGrpSpPr>
              <a:grpSpLocks/>
            </p:cNvGrpSpPr>
            <p:nvPr/>
          </p:nvGrpSpPr>
          <p:grpSpPr bwMode="auto">
            <a:xfrm>
              <a:off x="287" y="1770"/>
              <a:ext cx="4137" cy="331"/>
              <a:chOff x="287" y="505"/>
              <a:chExt cx="4137" cy="331"/>
            </a:xfrm>
          </p:grpSpPr>
          <p:sp>
            <p:nvSpPr>
              <p:cNvPr id="6" name="docshape12">
                <a:extLst>
                  <a:ext uri="{FF2B5EF4-FFF2-40B4-BE49-F238E27FC236}">
                    <a16:creationId xmlns:a16="http://schemas.microsoft.com/office/drawing/2014/main" id="{8A1D3C82-73CD-4988-A205-28E3DB0BD851}"/>
                  </a:ext>
                </a:extLst>
              </p:cNvPr>
              <p:cNvSpPr>
                <a:spLocks/>
              </p:cNvSpPr>
              <p:nvPr/>
            </p:nvSpPr>
            <p:spPr bwMode="auto">
              <a:xfrm>
                <a:off x="4194" y="505"/>
                <a:ext cx="230" cy="331"/>
              </a:xfrm>
              <a:custGeom>
                <a:avLst/>
                <a:gdLst>
                  <a:gd name="T0" fmla="+- 0 4424 4194"/>
                  <a:gd name="T1" fmla="*/ T0 w 230"/>
                  <a:gd name="T2" fmla="+- 0 506 506"/>
                  <a:gd name="T3" fmla="*/ 506 h 331"/>
                  <a:gd name="T4" fmla="+- 0 4311 4194"/>
                  <a:gd name="T5" fmla="*/ T4 w 230"/>
                  <a:gd name="T6" fmla="+- 0 506 506"/>
                  <a:gd name="T7" fmla="*/ 506 h 331"/>
                  <a:gd name="T8" fmla="+- 0 4194 4194"/>
                  <a:gd name="T9" fmla="*/ T8 w 230"/>
                  <a:gd name="T10" fmla="+- 0 836 506"/>
                  <a:gd name="T11" fmla="*/ 836 h 331"/>
                  <a:gd name="T12" fmla="+- 0 4307 4194"/>
                  <a:gd name="T13" fmla="*/ T12 w 230"/>
                  <a:gd name="T14" fmla="+- 0 836 506"/>
                  <a:gd name="T15" fmla="*/ 836 h 331"/>
                  <a:gd name="T16" fmla="+- 0 4424 4194"/>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7" name="docshape13">
                <a:extLst>
                  <a:ext uri="{FF2B5EF4-FFF2-40B4-BE49-F238E27FC236}">
                    <a16:creationId xmlns:a16="http://schemas.microsoft.com/office/drawing/2014/main" id="{8B371E1A-5AF9-429D-AF4D-9350AFED0DD3}"/>
                  </a:ext>
                </a:extLst>
              </p:cNvPr>
              <p:cNvSpPr>
                <a:spLocks/>
              </p:cNvSpPr>
              <p:nvPr/>
            </p:nvSpPr>
            <p:spPr bwMode="auto">
              <a:xfrm>
                <a:off x="3984" y="505"/>
                <a:ext cx="231" cy="331"/>
              </a:xfrm>
              <a:custGeom>
                <a:avLst/>
                <a:gdLst>
                  <a:gd name="T0" fmla="+- 0 4215 3985"/>
                  <a:gd name="T1" fmla="*/ T0 w 231"/>
                  <a:gd name="T2" fmla="+- 0 506 506"/>
                  <a:gd name="T3" fmla="*/ 506 h 331"/>
                  <a:gd name="T4" fmla="+- 0 4102 3985"/>
                  <a:gd name="T5" fmla="*/ T4 w 231"/>
                  <a:gd name="T6" fmla="+- 0 506 506"/>
                  <a:gd name="T7" fmla="*/ 506 h 331"/>
                  <a:gd name="T8" fmla="+- 0 3985 3985"/>
                  <a:gd name="T9" fmla="*/ T8 w 231"/>
                  <a:gd name="T10" fmla="+- 0 836 506"/>
                  <a:gd name="T11" fmla="*/ 836 h 331"/>
                  <a:gd name="T12" fmla="+- 0 4098 3985"/>
                  <a:gd name="T13" fmla="*/ T12 w 231"/>
                  <a:gd name="T14" fmla="+- 0 836 506"/>
                  <a:gd name="T15" fmla="*/ 836 h 331"/>
                  <a:gd name="T16" fmla="+- 0 4215 3985"/>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F57F2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8" name="docshape14">
                <a:extLst>
                  <a:ext uri="{FF2B5EF4-FFF2-40B4-BE49-F238E27FC236}">
                    <a16:creationId xmlns:a16="http://schemas.microsoft.com/office/drawing/2014/main" id="{180B30B6-3940-497F-97D8-6694F22F323E}"/>
                  </a:ext>
                </a:extLst>
              </p:cNvPr>
              <p:cNvSpPr>
                <a:spLocks/>
              </p:cNvSpPr>
              <p:nvPr/>
            </p:nvSpPr>
            <p:spPr bwMode="auto">
              <a:xfrm>
                <a:off x="3565" y="505"/>
                <a:ext cx="231" cy="331"/>
              </a:xfrm>
              <a:custGeom>
                <a:avLst/>
                <a:gdLst>
                  <a:gd name="T0" fmla="+- 0 3796 3566"/>
                  <a:gd name="T1" fmla="*/ T0 w 231"/>
                  <a:gd name="T2" fmla="+- 0 506 506"/>
                  <a:gd name="T3" fmla="*/ 506 h 331"/>
                  <a:gd name="T4" fmla="+- 0 3683 3566"/>
                  <a:gd name="T5" fmla="*/ T4 w 231"/>
                  <a:gd name="T6" fmla="+- 0 506 506"/>
                  <a:gd name="T7" fmla="*/ 506 h 331"/>
                  <a:gd name="T8" fmla="+- 0 3566 3566"/>
                  <a:gd name="T9" fmla="*/ T8 w 231"/>
                  <a:gd name="T10" fmla="+- 0 836 506"/>
                  <a:gd name="T11" fmla="*/ 836 h 331"/>
                  <a:gd name="T12" fmla="+- 0 3679 3566"/>
                  <a:gd name="T13" fmla="*/ T12 w 231"/>
                  <a:gd name="T14" fmla="+- 0 836 506"/>
                  <a:gd name="T15" fmla="*/ 836 h 331"/>
                  <a:gd name="T16" fmla="+- 0 3796 3566"/>
                  <a:gd name="T17" fmla="*/ T16 w 231"/>
                  <a:gd name="T18" fmla="+- 0 506 506"/>
                  <a:gd name="T19" fmla="*/ 506 h 331"/>
                </a:gdLst>
                <a:ahLst/>
                <a:cxnLst>
                  <a:cxn ang="0">
                    <a:pos x="T1" y="T3"/>
                  </a:cxn>
                  <a:cxn ang="0">
                    <a:pos x="T5" y="T7"/>
                  </a:cxn>
                  <a:cxn ang="0">
                    <a:pos x="T9" y="T11"/>
                  </a:cxn>
                  <a:cxn ang="0">
                    <a:pos x="T13" y="T15"/>
                  </a:cxn>
                  <a:cxn ang="0">
                    <a:pos x="T17" y="T19"/>
                  </a:cxn>
                </a:cxnLst>
                <a:rect l="0" t="0" r="r" b="b"/>
                <a:pathLst>
                  <a:path w="231" h="331">
                    <a:moveTo>
                      <a:pt x="230" y="0"/>
                    </a:moveTo>
                    <a:lnTo>
                      <a:pt x="117" y="0"/>
                    </a:lnTo>
                    <a:lnTo>
                      <a:pt x="0" y="330"/>
                    </a:lnTo>
                    <a:lnTo>
                      <a:pt x="113" y="330"/>
                    </a:lnTo>
                    <a:lnTo>
                      <a:pt x="230"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9" name="docshape15">
                <a:extLst>
                  <a:ext uri="{FF2B5EF4-FFF2-40B4-BE49-F238E27FC236}">
                    <a16:creationId xmlns:a16="http://schemas.microsoft.com/office/drawing/2014/main" id="{96D532CD-DB54-46C5-ACC6-9BC65DFC48F1}"/>
                  </a:ext>
                </a:extLst>
              </p:cNvPr>
              <p:cNvSpPr>
                <a:spLocks/>
              </p:cNvSpPr>
              <p:nvPr/>
            </p:nvSpPr>
            <p:spPr bwMode="auto">
              <a:xfrm>
                <a:off x="3775" y="505"/>
                <a:ext cx="230" cy="331"/>
              </a:xfrm>
              <a:custGeom>
                <a:avLst/>
                <a:gdLst>
                  <a:gd name="T0" fmla="+- 0 4005 3775"/>
                  <a:gd name="T1" fmla="*/ T0 w 230"/>
                  <a:gd name="T2" fmla="+- 0 506 506"/>
                  <a:gd name="T3" fmla="*/ 506 h 331"/>
                  <a:gd name="T4" fmla="+- 0 3892 3775"/>
                  <a:gd name="T5" fmla="*/ T4 w 230"/>
                  <a:gd name="T6" fmla="+- 0 506 506"/>
                  <a:gd name="T7" fmla="*/ 506 h 331"/>
                  <a:gd name="T8" fmla="+- 0 3775 3775"/>
                  <a:gd name="T9" fmla="*/ T8 w 230"/>
                  <a:gd name="T10" fmla="+- 0 836 506"/>
                  <a:gd name="T11" fmla="*/ 836 h 331"/>
                  <a:gd name="T12" fmla="+- 0 3888 3775"/>
                  <a:gd name="T13" fmla="*/ T12 w 230"/>
                  <a:gd name="T14" fmla="+- 0 836 506"/>
                  <a:gd name="T15" fmla="*/ 836 h 331"/>
                  <a:gd name="T16" fmla="+- 0 4005 3775"/>
                  <a:gd name="T17" fmla="*/ T16 w 230"/>
                  <a:gd name="T18" fmla="+- 0 506 506"/>
                  <a:gd name="T19" fmla="*/ 506 h 331"/>
                </a:gdLst>
                <a:ahLst/>
                <a:cxnLst>
                  <a:cxn ang="0">
                    <a:pos x="T1" y="T3"/>
                  </a:cxn>
                  <a:cxn ang="0">
                    <a:pos x="T5" y="T7"/>
                  </a:cxn>
                  <a:cxn ang="0">
                    <a:pos x="T9" y="T11"/>
                  </a:cxn>
                  <a:cxn ang="0">
                    <a:pos x="T13" y="T15"/>
                  </a:cxn>
                  <a:cxn ang="0">
                    <a:pos x="T17" y="T19"/>
                  </a:cxn>
                </a:cxnLst>
                <a:rect l="0" t="0" r="r" b="b"/>
                <a:pathLst>
                  <a:path w="230" h="331">
                    <a:moveTo>
                      <a:pt x="230" y="0"/>
                    </a:moveTo>
                    <a:lnTo>
                      <a:pt x="117" y="0"/>
                    </a:lnTo>
                    <a:lnTo>
                      <a:pt x="0" y="330"/>
                    </a:lnTo>
                    <a:lnTo>
                      <a:pt x="113" y="330"/>
                    </a:lnTo>
                    <a:lnTo>
                      <a:pt x="230"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0" name="docshape16">
                <a:extLst>
                  <a:ext uri="{FF2B5EF4-FFF2-40B4-BE49-F238E27FC236}">
                    <a16:creationId xmlns:a16="http://schemas.microsoft.com/office/drawing/2014/main" id="{1DAB0DBD-D08E-4F22-B413-D9DA6362DD09}"/>
                  </a:ext>
                </a:extLst>
              </p:cNvPr>
              <p:cNvSpPr>
                <a:spLocks/>
              </p:cNvSpPr>
              <p:nvPr/>
            </p:nvSpPr>
            <p:spPr bwMode="auto">
              <a:xfrm>
                <a:off x="287" y="505"/>
                <a:ext cx="244" cy="331"/>
              </a:xfrm>
              <a:custGeom>
                <a:avLst/>
                <a:gdLst>
                  <a:gd name="T0" fmla="+- 0 531 288"/>
                  <a:gd name="T1" fmla="*/ T0 w 244"/>
                  <a:gd name="T2" fmla="+- 0 506 506"/>
                  <a:gd name="T3" fmla="*/ 506 h 331"/>
                  <a:gd name="T4" fmla="+- 0 288 288"/>
                  <a:gd name="T5" fmla="*/ T4 w 244"/>
                  <a:gd name="T6" fmla="+- 0 506 506"/>
                  <a:gd name="T7" fmla="*/ 506 h 331"/>
                  <a:gd name="T8" fmla="+- 0 288 288"/>
                  <a:gd name="T9" fmla="*/ T8 w 244"/>
                  <a:gd name="T10" fmla="+- 0 836 506"/>
                  <a:gd name="T11" fmla="*/ 836 h 331"/>
                  <a:gd name="T12" fmla="+- 0 466 288"/>
                  <a:gd name="T13" fmla="*/ T12 w 244"/>
                  <a:gd name="T14" fmla="+- 0 836 506"/>
                  <a:gd name="T15" fmla="*/ 836 h 331"/>
                  <a:gd name="T16" fmla="+- 0 531 288"/>
                  <a:gd name="T17" fmla="*/ T16 w 244"/>
                  <a:gd name="T18" fmla="+- 0 506 506"/>
                  <a:gd name="T19" fmla="*/ 506 h 331"/>
                </a:gdLst>
                <a:ahLst/>
                <a:cxnLst>
                  <a:cxn ang="0">
                    <a:pos x="T1" y="T3"/>
                  </a:cxn>
                  <a:cxn ang="0">
                    <a:pos x="T5" y="T7"/>
                  </a:cxn>
                  <a:cxn ang="0">
                    <a:pos x="T9" y="T11"/>
                  </a:cxn>
                  <a:cxn ang="0">
                    <a:pos x="T13" y="T15"/>
                  </a:cxn>
                  <a:cxn ang="0">
                    <a:pos x="T17" y="T19"/>
                  </a:cxn>
                </a:cxnLst>
                <a:rect l="0" t="0" r="r" b="b"/>
                <a:pathLst>
                  <a:path w="244" h="331">
                    <a:moveTo>
                      <a:pt x="243" y="0"/>
                    </a:moveTo>
                    <a:lnTo>
                      <a:pt x="0" y="0"/>
                    </a:lnTo>
                    <a:lnTo>
                      <a:pt x="0" y="330"/>
                    </a:lnTo>
                    <a:lnTo>
                      <a:pt x="178" y="330"/>
                    </a:lnTo>
                    <a:lnTo>
                      <a:pt x="243" y="0"/>
                    </a:lnTo>
                    <a:close/>
                  </a:path>
                </a:pathLst>
              </a:custGeom>
              <a:solidFill>
                <a:srgbClr val="D7D8D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sp>
            <p:nvSpPr>
              <p:cNvPr id="11" name="docshape17">
                <a:extLst>
                  <a:ext uri="{FF2B5EF4-FFF2-40B4-BE49-F238E27FC236}">
                    <a16:creationId xmlns:a16="http://schemas.microsoft.com/office/drawing/2014/main" id="{60247F57-EA60-41F5-A92E-A026B37CB201}"/>
                  </a:ext>
                </a:extLst>
              </p:cNvPr>
              <p:cNvSpPr>
                <a:spLocks/>
              </p:cNvSpPr>
              <p:nvPr/>
            </p:nvSpPr>
            <p:spPr bwMode="auto">
              <a:xfrm>
                <a:off x="573" y="505"/>
                <a:ext cx="3007" cy="331"/>
              </a:xfrm>
              <a:custGeom>
                <a:avLst/>
                <a:gdLst>
                  <a:gd name="T0" fmla="+- 0 3580 574"/>
                  <a:gd name="T1" fmla="*/ T0 w 3007"/>
                  <a:gd name="T2" fmla="+- 0 506 506"/>
                  <a:gd name="T3" fmla="*/ 506 h 331"/>
                  <a:gd name="T4" fmla="+- 0 639 574"/>
                  <a:gd name="T5" fmla="*/ T4 w 3007"/>
                  <a:gd name="T6" fmla="+- 0 506 506"/>
                  <a:gd name="T7" fmla="*/ 506 h 331"/>
                  <a:gd name="T8" fmla="+- 0 574 574"/>
                  <a:gd name="T9" fmla="*/ T8 w 3007"/>
                  <a:gd name="T10" fmla="+- 0 836 506"/>
                  <a:gd name="T11" fmla="*/ 836 h 331"/>
                  <a:gd name="T12" fmla="+- 0 3463 574"/>
                  <a:gd name="T13" fmla="*/ T12 w 3007"/>
                  <a:gd name="T14" fmla="+- 0 836 506"/>
                  <a:gd name="T15" fmla="*/ 836 h 331"/>
                  <a:gd name="T16" fmla="+- 0 3580 574"/>
                  <a:gd name="T17" fmla="*/ T16 w 3007"/>
                  <a:gd name="T18" fmla="+- 0 506 506"/>
                  <a:gd name="T19" fmla="*/ 506 h 331"/>
                </a:gdLst>
                <a:ahLst/>
                <a:cxnLst>
                  <a:cxn ang="0">
                    <a:pos x="T1" y="T3"/>
                  </a:cxn>
                  <a:cxn ang="0">
                    <a:pos x="T5" y="T7"/>
                  </a:cxn>
                  <a:cxn ang="0">
                    <a:pos x="T9" y="T11"/>
                  </a:cxn>
                  <a:cxn ang="0">
                    <a:pos x="T13" y="T15"/>
                  </a:cxn>
                  <a:cxn ang="0">
                    <a:pos x="T17" y="T19"/>
                  </a:cxn>
                </a:cxnLst>
                <a:rect l="0" t="0" r="r" b="b"/>
                <a:pathLst>
                  <a:path w="3007" h="331">
                    <a:moveTo>
                      <a:pt x="3006" y="0"/>
                    </a:moveTo>
                    <a:lnTo>
                      <a:pt x="65" y="0"/>
                    </a:lnTo>
                    <a:lnTo>
                      <a:pt x="0" y="330"/>
                    </a:lnTo>
                    <a:lnTo>
                      <a:pt x="2889" y="330"/>
                    </a:lnTo>
                    <a:lnTo>
                      <a:pt x="3006" y="0"/>
                    </a:lnTo>
                    <a:close/>
                  </a:path>
                </a:pathLst>
              </a:custGeom>
              <a:solidFill>
                <a:srgbClr val="4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121920" tIns="60960" rIns="121920" bIns="60960" anchor="t" anchorCtr="0" upright="1">
                <a:noAutofit/>
              </a:bodyPr>
              <a:lstStyle/>
              <a:p>
                <a:pPr defTabSz="1219170"/>
                <a:endParaRPr lang="en-GB" sz="2400">
                  <a:solidFill>
                    <a:prstClr val="black"/>
                  </a:solidFill>
                  <a:latin typeface="Calibri" panose="020F0502020204030204"/>
                </a:endParaRPr>
              </a:p>
            </p:txBody>
          </p:sp>
          <p:pic>
            <p:nvPicPr>
              <p:cNvPr id="12" name="docshape18">
                <a:extLst>
                  <a:ext uri="{FF2B5EF4-FFF2-40B4-BE49-F238E27FC236}">
                    <a16:creationId xmlns:a16="http://schemas.microsoft.com/office/drawing/2014/main" id="{D4688C1F-AA2E-4EC3-8CFD-58292E387A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556"/>
                <a:ext cx="24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8" name="Picture 2">
            <a:extLst>
              <a:ext uri="{FF2B5EF4-FFF2-40B4-BE49-F238E27FC236}">
                <a16:creationId xmlns:a16="http://schemas.microsoft.com/office/drawing/2014/main" id="{61798574-990D-43D6-8704-0ADC08872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627" y="2213498"/>
            <a:ext cx="4035902" cy="30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a:extLst>
              <a:ext uri="{FF2B5EF4-FFF2-40B4-BE49-F238E27FC236}">
                <a16:creationId xmlns:a16="http://schemas.microsoft.com/office/drawing/2014/main" id="{AF2F2631-029B-4442-9C68-4FDFCDD30BAB}"/>
              </a:ext>
            </a:extLst>
          </p:cNvPr>
          <p:cNvSpPr txBox="1">
            <a:spLocks/>
          </p:cNvSpPr>
          <p:nvPr/>
        </p:nvSpPr>
        <p:spPr>
          <a:xfrm>
            <a:off x="4649549" y="205642"/>
            <a:ext cx="8229600" cy="1143000"/>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latin typeface="Arial" panose="020B0604020202020204" pitchFamily="34" charset="0"/>
                <a:cs typeface="Arial" panose="020B0604020202020204" pitchFamily="34" charset="0"/>
              </a:rPr>
              <a:t>Owl – pre-frontal cortex </a:t>
            </a:r>
          </a:p>
        </p:txBody>
      </p:sp>
      <p:sp>
        <p:nvSpPr>
          <p:cNvPr id="21" name="Content Placeholder 2">
            <a:extLst>
              <a:ext uri="{FF2B5EF4-FFF2-40B4-BE49-F238E27FC236}">
                <a16:creationId xmlns:a16="http://schemas.microsoft.com/office/drawing/2014/main" id="{9E44F918-722A-4668-8BCA-C8724FBF1676}"/>
              </a:ext>
            </a:extLst>
          </p:cNvPr>
          <p:cNvSpPr txBox="1">
            <a:spLocks/>
          </p:cNvSpPr>
          <p:nvPr/>
        </p:nvSpPr>
        <p:spPr>
          <a:xfrm>
            <a:off x="2155557" y="1348642"/>
            <a:ext cx="4038600" cy="109523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This is the last part of the brain to develop. </a:t>
            </a:r>
          </a:p>
        </p:txBody>
      </p:sp>
      <p:sp>
        <p:nvSpPr>
          <p:cNvPr id="22" name="Content Placeholder 2">
            <a:extLst>
              <a:ext uri="{FF2B5EF4-FFF2-40B4-BE49-F238E27FC236}">
                <a16:creationId xmlns:a16="http://schemas.microsoft.com/office/drawing/2014/main" id="{BDF6BF84-903E-4274-BC91-6DA6B515313A}"/>
              </a:ext>
            </a:extLst>
          </p:cNvPr>
          <p:cNvSpPr txBox="1">
            <a:spLocks/>
          </p:cNvSpPr>
          <p:nvPr/>
        </p:nvSpPr>
        <p:spPr>
          <a:xfrm>
            <a:off x="8685295" y="1803108"/>
            <a:ext cx="3299671" cy="1480680"/>
          </a:xfrm>
          <a:prstGeom prst="rect">
            <a:avLst/>
          </a:prstGeom>
        </p:spPr>
        <p:txBody>
          <a:bodyPr>
            <a:normAutofit fontScale="7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It’s job is to help with logic, reasoning and problem solving. These are all used to help us work out if we are in actual danger. </a:t>
            </a:r>
          </a:p>
        </p:txBody>
      </p:sp>
      <p:sp>
        <p:nvSpPr>
          <p:cNvPr id="23" name="Content Placeholder 2">
            <a:extLst>
              <a:ext uri="{FF2B5EF4-FFF2-40B4-BE49-F238E27FC236}">
                <a16:creationId xmlns:a16="http://schemas.microsoft.com/office/drawing/2014/main" id="{88E3B654-A56B-4F79-AE0A-76C2073ECEF9}"/>
              </a:ext>
            </a:extLst>
          </p:cNvPr>
          <p:cNvSpPr txBox="1">
            <a:spLocks/>
          </p:cNvSpPr>
          <p:nvPr/>
        </p:nvSpPr>
        <p:spPr>
          <a:xfrm>
            <a:off x="8153400" y="5458574"/>
            <a:ext cx="4038600" cy="1095233"/>
          </a:xfrm>
          <a:prstGeom prst="rect">
            <a:avLst/>
          </a:prstGeom>
        </p:spPr>
        <p:txBody>
          <a:bodyPr>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The owl can calm down the meerkat and the elephant and help calm us down and take us out of the </a:t>
            </a:r>
            <a:r>
              <a:rPr lang="en-GB" dirty="0" err="1">
                <a:latin typeface="Arial" panose="020B0604020202020204" pitchFamily="34" charset="0"/>
                <a:cs typeface="Arial" panose="020B0604020202020204" pitchFamily="34" charset="0"/>
              </a:rPr>
              <a:t>fff</a:t>
            </a:r>
            <a:r>
              <a:rPr lang="en-GB" dirty="0">
                <a:latin typeface="Arial" panose="020B0604020202020204" pitchFamily="34" charset="0"/>
                <a:cs typeface="Arial" panose="020B0604020202020204" pitchFamily="34" charset="0"/>
              </a:rPr>
              <a:t> response. </a:t>
            </a:r>
          </a:p>
        </p:txBody>
      </p:sp>
      <p:sp>
        <p:nvSpPr>
          <p:cNvPr id="24" name="Content Placeholder 2">
            <a:extLst>
              <a:ext uri="{FF2B5EF4-FFF2-40B4-BE49-F238E27FC236}">
                <a16:creationId xmlns:a16="http://schemas.microsoft.com/office/drawing/2014/main" id="{EBC5E2A4-736A-4B7F-A497-9A697BEBE941}"/>
              </a:ext>
            </a:extLst>
          </p:cNvPr>
          <p:cNvSpPr txBox="1">
            <a:spLocks/>
          </p:cNvSpPr>
          <p:nvPr/>
        </p:nvSpPr>
        <p:spPr>
          <a:xfrm>
            <a:off x="1568127" y="4591128"/>
            <a:ext cx="2936125" cy="1642849"/>
          </a:xfrm>
          <a:prstGeom prst="rect">
            <a:avLst/>
          </a:prstGeom>
        </p:spPr>
        <p:txBody>
          <a:bodyPr>
            <a:normAutofit fontScale="8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u="sng" dirty="0">
                <a:latin typeface="Arial" panose="020B0604020202020204" pitchFamily="34" charset="0"/>
                <a:cs typeface="Arial" panose="020B0604020202020204" pitchFamily="34" charset="0"/>
              </a:rPr>
              <a:t>But </a:t>
            </a:r>
            <a:r>
              <a:rPr lang="en-GB" dirty="0">
                <a:latin typeface="Arial" panose="020B0604020202020204" pitchFamily="34" charset="0"/>
                <a:cs typeface="Arial" panose="020B0604020202020204" pitchFamily="34" charset="0"/>
              </a:rPr>
              <a:t>this part of the brain is not fully developed in males till their 30s and females in mid-late 20s.</a:t>
            </a:r>
            <a:endParaRPr lang="en-GB"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20031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Custom Design">
  <a:themeElements>
    <a:clrScheme name="Custom 2">
      <a:dk1>
        <a:srgbClr val="000000"/>
      </a:dk1>
      <a:lt1>
        <a:srgbClr val="FFFFFF"/>
      </a:lt1>
      <a:dk2>
        <a:srgbClr val="44546A"/>
      </a:dk2>
      <a:lt2>
        <a:srgbClr val="E7E6E6"/>
      </a:lt2>
      <a:accent1>
        <a:srgbClr val="FFEB00"/>
      </a:accent1>
      <a:accent2>
        <a:srgbClr val="F28500"/>
      </a:accent2>
      <a:accent3>
        <a:srgbClr val="FF5177"/>
      </a:accent3>
      <a:accent4>
        <a:srgbClr val="FF6B89"/>
      </a:accent4>
      <a:accent5>
        <a:srgbClr val="F69700"/>
      </a:accent5>
      <a:accent6>
        <a:srgbClr val="FFEB00"/>
      </a:accent6>
      <a:hlink>
        <a:srgbClr val="F28500"/>
      </a:hlink>
      <a:folHlink>
        <a:srgbClr val="F285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numCol="1" spcCol="360000" rtlCol="0">
        <a:noAutofit/>
      </a:bodyPr>
      <a:lstStyle>
        <a:defPPr algn="l">
          <a:spcBef>
            <a:spcPts val="1800"/>
          </a:spcBef>
          <a:spcAft>
            <a:spcPts val="1800"/>
          </a:spcAft>
          <a:defRPr sz="2200" b="1" i="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_x0020_Type xmlns="6685ccb4-fcca-47f0-a818-06ab270ca0f6" xsi:nil="true"/>
    <File_x0020_Owner xmlns="6685ccb4-fcca-47f0-a818-06ab270ca0f6">
      <UserInfo>
        <DisplayName/>
        <AccountId xsi:nil="true"/>
        <AccountType/>
      </UserInfo>
    </File_x0020_Owner>
    <Expiry_x0020_Date xmlns="6685ccb4-fcca-47f0-a818-06ab270ca0f6" xsi:nil="true"/>
    <SharedWithUsers xmlns="14eb80ab-fbe0-4381-a3e3-15ca83846534">
      <UserInfo>
        <DisplayName>Monica Evans</DisplayName>
        <AccountId>47</AccountId>
        <AccountType/>
      </UserInfo>
      <UserInfo>
        <DisplayName>Lucy Greener</DisplayName>
        <AccountId>50</AccountId>
        <AccountType/>
      </UserInfo>
      <UserInfo>
        <DisplayName>Holly Appleby</DisplayName>
        <AccountId>49</AccountId>
        <AccountType/>
      </UserInfo>
      <UserInfo>
        <DisplayName>Jacqueline Shone</DisplayName>
        <AccountId>53</AccountId>
        <AccountType/>
      </UserInfo>
      <UserInfo>
        <DisplayName>Jennifer Reay</DisplayName>
        <AccountId>51</AccountId>
        <AccountType/>
      </UserInfo>
      <UserInfo>
        <DisplayName>Bethany Honour</DisplayName>
        <AccountId>114</AccountId>
        <AccountType/>
      </UserInfo>
      <UserInfo>
        <DisplayName>Rachel Dixon</DisplayName>
        <AccountId>195</AccountId>
        <AccountType/>
      </UserInfo>
    </SharedWithUsers>
    <TaxCatchAll xmlns="14eb80ab-fbe0-4381-a3e3-15ca83846534" xsi:nil="true"/>
    <lcf76f155ced4ddcb4097134ff3c332f xmlns="af8fc78e-a5c6-4e0d-a111-a734ebde7afa">
      <Terms xmlns="http://schemas.microsoft.com/office/infopath/2007/PartnerControls"/>
    </lcf76f155ced4ddcb4097134ff3c332f>
  </documentManagement>
</p:properties>
</file>

<file path=customXml/item3.xml><?xml version="1.0" encoding="utf-8"?>
<?mso-contentType ?>
<SharedContentType xmlns="Microsoft.SharePoint.Taxonomy.ContentTypeSync" SourceId="19cbddb3-9fee-4a40-9ce6-089b8d8c7de8"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C52ED53291E8C04FA5C344E58E9713BC" ma:contentTypeVersion="14" ma:contentTypeDescription="Create a new document." ma:contentTypeScope="" ma:versionID="8650c565d3d97c6a66ac84b5f5064324">
  <xsd:schema xmlns:xsd="http://www.w3.org/2001/XMLSchema" xmlns:xs="http://www.w3.org/2001/XMLSchema" xmlns:p="http://schemas.microsoft.com/office/2006/metadata/properties" xmlns:ns2="6685ccb4-fcca-47f0-a818-06ab270ca0f6" xmlns:ns3="af8fc78e-a5c6-4e0d-a111-a734ebde7afa" xmlns:ns4="14eb80ab-fbe0-4381-a3e3-15ca83846534" targetNamespace="http://schemas.microsoft.com/office/2006/metadata/properties" ma:root="true" ma:fieldsID="d9949b59e5511eace57ef2c77360cff5" ns2:_="" ns3:_="" ns4:_="">
    <xsd:import namespace="6685ccb4-fcca-47f0-a818-06ab270ca0f6"/>
    <xsd:import namespace="af8fc78e-a5c6-4e0d-a111-a734ebde7afa"/>
    <xsd:import namespace="14eb80ab-fbe0-4381-a3e3-15ca83846534"/>
    <xsd:element name="properties">
      <xsd:complexType>
        <xsd:sequence>
          <xsd:element name="documentManagement">
            <xsd:complexType>
              <xsd:all>
                <xsd:element ref="ns2:Document_x0020_Type" minOccurs="0"/>
                <xsd:element ref="ns2:Expiry_x0020_Date" minOccurs="0"/>
                <xsd:element ref="ns2:File_x0020_Owner" minOccurs="0"/>
                <xsd:element ref="ns3:MediaServiceMetadata" minOccurs="0"/>
                <xsd:element ref="ns3:MediaServiceFastMetadata" minOccurs="0"/>
                <xsd:element ref="ns4:SharedWithUsers" minOccurs="0"/>
                <xsd:element ref="ns4:SharedWithDetail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5ccb4-fcca-47f0-a818-06ab270ca0f6" elementFormDefault="qualified">
    <xsd:import namespace="http://schemas.microsoft.com/office/2006/documentManagement/types"/>
    <xsd:import namespace="http://schemas.microsoft.com/office/infopath/2007/PartnerControls"/>
    <xsd:element name="Document_x0020_Type" ma:index="8" nillable="true" ma:displayName="Document Type" ma:format="Dropdown" ma:internalName="Document_x0020_Type" ma:readOnly="false">
      <xsd:simpleType>
        <xsd:restriction base="dms:Choice">
          <xsd:enumeration value="Agenda"/>
          <xsd:enumeration value="Briefing"/>
          <xsd:enumeration value="Calendar"/>
          <xsd:enumeration value="Contract &amp; Agreements"/>
          <xsd:enumeration value="Documentation"/>
          <xsd:enumeration value="Equality Impact Assessment"/>
          <xsd:enumeration value="Feedback"/>
          <xsd:enumeration value="Form"/>
          <xsd:enumeration value="Guide &amp; Helpsheet"/>
          <xsd:enumeration value="Menu"/>
          <xsd:enumeration value="Meeting Paper"/>
          <xsd:enumeration value="Minutes"/>
          <xsd:enumeration value="Note"/>
          <xsd:enumeration value="Paperwork"/>
          <xsd:enumeration value="Plan"/>
          <xsd:enumeration value="Policy"/>
          <xsd:enumeration value="Procedure"/>
          <xsd:enumeration value="Project"/>
          <xsd:enumeration value="Record"/>
          <xsd:enumeration value="Report"/>
          <xsd:enumeration value="Resource"/>
          <xsd:enumeration value="Statistics"/>
          <xsd:enumeration value="Template"/>
          <xsd:enumeration value="Training Material"/>
          <xsd:enumeration value="Tutorial"/>
        </xsd:restriction>
      </xsd:simpleType>
    </xsd:element>
    <xsd:element name="Expiry_x0020_Date" ma:index="9" nillable="true" ma:displayName="Expiry Date" ma:format="DateOnly" ma:internalName="Expiry_x0020_Date">
      <xsd:simpleType>
        <xsd:restriction base="dms:DateTime"/>
      </xsd:simpleType>
    </xsd:element>
    <xsd:element name="File_x0020_Owner" ma:index="10" nillable="true" ma:displayName="File Owner" ma:list="UserInfo" ma:SharePointGroup="0" ma:internalName="File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f8fc78e-a5c6-4e0d-a111-a734ebde7af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9cbddb3-9fee-4a40-9ce6-089b8d8c7de8"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eb80ab-fbe0-4381-a3e3-15ca8384653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c5f4c66-b9b7-409e-bdbe-fc05b40b69d7}" ma:internalName="TaxCatchAll" ma:showField="CatchAllData" ma:web="14eb80ab-fbe0-4381-a3e3-15ca838465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DE9CD0-C004-49E1-9715-F0448CD70635}">
  <ds:schemaRefs>
    <ds:schemaRef ds:uri="http://schemas.microsoft.com/sharepoint/v3/contenttype/forms"/>
  </ds:schemaRefs>
</ds:datastoreItem>
</file>

<file path=customXml/itemProps2.xml><?xml version="1.0" encoding="utf-8"?>
<ds:datastoreItem xmlns:ds="http://schemas.openxmlformats.org/officeDocument/2006/customXml" ds:itemID="{EF830BF5-E26A-471F-93C6-35CCC07A4EC4}">
  <ds:schemaRefs>
    <ds:schemaRef ds:uri="http://purl.org/dc/terms/"/>
    <ds:schemaRef ds:uri="http://schemas.microsoft.com/office/2006/documentManagement/types"/>
    <ds:schemaRef ds:uri="http://purl.org/dc/elements/1.1/"/>
    <ds:schemaRef ds:uri="6685ccb4-fcca-47f0-a818-06ab270ca0f6"/>
    <ds:schemaRef ds:uri="14eb80ab-fbe0-4381-a3e3-15ca83846534"/>
    <ds:schemaRef ds:uri="http://schemas.microsoft.com/office/2006/metadata/properties"/>
    <ds:schemaRef ds:uri="http://schemas.microsoft.com/office/infopath/2007/PartnerControls"/>
    <ds:schemaRef ds:uri="http://schemas.openxmlformats.org/package/2006/metadata/core-properties"/>
    <ds:schemaRef ds:uri="af8fc78e-a5c6-4e0d-a111-a734ebde7afa"/>
    <ds:schemaRef ds:uri="http://www.w3.org/XML/1998/namespace"/>
    <ds:schemaRef ds:uri="http://purl.org/dc/dcmitype/"/>
  </ds:schemaRefs>
</ds:datastoreItem>
</file>

<file path=customXml/itemProps3.xml><?xml version="1.0" encoding="utf-8"?>
<ds:datastoreItem xmlns:ds="http://schemas.openxmlformats.org/officeDocument/2006/customXml" ds:itemID="{85711E91-3DF8-40C9-BC9B-72E1BE5F2840}">
  <ds:schemaRefs>
    <ds:schemaRef ds:uri="Microsoft.SharePoint.Taxonomy.ContentTypeSync"/>
  </ds:schemaRefs>
</ds:datastoreItem>
</file>

<file path=customXml/itemProps4.xml><?xml version="1.0" encoding="utf-8"?>
<ds:datastoreItem xmlns:ds="http://schemas.openxmlformats.org/officeDocument/2006/customXml" ds:itemID="{3427F772-FD87-443C-8E9F-2C465E6586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85ccb4-fcca-47f0-a818-06ab270ca0f6"/>
    <ds:schemaRef ds:uri="af8fc78e-a5c6-4e0d-a111-a734ebde7afa"/>
    <ds:schemaRef ds:uri="14eb80ab-fbe0-4381-a3e3-15ca838465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3304</Words>
  <Application>Microsoft Office PowerPoint</Application>
  <PresentationFormat>Widescreen</PresentationFormat>
  <Paragraphs>393</Paragraphs>
  <Slides>35</Slides>
  <Notes>32</Notes>
  <HiddenSlides>8</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35</vt:i4>
      </vt:variant>
    </vt:vector>
  </HeadingPairs>
  <TitlesOfParts>
    <vt:vector size="54" baseType="lpstr">
      <vt:lpstr>Arial</vt:lpstr>
      <vt:lpstr>Avenir Light</vt:lpstr>
      <vt:lpstr>Bell MT</vt:lpstr>
      <vt:lpstr>BentonSans 1</vt:lpstr>
      <vt:lpstr>BentonSans 3 Bold</vt:lpstr>
      <vt:lpstr>Calibri</vt:lpstr>
      <vt:lpstr>Calibri Light</vt:lpstr>
      <vt:lpstr>Cavolini</vt:lpstr>
      <vt:lpstr>Corbel</vt:lpstr>
      <vt:lpstr>Merriweather</vt:lpstr>
      <vt:lpstr>Times New Roman</vt:lpstr>
      <vt:lpstr>Wingdings</vt:lpstr>
      <vt:lpstr>Wingdings 2</vt:lpstr>
      <vt:lpstr>1_Office Theme</vt:lpstr>
      <vt:lpstr>Office Theme</vt:lpstr>
      <vt:lpstr>1_Custom Design</vt:lpstr>
      <vt:lpstr>Frame</vt:lpstr>
      <vt:lpstr>3_Office Theme</vt:lpstr>
      <vt:lpstr>2_Office Theme</vt:lpstr>
      <vt:lpstr>PowerPoint Presentation</vt:lpstr>
      <vt:lpstr>PowerPoint Presentation</vt:lpstr>
      <vt:lpstr>How Rise support emotion regulation:</vt:lpstr>
      <vt:lpstr>Fight, flight, freeze</vt:lpstr>
      <vt:lpstr>PowerPoint Presentation</vt:lpstr>
      <vt:lpstr>PowerPoint Presentation</vt:lpstr>
      <vt:lpstr>PowerPoint Presentation</vt:lpstr>
      <vt:lpstr>PowerPoint Presentation</vt:lpstr>
      <vt:lpstr>PowerPoint Presentation</vt:lpstr>
      <vt:lpstr>Noticing and naming emotions:</vt:lpstr>
      <vt:lpstr>PowerPoint Presentation</vt:lpstr>
      <vt:lpstr>PowerPoint Presentation</vt:lpstr>
      <vt:lpstr>PowerPoint Presentation</vt:lpstr>
      <vt:lpstr>PowerPoint Presentation</vt:lpstr>
      <vt:lpstr>The magic triangle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vs. Unhelpful thoughts: </vt:lpstr>
      <vt:lpstr>                   Thoughts are powerful </vt:lpstr>
      <vt:lpstr>PowerPoint Presentation</vt:lpstr>
      <vt:lpstr>PowerPoint Presentation</vt:lpstr>
      <vt:lpstr>PowerPoint Presentation</vt:lpstr>
      <vt:lpstr>What can parents/carers do?</vt:lpstr>
      <vt:lpstr>PowerPoint Presentation</vt:lpstr>
      <vt:lpstr>Body scan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Youd</dc:creator>
  <cp:lastModifiedBy>Ward, Sue</cp:lastModifiedBy>
  <cp:revision>94</cp:revision>
  <dcterms:created xsi:type="dcterms:W3CDTF">2021-08-24T08:30:57Z</dcterms:created>
  <dcterms:modified xsi:type="dcterms:W3CDTF">2023-10-12T13:08:29Z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0x010100C52ED53291E8C04FA5C344E58E9713BC</vt:lpwstr>
  </property>
  <property fmtid="{D5CDD505-2E9C-101B-9397-08002B2CF9AE}" pid="3" name="Order">
    <vt:r8>168600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