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61" r:id="rId4"/>
    <p:sldId id="264" r:id="rId5"/>
    <p:sldId id="289" r:id="rId6"/>
    <p:sldId id="270" r:id="rId7"/>
    <p:sldId id="271" r:id="rId8"/>
    <p:sldId id="290" r:id="rId9"/>
    <p:sldId id="269" r:id="rId10"/>
    <p:sldId id="292" r:id="rId11"/>
    <p:sldId id="294" r:id="rId12"/>
    <p:sldId id="280" r:id="rId13"/>
    <p:sldId id="285" r:id="rId14"/>
    <p:sldId id="284" r:id="rId15"/>
    <p:sldId id="281" r:id="rId16"/>
    <p:sldId id="282" r:id="rId17"/>
    <p:sldId id="286" r:id="rId18"/>
    <p:sldId id="295" r:id="rId19"/>
    <p:sldId id="296" r:id="rId20"/>
    <p:sldId id="268" r:id="rId21"/>
    <p:sldId id="277" r:id="rId22"/>
    <p:sldId id="278"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4" d="100"/>
          <a:sy n="74"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303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022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3349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9007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098094-69F1-4824-A22F-F7F3942A085B}"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0233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098094-69F1-4824-A22F-F7F3942A085B}"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2358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098094-69F1-4824-A22F-F7F3942A085B}" type="datetimeFigureOut">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277489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098094-69F1-4824-A22F-F7F3942A085B}" type="datetimeFigureOut">
              <a:rPr lang="en-GB" smtClean="0"/>
              <a:t>26/11/2025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346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8094-69F1-4824-A22F-F7F3942A085B}" type="datetimeFigureOut">
              <a:rPr lang="en-GB" smtClean="0"/>
              <a:t>26/11/2025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91428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937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713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8094-69F1-4824-A22F-F7F3942A085B}" type="datetimeFigureOut">
              <a:rPr lang="en-GB" smtClean="0"/>
              <a:t>26/11/2025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8DAB-CBFD-48B2-9EDC-11D5B4B3EDB4}" type="slidenum">
              <a:rPr lang="en-GB" smtClean="0"/>
              <a:t>‹#›</a:t>
            </a:fld>
            <a:endParaRPr lang="en-GB"/>
          </a:p>
        </p:txBody>
      </p:sp>
    </p:spTree>
    <p:extLst>
      <p:ext uri="{BB962C8B-B14F-4D97-AF65-F5344CB8AC3E}">
        <p14:creationId xmlns:p14="http://schemas.microsoft.com/office/powerpoint/2010/main" val="15732649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7"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8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90.png"/><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2.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nrich.maths.org/" TargetMode="External"/><Relationship Id="rId7" Type="http://schemas.openxmlformats.org/officeDocument/2006/relationships/image" Target="../media/image1.png"/><Relationship Id="rId2" Type="http://schemas.openxmlformats.org/officeDocument/2006/relationships/hyperlink" Target="http://www.whiterosemaths.com/" TargetMode="Externa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transum.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370" y="1846060"/>
            <a:ext cx="10548850" cy="1787092"/>
          </a:xfrm>
        </p:spPr>
        <p:txBody>
          <a:bodyPr>
            <a:normAutofit/>
          </a:bodyPr>
          <a:lstStyle/>
          <a:p>
            <a:r>
              <a:rPr lang="en-GB" b="1" dirty="0"/>
              <a:t>Year 2 Maths at Havannah First School</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264" y="210921"/>
            <a:ext cx="998220" cy="1070754"/>
          </a:xfrm>
          <a:prstGeom prst="rect">
            <a:avLst/>
          </a:prstGeom>
        </p:spPr>
      </p:pic>
      <p:sp>
        <p:nvSpPr>
          <p:cNvPr id="4" name="Rectangle 3"/>
          <p:cNvSpPr/>
          <p:nvPr/>
        </p:nvSpPr>
        <p:spPr>
          <a:xfrm>
            <a:off x="3854818" y="1409319"/>
            <a:ext cx="4615366" cy="369332"/>
          </a:xfrm>
          <a:prstGeom prst="rect">
            <a:avLst/>
          </a:prstGeom>
        </p:spPr>
        <p:txBody>
          <a:bodyPr wrap="none">
            <a:spAutoFit/>
          </a:bodyPr>
          <a:lstStyle/>
          <a:p>
            <a:r>
              <a:rPr lang="en-GB" dirty="0">
                <a:solidFill>
                  <a:srgbClr val="00B050"/>
                </a:solidFill>
                <a:effectLst>
                  <a:outerShdw blurRad="38100" dist="25400" dir="5400000" algn="ctr">
                    <a:srgbClr val="6E747A">
                      <a:alpha val="43000"/>
                    </a:srgbClr>
                  </a:outerShdw>
                </a:effectLst>
                <a:latin typeface="Segoe Script" panose="030B0504020000000003" pitchFamily="66" charset="0"/>
                <a:ea typeface="Calibri" panose="020F0502020204030204" pitchFamily="34" charset="0"/>
                <a:cs typeface="Times New Roman" panose="02020603050405020304" pitchFamily="18" charset="0"/>
              </a:rPr>
              <a:t>Challenge, Equality &amp; Opportunity</a:t>
            </a:r>
            <a:endParaRPr lang="en-GB" dirty="0"/>
          </a:p>
        </p:txBody>
      </p:sp>
      <p:pic>
        <p:nvPicPr>
          <p:cNvPr id="10" name="Picture 9" descr="A child and child sitting at a table playing a game&#10;&#10;AI-generated content may be incorrect.">
            <a:extLst>
              <a:ext uri="{FF2B5EF4-FFF2-40B4-BE49-F238E27FC236}">
                <a16:creationId xmlns:a16="http://schemas.microsoft.com/office/drawing/2014/main" id="{6C812C8C-F96A-4A55-64A9-F4B35E8EA8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780" y="3700561"/>
            <a:ext cx="3355077" cy="2516308"/>
          </a:xfrm>
          <a:prstGeom prst="rect">
            <a:avLst/>
          </a:prstGeom>
        </p:spPr>
      </p:pic>
      <p:pic>
        <p:nvPicPr>
          <p:cNvPr id="12" name="Picture 11" descr="A group of kids sitting at a table&#10;&#10;AI-generated content may be incorrect.">
            <a:extLst>
              <a:ext uri="{FF2B5EF4-FFF2-40B4-BE49-F238E27FC236}">
                <a16:creationId xmlns:a16="http://schemas.microsoft.com/office/drawing/2014/main" id="{34ED3CCE-6DE9-222A-BD90-3BFA2B5CADA2}"/>
              </a:ext>
            </a:extLst>
          </p:cNvPr>
          <p:cNvPicPr>
            <a:picLocks noChangeAspect="1"/>
          </p:cNvPicPr>
          <p:nvPr/>
        </p:nvPicPr>
        <p:blipFill>
          <a:blip r:embed="rId4" cstate="print">
            <a:extLst>
              <a:ext uri="{28A0092B-C50C-407E-A947-70E740481C1C}">
                <a14:useLocalDpi xmlns:a14="http://schemas.microsoft.com/office/drawing/2010/main" val="0"/>
              </a:ext>
            </a:extLst>
          </a:blip>
          <a:srcRect r="22758"/>
          <a:stretch/>
        </p:blipFill>
        <p:spPr>
          <a:xfrm rot="5400000">
            <a:off x="4823051" y="3736788"/>
            <a:ext cx="2496844" cy="2424391"/>
          </a:xfrm>
          <a:prstGeom prst="rect">
            <a:avLst/>
          </a:prstGeom>
        </p:spPr>
      </p:pic>
      <p:pic>
        <p:nvPicPr>
          <p:cNvPr id="6" name="Picture 5">
            <a:extLst>
              <a:ext uri="{FF2B5EF4-FFF2-40B4-BE49-F238E27FC236}">
                <a16:creationId xmlns:a16="http://schemas.microsoft.com/office/drawing/2014/main" id="{FA0F3158-8845-5057-3BEE-089E65C7CB9E}"/>
              </a:ext>
            </a:extLst>
          </p:cNvPr>
          <p:cNvPicPr>
            <a:picLocks noChangeAspect="1"/>
          </p:cNvPicPr>
          <p:nvPr/>
        </p:nvPicPr>
        <p:blipFill>
          <a:blip r:embed="rId5"/>
          <a:stretch>
            <a:fillRect/>
          </a:stretch>
        </p:blipFill>
        <p:spPr>
          <a:xfrm>
            <a:off x="8005986" y="3674132"/>
            <a:ext cx="2575143" cy="2523274"/>
          </a:xfrm>
          <a:prstGeom prst="rect">
            <a:avLst/>
          </a:prstGeom>
        </p:spPr>
      </p:pic>
    </p:spTree>
    <p:extLst>
      <p:ext uri="{BB962C8B-B14F-4D97-AF65-F5344CB8AC3E}">
        <p14:creationId xmlns:p14="http://schemas.microsoft.com/office/powerpoint/2010/main" val="82259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9B41F-48F8-E091-A884-A11755EB850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BA7AECD-2D5E-5E02-E32F-22B85E8EC5B3}"/>
              </a:ext>
            </a:extLst>
          </p:cNvPr>
          <p:cNvGraphicFramePr>
            <a:graphicFrameLocks noGrp="1"/>
          </p:cNvGraphicFramePr>
          <p:nvPr>
            <p:extLst>
              <p:ext uri="{D42A27DB-BD31-4B8C-83A1-F6EECF244321}">
                <p14:modId xmlns:p14="http://schemas.microsoft.com/office/powerpoint/2010/main" val="3430416375"/>
              </p:ext>
            </p:extLst>
          </p:nvPr>
        </p:nvGraphicFramePr>
        <p:xfrm>
          <a:off x="1253836" y="1315500"/>
          <a:ext cx="9684327" cy="5120640"/>
        </p:xfrm>
        <a:graphic>
          <a:graphicData uri="http://schemas.openxmlformats.org/drawingml/2006/table">
            <a:tbl>
              <a:tblPr firstRow="1" bandRow="1">
                <a:tableStyleId>{5C22544A-7EE6-4342-B048-85BDC9FD1C3A}</a:tableStyleId>
              </a:tblPr>
              <a:tblGrid>
                <a:gridCol w="3228109">
                  <a:extLst>
                    <a:ext uri="{9D8B030D-6E8A-4147-A177-3AD203B41FA5}">
                      <a16:colId xmlns:a16="http://schemas.microsoft.com/office/drawing/2014/main" val="116749616"/>
                    </a:ext>
                  </a:extLst>
                </a:gridCol>
                <a:gridCol w="3228109">
                  <a:extLst>
                    <a:ext uri="{9D8B030D-6E8A-4147-A177-3AD203B41FA5}">
                      <a16:colId xmlns:a16="http://schemas.microsoft.com/office/drawing/2014/main" val="2050506888"/>
                    </a:ext>
                  </a:extLst>
                </a:gridCol>
                <a:gridCol w="3228109">
                  <a:extLst>
                    <a:ext uri="{9D8B030D-6E8A-4147-A177-3AD203B41FA5}">
                      <a16:colId xmlns:a16="http://schemas.microsoft.com/office/drawing/2014/main" val="3620312961"/>
                    </a:ext>
                  </a:extLst>
                </a:gridCol>
              </a:tblGrid>
              <a:tr h="2540556">
                <a:tc>
                  <a:txBody>
                    <a:bodyPr/>
                    <a:lstStyle/>
                    <a:p>
                      <a:pPr algn="ctr"/>
                      <a:r>
                        <a:rPr lang="en-GB" b="1" dirty="0">
                          <a:solidFill>
                            <a:schemeClr val="tx1"/>
                          </a:solidFill>
                        </a:rPr>
                        <a:t>Numicon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Base 10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endParaRPr lang="en-GB" b="1" dirty="0">
                        <a:solidFill>
                          <a:schemeClr val="tx1"/>
                        </a:solidFill>
                      </a:endParaRPr>
                    </a:p>
                    <a:p>
                      <a:pPr algn="ctr"/>
                      <a:r>
                        <a:rPr lang="en-GB" b="1" dirty="0">
                          <a:solidFill>
                            <a:schemeClr val="tx1"/>
                          </a:solidFill>
                        </a:rPr>
                        <a:t>Counters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775603"/>
                  </a:ext>
                </a:extLst>
              </a:tr>
              <a:tr h="2540556">
                <a:tc>
                  <a:txBody>
                    <a:bodyPr/>
                    <a:lstStyle/>
                    <a:p>
                      <a:pPr algn="ctr"/>
                      <a:r>
                        <a:rPr lang="en-GB" b="1" dirty="0">
                          <a:solidFill>
                            <a:schemeClr val="tx1"/>
                          </a:solidFill>
                        </a:rPr>
                        <a:t>Ten frames and counters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Cubes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schemeClr val="tx1"/>
                          </a:solidFill>
                        </a:rPr>
                        <a:t>Rekenrek</a:t>
                      </a: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679345"/>
                  </a:ext>
                </a:extLst>
              </a:tr>
            </a:tbl>
          </a:graphicData>
        </a:graphic>
      </p:graphicFrame>
      <p:sp>
        <p:nvSpPr>
          <p:cNvPr id="11" name="Title 1">
            <a:extLst>
              <a:ext uri="{FF2B5EF4-FFF2-40B4-BE49-F238E27FC236}">
                <a16:creationId xmlns:a16="http://schemas.microsoft.com/office/drawing/2014/main" id="{962173FD-22B1-2956-9B77-A52C86366041}"/>
              </a:ext>
            </a:extLst>
          </p:cNvPr>
          <p:cNvSpPr txBox="1">
            <a:spLocks/>
          </p:cNvSpPr>
          <p:nvPr/>
        </p:nvSpPr>
        <p:spPr>
          <a:xfrm>
            <a:off x="827117" y="395680"/>
            <a:ext cx="10818090" cy="9377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latin typeface="Calibri" panose="020F0502020204030204" pitchFamily="34" charset="0"/>
                <a:ea typeface="Calibri" panose="020F0502020204030204" pitchFamily="34" charset="0"/>
              </a:rPr>
              <a:t>Practical resources we use in school to support learning</a:t>
            </a:r>
          </a:p>
        </p:txBody>
      </p:sp>
      <p:pic>
        <p:nvPicPr>
          <p:cNvPr id="2052" name="Picture 4" descr="Numicon System - Down Syndrome">
            <a:extLst>
              <a:ext uri="{FF2B5EF4-FFF2-40B4-BE49-F238E27FC236}">
                <a16:creationId xmlns:a16="http://schemas.microsoft.com/office/drawing/2014/main" id="{7D17DB37-938F-8A8B-3F4D-D8B969A90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569715"/>
            <a:ext cx="2575560" cy="17191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Ten Frame and 2 Colour Counters 10pk | Number | TTS">
            <a:extLst>
              <a:ext uri="{FF2B5EF4-FFF2-40B4-BE49-F238E27FC236}">
                <a16:creationId xmlns:a16="http://schemas.microsoft.com/office/drawing/2014/main" id="{3722C914-E20B-51E5-08E6-F36B744000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89" b="19182"/>
          <a:stretch/>
        </p:blipFill>
        <p:spPr bwMode="auto">
          <a:xfrm>
            <a:off x="1579880" y="4208722"/>
            <a:ext cx="2575560" cy="16465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arning Resources Transparent Counters, Set of 250">
            <a:extLst>
              <a:ext uri="{FF2B5EF4-FFF2-40B4-BE49-F238E27FC236}">
                <a16:creationId xmlns:a16="http://schemas.microsoft.com/office/drawing/2014/main" id="{B7C7B699-CABE-3091-D372-57BE60933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495" y="1534155"/>
            <a:ext cx="1927225" cy="19272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YPO 1cm Cubes - 1000 Pack">
            <a:extLst>
              <a:ext uri="{FF2B5EF4-FFF2-40B4-BE49-F238E27FC236}">
                <a16:creationId xmlns:a16="http://schemas.microsoft.com/office/drawing/2014/main" id="{1B74CB35-9E41-CA89-6D76-A8048930D3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114" b="26807"/>
          <a:stretch/>
        </p:blipFill>
        <p:spPr bwMode="auto">
          <a:xfrm>
            <a:off x="4843002" y="4291920"/>
            <a:ext cx="2706863" cy="13826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10 multisensory techniques for teaching math">
            <a:extLst>
              <a:ext uri="{FF2B5EF4-FFF2-40B4-BE49-F238E27FC236}">
                <a16:creationId xmlns:a16="http://schemas.microsoft.com/office/drawing/2014/main" id="{21E1D726-E1E6-D902-C0AB-7837C38AC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476" y="168870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kenrek Counting Frame HE1367272 ...">
            <a:extLst>
              <a:ext uri="{FF2B5EF4-FFF2-40B4-BE49-F238E27FC236}">
                <a16:creationId xmlns:a16="http://schemas.microsoft.com/office/drawing/2014/main" id="{FF04EC97-6C9A-E763-25DF-4AAB0865F1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634" b="26179"/>
          <a:stretch/>
        </p:blipFill>
        <p:spPr bwMode="auto">
          <a:xfrm>
            <a:off x="8036562" y="4381200"/>
            <a:ext cx="2575559" cy="139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6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D184-D4D1-4102-F36E-3EA0763CDDA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6C351C-5BF4-1BEB-A787-5A753C47616F}"/>
              </a:ext>
            </a:extLst>
          </p:cNvPr>
          <p:cNvPicPr>
            <a:picLocks noChangeAspect="1"/>
          </p:cNvPicPr>
          <p:nvPr/>
        </p:nvPicPr>
        <p:blipFill>
          <a:blip r:embed="rId2"/>
          <a:srcRect r="60233" b="88399"/>
          <a:stretch/>
        </p:blipFill>
        <p:spPr>
          <a:xfrm>
            <a:off x="2610599" y="253437"/>
            <a:ext cx="4522643" cy="756949"/>
          </a:xfrm>
          <a:prstGeom prst="rect">
            <a:avLst/>
          </a:prstGeom>
        </p:spPr>
      </p:pic>
      <p:graphicFrame>
        <p:nvGraphicFramePr>
          <p:cNvPr id="4" name="Table 3">
            <a:extLst>
              <a:ext uri="{FF2B5EF4-FFF2-40B4-BE49-F238E27FC236}">
                <a16:creationId xmlns:a16="http://schemas.microsoft.com/office/drawing/2014/main" id="{73C8A55B-CC8B-618D-AC04-6855CD780B7C}"/>
              </a:ext>
            </a:extLst>
          </p:cNvPr>
          <p:cNvGraphicFramePr>
            <a:graphicFrameLocks noGrp="1"/>
          </p:cNvGraphicFramePr>
          <p:nvPr/>
        </p:nvGraphicFramePr>
        <p:xfrm>
          <a:off x="1502235" y="1098357"/>
          <a:ext cx="7090354" cy="5367099"/>
        </p:xfrm>
        <a:graphic>
          <a:graphicData uri="http://schemas.openxmlformats.org/drawingml/2006/table">
            <a:tbl>
              <a:tblPr firstRow="1" bandRow="1">
                <a:tableStyleId>{5C22544A-7EE6-4342-B048-85BDC9FD1C3A}</a:tableStyleId>
              </a:tblPr>
              <a:tblGrid>
                <a:gridCol w="3545177">
                  <a:extLst>
                    <a:ext uri="{9D8B030D-6E8A-4147-A177-3AD203B41FA5}">
                      <a16:colId xmlns:a16="http://schemas.microsoft.com/office/drawing/2014/main" val="116749616"/>
                    </a:ext>
                  </a:extLst>
                </a:gridCol>
                <a:gridCol w="3545177">
                  <a:extLst>
                    <a:ext uri="{9D8B030D-6E8A-4147-A177-3AD203B41FA5}">
                      <a16:colId xmlns:a16="http://schemas.microsoft.com/office/drawing/2014/main" val="2050506888"/>
                    </a:ext>
                  </a:extLst>
                </a:gridCol>
              </a:tblGrid>
              <a:tr h="1789033">
                <a:tc>
                  <a:txBody>
                    <a:bodyPr/>
                    <a:lstStyle/>
                    <a:p>
                      <a:pPr algn="ctr"/>
                      <a:r>
                        <a:rPr lang="en-GB" b="1" dirty="0">
                          <a:solidFill>
                            <a:schemeClr val="tx1"/>
                          </a:solidFill>
                        </a:rPr>
                        <a:t>Ten frame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Place value grid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679345"/>
                  </a:ext>
                </a:extLst>
              </a:tr>
              <a:tr h="1789033">
                <a:tc>
                  <a:txBody>
                    <a:bodyPr/>
                    <a:lstStyle/>
                    <a:p>
                      <a:pPr algn="ctr"/>
                      <a:r>
                        <a:rPr lang="en-GB" b="1" dirty="0">
                          <a:solidFill>
                            <a:schemeClr val="tx1"/>
                          </a:solidFill>
                        </a:rPr>
                        <a:t>Bar model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Part whole model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6152266"/>
                  </a:ext>
                </a:extLst>
              </a:tr>
              <a:tr h="1789033">
                <a:tc gridSpan="2">
                  <a:txBody>
                    <a:bodyPr/>
                    <a:lstStyle/>
                    <a:p>
                      <a:pPr algn="ctr"/>
                      <a:r>
                        <a:rPr lang="en-GB" b="1" dirty="0">
                          <a:solidFill>
                            <a:schemeClr val="tx1"/>
                          </a:solidFill>
                        </a:rPr>
                        <a:t>Number line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85231649"/>
                  </a:ext>
                </a:extLst>
              </a:tr>
            </a:tbl>
          </a:graphicData>
        </a:graphic>
      </p:graphicFrame>
      <p:pic>
        <p:nvPicPr>
          <p:cNvPr id="6" name="Picture 5">
            <a:extLst>
              <a:ext uri="{FF2B5EF4-FFF2-40B4-BE49-F238E27FC236}">
                <a16:creationId xmlns:a16="http://schemas.microsoft.com/office/drawing/2014/main" id="{436021B0-6C20-22BB-4BB7-E8F99C62716C}"/>
              </a:ext>
            </a:extLst>
          </p:cNvPr>
          <p:cNvPicPr>
            <a:picLocks noChangeAspect="1"/>
          </p:cNvPicPr>
          <p:nvPr/>
        </p:nvPicPr>
        <p:blipFill>
          <a:blip r:embed="rId3"/>
          <a:stretch>
            <a:fillRect/>
          </a:stretch>
        </p:blipFill>
        <p:spPr>
          <a:xfrm>
            <a:off x="1847734" y="1540018"/>
            <a:ext cx="3124200" cy="763299"/>
          </a:xfrm>
          <a:prstGeom prst="rect">
            <a:avLst/>
          </a:prstGeom>
        </p:spPr>
      </p:pic>
      <p:pic>
        <p:nvPicPr>
          <p:cNvPr id="2050" name="Picture 2">
            <a:extLst>
              <a:ext uri="{FF2B5EF4-FFF2-40B4-BE49-F238E27FC236}">
                <a16:creationId xmlns:a16="http://schemas.microsoft.com/office/drawing/2014/main" id="{404FFF9E-DD50-370E-A77C-F3355DBD2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534" y="1167289"/>
            <a:ext cx="1403927" cy="13941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4792D6DF-F355-A4C5-4EFE-C2AF137EB996}"/>
              </a:ext>
            </a:extLst>
          </p:cNvPr>
          <p:cNvPicPr>
            <a:picLocks noChangeAspect="1"/>
          </p:cNvPicPr>
          <p:nvPr/>
        </p:nvPicPr>
        <p:blipFill>
          <a:blip r:embed="rId2"/>
          <a:srcRect l="35537" t="27166" r="53188" b="57370"/>
          <a:stretch/>
        </p:blipFill>
        <p:spPr>
          <a:xfrm>
            <a:off x="5976786" y="3103867"/>
            <a:ext cx="1639614" cy="1290188"/>
          </a:xfrm>
          <a:prstGeom prst="rect">
            <a:avLst/>
          </a:prstGeom>
        </p:spPr>
      </p:pic>
      <p:pic>
        <p:nvPicPr>
          <p:cNvPr id="8" name="Picture 7">
            <a:extLst>
              <a:ext uri="{FF2B5EF4-FFF2-40B4-BE49-F238E27FC236}">
                <a16:creationId xmlns:a16="http://schemas.microsoft.com/office/drawing/2014/main" id="{DA273387-F2FB-CF5C-DC5C-714214E5BC1B}"/>
              </a:ext>
            </a:extLst>
          </p:cNvPr>
          <p:cNvPicPr>
            <a:picLocks noChangeAspect="1"/>
          </p:cNvPicPr>
          <p:nvPr/>
        </p:nvPicPr>
        <p:blipFill>
          <a:blip r:embed="rId5"/>
          <a:stretch>
            <a:fillRect/>
          </a:stretch>
        </p:blipFill>
        <p:spPr>
          <a:xfrm>
            <a:off x="1847734" y="3240502"/>
            <a:ext cx="2763873" cy="1032737"/>
          </a:xfrm>
          <a:prstGeom prst="rect">
            <a:avLst/>
          </a:prstGeom>
        </p:spPr>
      </p:pic>
      <p:pic>
        <p:nvPicPr>
          <p:cNvPr id="9" name="Picture 8">
            <a:extLst>
              <a:ext uri="{FF2B5EF4-FFF2-40B4-BE49-F238E27FC236}">
                <a16:creationId xmlns:a16="http://schemas.microsoft.com/office/drawing/2014/main" id="{32CBAE97-0B60-5886-5E2E-D40446C8B8C9}"/>
              </a:ext>
            </a:extLst>
          </p:cNvPr>
          <p:cNvPicPr>
            <a:picLocks noChangeAspect="1"/>
          </p:cNvPicPr>
          <p:nvPr/>
        </p:nvPicPr>
        <p:blipFill>
          <a:blip r:embed="rId2"/>
          <a:srcRect l="30955" t="42502" r="44031" b="43452"/>
          <a:stretch/>
        </p:blipFill>
        <p:spPr>
          <a:xfrm>
            <a:off x="3409834" y="4963774"/>
            <a:ext cx="3268085" cy="1052778"/>
          </a:xfrm>
          <a:prstGeom prst="rect">
            <a:avLst/>
          </a:prstGeom>
        </p:spPr>
      </p:pic>
      <p:pic>
        <p:nvPicPr>
          <p:cNvPr id="10" name="Picture 9">
            <a:extLst>
              <a:ext uri="{FF2B5EF4-FFF2-40B4-BE49-F238E27FC236}">
                <a16:creationId xmlns:a16="http://schemas.microsoft.com/office/drawing/2014/main" id="{93FC018A-694A-C762-3F82-A83AD9E55B0E}"/>
              </a:ext>
            </a:extLst>
          </p:cNvPr>
          <p:cNvPicPr>
            <a:picLocks noChangeAspect="1"/>
          </p:cNvPicPr>
          <p:nvPr/>
        </p:nvPicPr>
        <p:blipFill>
          <a:blip r:embed="rId2"/>
          <a:srcRect l="71359" t="9762"/>
          <a:stretch/>
        </p:blipFill>
        <p:spPr>
          <a:xfrm>
            <a:off x="8801910" y="1456620"/>
            <a:ext cx="2786599" cy="5036991"/>
          </a:xfrm>
          <a:prstGeom prst="rect">
            <a:avLst/>
          </a:prstGeom>
        </p:spPr>
      </p:pic>
      <p:pic>
        <p:nvPicPr>
          <p:cNvPr id="3" name="Picture 2">
            <a:extLst>
              <a:ext uri="{FF2B5EF4-FFF2-40B4-BE49-F238E27FC236}">
                <a16:creationId xmlns:a16="http://schemas.microsoft.com/office/drawing/2014/main" id="{C7593A7E-D6AE-A92B-EF73-9EE0B278E94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757189" y="364389"/>
            <a:ext cx="998220" cy="1070754"/>
          </a:xfrm>
          <a:prstGeom prst="rect">
            <a:avLst/>
          </a:prstGeom>
        </p:spPr>
      </p:pic>
    </p:spTree>
    <p:extLst>
      <p:ext uri="{BB962C8B-B14F-4D97-AF65-F5344CB8AC3E}">
        <p14:creationId xmlns:p14="http://schemas.microsoft.com/office/powerpoint/2010/main" val="371184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2E31-18FA-DB82-273D-36EE8A8A020A}"/>
              </a:ext>
            </a:extLst>
          </p:cNvPr>
          <p:cNvSpPr>
            <a:spLocks noGrp="1"/>
          </p:cNvSpPr>
          <p:nvPr>
            <p:ph type="title"/>
          </p:nvPr>
        </p:nvSpPr>
        <p:spPr/>
        <p:txBody>
          <a:bodyPr/>
          <a:lstStyle/>
          <a:p>
            <a:pPr algn="ctr"/>
            <a:r>
              <a:rPr lang="en-GB" b="1" dirty="0"/>
              <a:t>Addition</a:t>
            </a:r>
          </a:p>
        </p:txBody>
      </p:sp>
      <p:graphicFrame>
        <p:nvGraphicFramePr>
          <p:cNvPr id="3" name="Table 2">
            <a:extLst>
              <a:ext uri="{FF2B5EF4-FFF2-40B4-BE49-F238E27FC236}">
                <a16:creationId xmlns:a16="http://schemas.microsoft.com/office/drawing/2014/main" id="{A6327885-93B8-3578-AA90-35BE3CAB4C48}"/>
              </a:ext>
            </a:extLst>
          </p:cNvPr>
          <p:cNvGraphicFramePr>
            <a:graphicFrameLocks noGrp="1"/>
          </p:cNvGraphicFramePr>
          <p:nvPr>
            <p:extLst>
              <p:ext uri="{D42A27DB-BD31-4B8C-83A1-F6EECF244321}">
                <p14:modId xmlns:p14="http://schemas.microsoft.com/office/powerpoint/2010/main" val="738412432"/>
              </p:ext>
            </p:extLst>
          </p:nvPr>
        </p:nvGraphicFramePr>
        <p:xfrm>
          <a:off x="535709" y="1690687"/>
          <a:ext cx="11351490" cy="3841895"/>
        </p:xfrm>
        <a:graphic>
          <a:graphicData uri="http://schemas.openxmlformats.org/drawingml/2006/table">
            <a:tbl>
              <a:tblPr firstRow="1" bandRow="1">
                <a:tableStyleId>{5C22544A-7EE6-4342-B048-85BDC9FD1C3A}</a:tableStyleId>
              </a:tblPr>
              <a:tblGrid>
                <a:gridCol w="3783830">
                  <a:extLst>
                    <a:ext uri="{9D8B030D-6E8A-4147-A177-3AD203B41FA5}">
                      <a16:colId xmlns:a16="http://schemas.microsoft.com/office/drawing/2014/main" val="1155332452"/>
                    </a:ext>
                  </a:extLst>
                </a:gridCol>
                <a:gridCol w="3783830">
                  <a:extLst>
                    <a:ext uri="{9D8B030D-6E8A-4147-A177-3AD203B41FA5}">
                      <a16:colId xmlns:a16="http://schemas.microsoft.com/office/drawing/2014/main" val="3115013047"/>
                    </a:ext>
                  </a:extLst>
                </a:gridCol>
                <a:gridCol w="3783830">
                  <a:extLst>
                    <a:ext uri="{9D8B030D-6E8A-4147-A177-3AD203B41FA5}">
                      <a16:colId xmlns:a16="http://schemas.microsoft.com/office/drawing/2014/main" val="3748471248"/>
                    </a:ext>
                  </a:extLst>
                </a:gridCol>
              </a:tblGrid>
              <a:tr h="840077">
                <a:tc>
                  <a:txBody>
                    <a:bodyPr/>
                    <a:lstStyle/>
                    <a:p>
                      <a:pPr algn="ctr"/>
                      <a:r>
                        <a:rPr lang="en-GB" sz="2400" dirty="0">
                          <a:solidFill>
                            <a:schemeClr val="tx1"/>
                          </a:solidFill>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Pictorial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5899526"/>
                  </a:ext>
                </a:extLst>
              </a:tr>
              <a:tr h="300181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079067"/>
                  </a:ext>
                </a:extLst>
              </a:tr>
            </a:tbl>
          </a:graphicData>
        </a:graphic>
      </p:graphicFrame>
      <p:pic>
        <p:nvPicPr>
          <p:cNvPr id="5" name="Picture 4">
            <a:extLst>
              <a:ext uri="{FF2B5EF4-FFF2-40B4-BE49-F238E27FC236}">
                <a16:creationId xmlns:a16="http://schemas.microsoft.com/office/drawing/2014/main" id="{E6AC7AE8-408E-62E1-6B55-8BB2075E3A40}"/>
              </a:ext>
            </a:extLst>
          </p:cNvPr>
          <p:cNvPicPr>
            <a:picLocks noChangeAspect="1"/>
          </p:cNvPicPr>
          <p:nvPr/>
        </p:nvPicPr>
        <p:blipFill>
          <a:blip r:embed="rId2"/>
          <a:stretch>
            <a:fillRect/>
          </a:stretch>
        </p:blipFill>
        <p:spPr>
          <a:xfrm>
            <a:off x="8859113" y="3030247"/>
            <a:ext cx="2706253" cy="244222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1BC6AA-3539-105B-B909-7AA9F42A5C22}"/>
                  </a:ext>
                </a:extLst>
              </p:cNvPr>
              <p:cNvSpPr txBox="1"/>
              <p:nvPr/>
            </p:nvSpPr>
            <p:spPr>
              <a:xfrm>
                <a:off x="8358907" y="2683539"/>
                <a:ext cx="1708729" cy="461665"/>
              </a:xfrm>
              <a:prstGeom prst="rect">
                <a:avLst/>
              </a:prstGeom>
              <a:noFill/>
            </p:spPr>
            <p:txBody>
              <a:bodyPr wrap="square">
                <a:spAutoFit/>
              </a:bodyPr>
              <a:lstStyle/>
              <a:p>
                <a:pPr algn="ctr"/>
                <a:r>
                  <a:rPr lang="en-GB" sz="2400" dirty="0">
                    <a:latin typeface="Comic Sans MS" panose="030F0702030302020204" pitchFamily="66" charset="0"/>
                  </a:rPr>
                  <a:t>45 </a:t>
                </a:r>
                <a14:m>
                  <m:oMath xmlns:m="http://schemas.openxmlformats.org/officeDocument/2006/math">
                    <m:r>
                      <a:rPr lang="en-GB" sz="2400" b="0" i="1" smtClean="0">
                        <a:latin typeface="Cambria Math" panose="02040503050406030204" pitchFamily="18" charset="0"/>
                      </a:rPr>
                      <m:t>+</m:t>
                    </m:r>
                  </m:oMath>
                </a14:m>
                <a:r>
                  <a:rPr lang="en-GB" sz="2400" dirty="0">
                    <a:latin typeface="Comic Sans MS" panose="030F0702030302020204" pitchFamily="66" charset="0"/>
                  </a:rPr>
                  <a:t> 23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6" name="TextBox 5">
                <a:extLst>
                  <a:ext uri="{FF2B5EF4-FFF2-40B4-BE49-F238E27FC236}">
                    <a16:creationId xmlns:a16="http://schemas.microsoft.com/office/drawing/2014/main" id="{D31BC6AA-3539-105B-B909-7AA9F42A5C22}"/>
                  </a:ext>
                </a:extLst>
              </p:cNvPr>
              <p:cNvSpPr txBox="1">
                <a:spLocks noRot="1" noChangeAspect="1" noMove="1" noResize="1" noEditPoints="1" noAdjustHandles="1" noChangeArrowheads="1" noChangeShapeType="1" noTextEdit="1"/>
              </p:cNvSpPr>
              <p:nvPr/>
            </p:nvSpPr>
            <p:spPr>
              <a:xfrm>
                <a:off x="8358907" y="2683539"/>
                <a:ext cx="1708729" cy="461665"/>
              </a:xfrm>
              <a:prstGeom prst="rect">
                <a:avLst/>
              </a:prstGeom>
              <a:blipFill>
                <a:blip r:embed="rId4"/>
                <a:stretch>
                  <a:fillRect l="-3559"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1C5FB2-F4EC-E746-D4F8-CD4A3A1ED2F1}"/>
                  </a:ext>
                </a:extLst>
              </p:cNvPr>
              <p:cNvSpPr txBox="1"/>
              <p:nvPr/>
            </p:nvSpPr>
            <p:spPr>
              <a:xfrm>
                <a:off x="838200" y="2683539"/>
                <a:ext cx="1708729" cy="461665"/>
              </a:xfrm>
              <a:prstGeom prst="rect">
                <a:avLst/>
              </a:prstGeom>
              <a:noFill/>
            </p:spPr>
            <p:txBody>
              <a:bodyPr wrap="square">
                <a:spAutoFit/>
              </a:bodyPr>
              <a:lstStyle/>
              <a:p>
                <a:pPr algn="ctr"/>
                <a:r>
                  <a:rPr lang="en-GB" sz="2400" dirty="0">
                    <a:latin typeface="Comic Sans MS" panose="030F0702030302020204" pitchFamily="66" charset="0"/>
                  </a:rPr>
                  <a:t>45 </a:t>
                </a:r>
                <a14:m>
                  <m:oMath xmlns:m="http://schemas.openxmlformats.org/officeDocument/2006/math">
                    <m:r>
                      <a:rPr lang="en-GB" sz="2400" b="0" i="1" smtClean="0">
                        <a:latin typeface="Cambria Math" panose="02040503050406030204" pitchFamily="18" charset="0"/>
                      </a:rPr>
                      <m:t>+</m:t>
                    </m:r>
                  </m:oMath>
                </a14:m>
                <a:r>
                  <a:rPr lang="en-GB" sz="2400" dirty="0">
                    <a:latin typeface="Comic Sans MS" panose="030F0702030302020204" pitchFamily="66" charset="0"/>
                  </a:rPr>
                  <a:t> 23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4" name="TextBox 3">
                <a:extLst>
                  <a:ext uri="{FF2B5EF4-FFF2-40B4-BE49-F238E27FC236}">
                    <a16:creationId xmlns:a16="http://schemas.microsoft.com/office/drawing/2014/main" id="{DF1C5FB2-F4EC-E746-D4F8-CD4A3A1ED2F1}"/>
                  </a:ext>
                </a:extLst>
              </p:cNvPr>
              <p:cNvSpPr txBox="1">
                <a:spLocks noRot="1" noChangeAspect="1" noMove="1" noResize="1" noEditPoints="1" noAdjustHandles="1" noChangeArrowheads="1" noChangeShapeType="1" noTextEdit="1"/>
              </p:cNvSpPr>
              <p:nvPr/>
            </p:nvSpPr>
            <p:spPr>
              <a:xfrm>
                <a:off x="838200" y="2683539"/>
                <a:ext cx="1708729" cy="461665"/>
              </a:xfrm>
              <a:prstGeom prst="rect">
                <a:avLst/>
              </a:prstGeom>
              <a:blipFill>
                <a:blip r:embed="rId5"/>
                <a:stretch>
                  <a:fillRect l="-3929" t="-10526" b="-28947"/>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AD5E22AD-2B23-C681-3C5F-414E146D00A1}"/>
              </a:ext>
            </a:extLst>
          </p:cNvPr>
          <p:cNvPicPr>
            <a:picLocks noChangeAspect="1"/>
          </p:cNvPicPr>
          <p:nvPr/>
        </p:nvPicPr>
        <p:blipFill>
          <a:blip r:embed="rId6"/>
          <a:stretch>
            <a:fillRect/>
          </a:stretch>
        </p:blipFill>
        <p:spPr>
          <a:xfrm>
            <a:off x="5063092" y="2585888"/>
            <a:ext cx="2270582" cy="2774419"/>
          </a:xfrm>
          <a:prstGeom prst="rect">
            <a:avLst/>
          </a:prstGeom>
        </p:spPr>
      </p:pic>
      <p:pic>
        <p:nvPicPr>
          <p:cNvPr id="9" name="Picture 8" descr="A white board with yellow and blue blocks&#10;&#10;AI-generated content may be incorrect.">
            <a:extLst>
              <a:ext uri="{FF2B5EF4-FFF2-40B4-BE49-F238E27FC236}">
                <a16:creationId xmlns:a16="http://schemas.microsoft.com/office/drawing/2014/main" id="{22537E5E-0F0E-C564-CB0D-E965061DE030}"/>
              </a:ext>
            </a:extLst>
          </p:cNvPr>
          <p:cNvPicPr>
            <a:picLocks noChangeAspect="1"/>
          </p:cNvPicPr>
          <p:nvPr/>
        </p:nvPicPr>
        <p:blipFill>
          <a:blip r:embed="rId7" cstate="print">
            <a:extLst>
              <a:ext uri="{28A0092B-C50C-407E-A947-70E740481C1C}">
                <a14:useLocalDpi xmlns:a14="http://schemas.microsoft.com/office/drawing/2010/main" val="0"/>
              </a:ext>
            </a:extLst>
          </a:blip>
          <a:srcRect l="7297" t="9157" r="9160" b="11433"/>
          <a:stretch/>
        </p:blipFill>
        <p:spPr>
          <a:xfrm>
            <a:off x="997652" y="3266499"/>
            <a:ext cx="2937038" cy="2093808"/>
          </a:xfrm>
          <a:prstGeom prst="rect">
            <a:avLst/>
          </a:prstGeom>
        </p:spPr>
      </p:pic>
    </p:spTree>
    <p:extLst>
      <p:ext uri="{BB962C8B-B14F-4D97-AF65-F5344CB8AC3E}">
        <p14:creationId xmlns:p14="http://schemas.microsoft.com/office/powerpoint/2010/main" val="246680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2A36D-149A-0771-65C6-DE57A997A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80D6F-AA34-339D-634D-C624F2803BCA}"/>
              </a:ext>
            </a:extLst>
          </p:cNvPr>
          <p:cNvSpPr>
            <a:spLocks noGrp="1"/>
          </p:cNvSpPr>
          <p:nvPr>
            <p:ph type="title"/>
          </p:nvPr>
        </p:nvSpPr>
        <p:spPr/>
        <p:txBody>
          <a:bodyPr/>
          <a:lstStyle/>
          <a:p>
            <a:pPr algn="ctr"/>
            <a:r>
              <a:rPr lang="en-GB" b="1" dirty="0"/>
              <a:t>Addition- Adding across a ten</a:t>
            </a:r>
          </a:p>
        </p:txBody>
      </p:sp>
      <p:graphicFrame>
        <p:nvGraphicFramePr>
          <p:cNvPr id="3" name="Table 2">
            <a:extLst>
              <a:ext uri="{FF2B5EF4-FFF2-40B4-BE49-F238E27FC236}">
                <a16:creationId xmlns:a16="http://schemas.microsoft.com/office/drawing/2014/main" id="{920B5850-7CE4-1169-2675-3AB2D15F3540}"/>
              </a:ext>
            </a:extLst>
          </p:cNvPr>
          <p:cNvGraphicFramePr>
            <a:graphicFrameLocks noGrp="1"/>
          </p:cNvGraphicFramePr>
          <p:nvPr>
            <p:extLst>
              <p:ext uri="{D42A27DB-BD31-4B8C-83A1-F6EECF244321}">
                <p14:modId xmlns:p14="http://schemas.microsoft.com/office/powerpoint/2010/main" val="3136601114"/>
              </p:ext>
            </p:extLst>
          </p:nvPr>
        </p:nvGraphicFramePr>
        <p:xfrm>
          <a:off x="535709" y="1690687"/>
          <a:ext cx="11351490" cy="4525386"/>
        </p:xfrm>
        <a:graphic>
          <a:graphicData uri="http://schemas.openxmlformats.org/drawingml/2006/table">
            <a:tbl>
              <a:tblPr firstRow="1" bandRow="1">
                <a:tableStyleId>{5C22544A-7EE6-4342-B048-85BDC9FD1C3A}</a:tableStyleId>
              </a:tblPr>
              <a:tblGrid>
                <a:gridCol w="3783830">
                  <a:extLst>
                    <a:ext uri="{9D8B030D-6E8A-4147-A177-3AD203B41FA5}">
                      <a16:colId xmlns:a16="http://schemas.microsoft.com/office/drawing/2014/main" val="1155332452"/>
                    </a:ext>
                  </a:extLst>
                </a:gridCol>
                <a:gridCol w="3783830">
                  <a:extLst>
                    <a:ext uri="{9D8B030D-6E8A-4147-A177-3AD203B41FA5}">
                      <a16:colId xmlns:a16="http://schemas.microsoft.com/office/drawing/2014/main" val="3115013047"/>
                    </a:ext>
                  </a:extLst>
                </a:gridCol>
                <a:gridCol w="3783830">
                  <a:extLst>
                    <a:ext uri="{9D8B030D-6E8A-4147-A177-3AD203B41FA5}">
                      <a16:colId xmlns:a16="http://schemas.microsoft.com/office/drawing/2014/main" val="3748471248"/>
                    </a:ext>
                  </a:extLst>
                </a:gridCol>
              </a:tblGrid>
              <a:tr h="840077">
                <a:tc>
                  <a:txBody>
                    <a:bodyPr/>
                    <a:lstStyle/>
                    <a:p>
                      <a:pPr algn="ctr"/>
                      <a:r>
                        <a:rPr lang="en-GB" sz="2400" dirty="0">
                          <a:solidFill>
                            <a:schemeClr val="tx1"/>
                          </a:solidFill>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Pictorial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5899526"/>
                  </a:ext>
                </a:extLst>
              </a:tr>
              <a:tr h="368530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079067"/>
                  </a:ext>
                </a:extLst>
              </a:tr>
            </a:tbl>
          </a:graphicData>
        </a:graphic>
      </p:graphicFrame>
      <p:pic>
        <p:nvPicPr>
          <p:cNvPr id="5" name="Picture 4">
            <a:extLst>
              <a:ext uri="{FF2B5EF4-FFF2-40B4-BE49-F238E27FC236}">
                <a16:creationId xmlns:a16="http://schemas.microsoft.com/office/drawing/2014/main" id="{56D79F16-98A4-569F-30E0-529A333CA69F}"/>
              </a:ext>
            </a:extLst>
          </p:cNvPr>
          <p:cNvPicPr>
            <a:picLocks noChangeAspect="1"/>
          </p:cNvPicPr>
          <p:nvPr/>
        </p:nvPicPr>
        <p:blipFill>
          <a:blip r:embed="rId2"/>
          <a:srcRect t="16332" r="39320" b="20676"/>
          <a:stretch/>
        </p:blipFill>
        <p:spPr>
          <a:xfrm>
            <a:off x="8728363" y="4954665"/>
            <a:ext cx="2706255" cy="1057708"/>
          </a:xfrm>
          <a:prstGeom prst="rect">
            <a:avLst/>
          </a:prstGeom>
        </p:spPr>
      </p:pic>
      <p:pic>
        <p:nvPicPr>
          <p:cNvPr id="6" name="Picture 5">
            <a:extLst>
              <a:ext uri="{FF2B5EF4-FFF2-40B4-BE49-F238E27FC236}">
                <a16:creationId xmlns:a16="http://schemas.microsoft.com/office/drawing/2014/main" id="{AA47B083-B10F-5824-6D38-D3CA2FBCAF8A}"/>
              </a:ext>
            </a:extLst>
          </p:cNvPr>
          <p:cNvPicPr>
            <a:picLocks noChangeAspect="1"/>
          </p:cNvPicPr>
          <p:nvPr/>
        </p:nvPicPr>
        <p:blipFill>
          <a:blip r:embed="rId2"/>
          <a:srcRect l="65311" t="16332"/>
          <a:stretch/>
        </p:blipFill>
        <p:spPr>
          <a:xfrm>
            <a:off x="10148454" y="3429000"/>
            <a:ext cx="1547091" cy="140487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CC9DDA-76D7-6E59-B007-B59420440623}"/>
                  </a:ext>
                </a:extLst>
              </p:cNvPr>
              <p:cNvSpPr txBox="1"/>
              <p:nvPr/>
            </p:nvSpPr>
            <p:spPr>
              <a:xfrm>
                <a:off x="9425708" y="2717455"/>
                <a:ext cx="1496291" cy="461665"/>
              </a:xfrm>
              <a:prstGeom prst="rect">
                <a:avLst/>
              </a:prstGeom>
              <a:noFill/>
            </p:spPr>
            <p:txBody>
              <a:bodyPr wrap="square">
                <a:spAutoFit/>
              </a:bodyPr>
              <a:lstStyle/>
              <a:p>
                <a:pPr algn="ctr"/>
                <a:r>
                  <a:rPr lang="en-GB" sz="2400" dirty="0">
                    <a:latin typeface="Comic Sans MS" panose="030F0702030302020204" pitchFamily="66" charset="0"/>
                  </a:rPr>
                  <a:t>26 </a:t>
                </a:r>
                <a14:m>
                  <m:oMath xmlns:m="http://schemas.openxmlformats.org/officeDocument/2006/math">
                    <m:r>
                      <a:rPr lang="en-GB" sz="2400" b="0" i="1" smtClean="0">
                        <a:latin typeface="Cambria Math" panose="02040503050406030204" pitchFamily="18" charset="0"/>
                      </a:rPr>
                      <m:t>+</m:t>
                    </m:r>
                  </m:oMath>
                </a14:m>
                <a:r>
                  <a:rPr lang="en-GB" sz="2400" dirty="0">
                    <a:latin typeface="Comic Sans MS" panose="030F0702030302020204" pitchFamily="66" charset="0"/>
                  </a:rPr>
                  <a:t> 5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8" name="TextBox 7">
                <a:extLst>
                  <a:ext uri="{FF2B5EF4-FFF2-40B4-BE49-F238E27FC236}">
                    <a16:creationId xmlns:a16="http://schemas.microsoft.com/office/drawing/2014/main" id="{90CC9DDA-76D7-6E59-B007-B59420440623}"/>
                  </a:ext>
                </a:extLst>
              </p:cNvPr>
              <p:cNvSpPr txBox="1">
                <a:spLocks noRot="1" noChangeAspect="1" noMove="1" noResize="1" noEditPoints="1" noAdjustHandles="1" noChangeArrowheads="1" noChangeShapeType="1" noTextEdit="1"/>
              </p:cNvSpPr>
              <p:nvPr/>
            </p:nvSpPr>
            <p:spPr>
              <a:xfrm>
                <a:off x="9425708" y="2717455"/>
                <a:ext cx="1496291" cy="461665"/>
              </a:xfrm>
              <a:prstGeom prst="rect">
                <a:avLst/>
              </a:prstGeom>
              <a:blipFill>
                <a:blip r:embed="rId4"/>
                <a:stretch>
                  <a:fillRect l="-5285"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CDD8E8-18DE-F8DB-B70E-A13B78907A16}"/>
                  </a:ext>
                </a:extLst>
              </p:cNvPr>
              <p:cNvSpPr txBox="1"/>
              <p:nvPr/>
            </p:nvSpPr>
            <p:spPr>
              <a:xfrm>
                <a:off x="1796471" y="2698331"/>
                <a:ext cx="1496291" cy="461665"/>
              </a:xfrm>
              <a:prstGeom prst="rect">
                <a:avLst/>
              </a:prstGeom>
              <a:noFill/>
            </p:spPr>
            <p:txBody>
              <a:bodyPr wrap="square">
                <a:spAutoFit/>
              </a:bodyPr>
              <a:lstStyle/>
              <a:p>
                <a:pPr algn="ctr"/>
                <a:r>
                  <a:rPr lang="en-GB" sz="2400" dirty="0">
                    <a:latin typeface="Comic Sans MS" panose="030F0702030302020204" pitchFamily="66" charset="0"/>
                  </a:rPr>
                  <a:t>26 </a:t>
                </a:r>
                <a14:m>
                  <m:oMath xmlns:m="http://schemas.openxmlformats.org/officeDocument/2006/math">
                    <m:r>
                      <a:rPr lang="en-GB" sz="2400" b="0" i="1" smtClean="0">
                        <a:latin typeface="Cambria Math" panose="02040503050406030204" pitchFamily="18" charset="0"/>
                      </a:rPr>
                      <m:t>+</m:t>
                    </m:r>
                  </m:oMath>
                </a14:m>
                <a:r>
                  <a:rPr lang="en-GB" sz="2400" dirty="0">
                    <a:latin typeface="Comic Sans MS" panose="030F0702030302020204" pitchFamily="66" charset="0"/>
                  </a:rPr>
                  <a:t> 5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10" name="TextBox 9">
                <a:extLst>
                  <a:ext uri="{FF2B5EF4-FFF2-40B4-BE49-F238E27FC236}">
                    <a16:creationId xmlns:a16="http://schemas.microsoft.com/office/drawing/2014/main" id="{54CDD8E8-18DE-F8DB-B70E-A13B78907A16}"/>
                  </a:ext>
                </a:extLst>
              </p:cNvPr>
              <p:cNvSpPr txBox="1">
                <a:spLocks noRot="1" noChangeAspect="1" noMove="1" noResize="1" noEditPoints="1" noAdjustHandles="1" noChangeArrowheads="1" noChangeShapeType="1" noTextEdit="1"/>
              </p:cNvSpPr>
              <p:nvPr/>
            </p:nvSpPr>
            <p:spPr>
              <a:xfrm>
                <a:off x="1796471" y="2698331"/>
                <a:ext cx="1496291" cy="461665"/>
              </a:xfrm>
              <a:prstGeom prst="rect">
                <a:avLst/>
              </a:prstGeom>
              <a:blipFill>
                <a:blip r:embed="rId6"/>
                <a:stretch>
                  <a:fillRect l="-5714" t="-10667" b="-30667"/>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CAA4C3B7-5A48-0531-CBF1-C57017523D18}"/>
              </a:ext>
            </a:extLst>
          </p:cNvPr>
          <p:cNvPicPr>
            <a:picLocks noChangeAspect="1"/>
          </p:cNvPicPr>
          <p:nvPr/>
        </p:nvPicPr>
        <p:blipFill>
          <a:blip r:embed="rId7"/>
          <a:stretch>
            <a:fillRect/>
          </a:stretch>
        </p:blipFill>
        <p:spPr>
          <a:xfrm>
            <a:off x="4799362" y="2717455"/>
            <a:ext cx="2722580" cy="3294918"/>
          </a:xfrm>
          <a:prstGeom prst="rect">
            <a:avLst/>
          </a:prstGeom>
        </p:spPr>
      </p:pic>
      <p:pic>
        <p:nvPicPr>
          <p:cNvPr id="9" name="Picture 8" descr="A white paper with yellow and blue blocks on it&#10;&#10;AI-generated content may be incorrect.">
            <a:extLst>
              <a:ext uri="{FF2B5EF4-FFF2-40B4-BE49-F238E27FC236}">
                <a16:creationId xmlns:a16="http://schemas.microsoft.com/office/drawing/2014/main" id="{35220B34-1C41-B553-3D0C-953FF62A8F45}"/>
              </a:ext>
            </a:extLst>
          </p:cNvPr>
          <p:cNvPicPr>
            <a:picLocks noChangeAspect="1"/>
          </p:cNvPicPr>
          <p:nvPr/>
        </p:nvPicPr>
        <p:blipFill>
          <a:blip r:embed="rId8" cstate="print">
            <a:extLst>
              <a:ext uri="{28A0092B-C50C-407E-A947-70E740481C1C}">
                <a14:useLocalDpi xmlns:a14="http://schemas.microsoft.com/office/drawing/2010/main" val="0"/>
              </a:ext>
            </a:extLst>
          </a:blip>
          <a:srcRect l="11313" t="21146" r="10631" b="15286"/>
          <a:stretch/>
        </p:blipFill>
        <p:spPr>
          <a:xfrm>
            <a:off x="757382" y="3369084"/>
            <a:ext cx="3398982" cy="2076118"/>
          </a:xfrm>
          <a:prstGeom prst="rect">
            <a:avLst/>
          </a:prstGeom>
        </p:spPr>
      </p:pic>
    </p:spTree>
    <p:extLst>
      <p:ext uri="{BB962C8B-B14F-4D97-AF65-F5344CB8AC3E}">
        <p14:creationId xmlns:p14="http://schemas.microsoft.com/office/powerpoint/2010/main" val="247218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4CA3C-AAA2-D9F9-2D91-04B786A72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0A4AC-C8B6-692D-FCC0-DD9B4DE46B15}"/>
              </a:ext>
            </a:extLst>
          </p:cNvPr>
          <p:cNvSpPr>
            <a:spLocks noGrp="1"/>
          </p:cNvSpPr>
          <p:nvPr>
            <p:ph type="title"/>
          </p:nvPr>
        </p:nvSpPr>
        <p:spPr/>
        <p:txBody>
          <a:bodyPr/>
          <a:lstStyle/>
          <a:p>
            <a:pPr algn="ctr"/>
            <a:r>
              <a:rPr lang="en-GB" b="1" dirty="0"/>
              <a:t>Subtraction</a:t>
            </a:r>
          </a:p>
        </p:txBody>
      </p:sp>
      <p:graphicFrame>
        <p:nvGraphicFramePr>
          <p:cNvPr id="3" name="Table 2">
            <a:extLst>
              <a:ext uri="{FF2B5EF4-FFF2-40B4-BE49-F238E27FC236}">
                <a16:creationId xmlns:a16="http://schemas.microsoft.com/office/drawing/2014/main" id="{AF6392FA-FEDF-5219-D77E-3D1C6C411DA8}"/>
              </a:ext>
            </a:extLst>
          </p:cNvPr>
          <p:cNvGraphicFramePr>
            <a:graphicFrameLocks noGrp="1"/>
          </p:cNvGraphicFramePr>
          <p:nvPr/>
        </p:nvGraphicFramePr>
        <p:xfrm>
          <a:off x="535709" y="1690687"/>
          <a:ext cx="11351490" cy="3841895"/>
        </p:xfrm>
        <a:graphic>
          <a:graphicData uri="http://schemas.openxmlformats.org/drawingml/2006/table">
            <a:tbl>
              <a:tblPr firstRow="1" bandRow="1">
                <a:tableStyleId>{5C22544A-7EE6-4342-B048-85BDC9FD1C3A}</a:tableStyleId>
              </a:tblPr>
              <a:tblGrid>
                <a:gridCol w="3783830">
                  <a:extLst>
                    <a:ext uri="{9D8B030D-6E8A-4147-A177-3AD203B41FA5}">
                      <a16:colId xmlns:a16="http://schemas.microsoft.com/office/drawing/2014/main" val="1155332452"/>
                    </a:ext>
                  </a:extLst>
                </a:gridCol>
                <a:gridCol w="3783830">
                  <a:extLst>
                    <a:ext uri="{9D8B030D-6E8A-4147-A177-3AD203B41FA5}">
                      <a16:colId xmlns:a16="http://schemas.microsoft.com/office/drawing/2014/main" val="3115013047"/>
                    </a:ext>
                  </a:extLst>
                </a:gridCol>
                <a:gridCol w="3783830">
                  <a:extLst>
                    <a:ext uri="{9D8B030D-6E8A-4147-A177-3AD203B41FA5}">
                      <a16:colId xmlns:a16="http://schemas.microsoft.com/office/drawing/2014/main" val="3748471248"/>
                    </a:ext>
                  </a:extLst>
                </a:gridCol>
              </a:tblGrid>
              <a:tr h="840077">
                <a:tc>
                  <a:txBody>
                    <a:bodyPr/>
                    <a:lstStyle/>
                    <a:p>
                      <a:pPr algn="ctr"/>
                      <a:r>
                        <a:rPr lang="en-GB" sz="2400" dirty="0">
                          <a:solidFill>
                            <a:schemeClr val="tx1"/>
                          </a:solidFill>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Pictorial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5899526"/>
                  </a:ext>
                </a:extLst>
              </a:tr>
              <a:tr h="300181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079067"/>
                  </a:ext>
                </a:extLst>
              </a:tr>
            </a:tbl>
          </a:graphicData>
        </a:graphic>
      </p:graphicFrame>
      <p:pic>
        <p:nvPicPr>
          <p:cNvPr id="7" name="Picture 6">
            <a:extLst>
              <a:ext uri="{FF2B5EF4-FFF2-40B4-BE49-F238E27FC236}">
                <a16:creationId xmlns:a16="http://schemas.microsoft.com/office/drawing/2014/main" id="{EBB9224E-427D-A00D-9CA3-D30BCC15A7C7}"/>
              </a:ext>
            </a:extLst>
          </p:cNvPr>
          <p:cNvPicPr>
            <a:picLocks noChangeAspect="1"/>
          </p:cNvPicPr>
          <p:nvPr/>
        </p:nvPicPr>
        <p:blipFill>
          <a:blip r:embed="rId2"/>
          <a:stretch>
            <a:fillRect/>
          </a:stretch>
        </p:blipFill>
        <p:spPr>
          <a:xfrm>
            <a:off x="4997306" y="2610857"/>
            <a:ext cx="2558039" cy="285299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13CD78-61E2-F7D8-DA19-8926585A86BF}"/>
                  </a:ext>
                </a:extLst>
              </p:cNvPr>
              <p:cNvSpPr txBox="1"/>
              <p:nvPr/>
            </p:nvSpPr>
            <p:spPr>
              <a:xfrm>
                <a:off x="8771875" y="2661616"/>
                <a:ext cx="2558039" cy="461665"/>
              </a:xfrm>
              <a:prstGeom prst="rect">
                <a:avLst/>
              </a:prstGeom>
              <a:noFill/>
            </p:spPr>
            <p:txBody>
              <a:bodyPr wrap="square" rtlCol="0">
                <a:spAutoFit/>
              </a:bodyPr>
              <a:lstStyle/>
              <a:p>
                <a:pPr algn="ctr"/>
                <a:r>
                  <a:rPr lang="en-GB" sz="2400" dirty="0">
                    <a:latin typeface="Comic Sans MS" panose="030F0702030302020204" pitchFamily="66" charset="0"/>
                  </a:rPr>
                  <a:t>17 </a:t>
                </a:r>
                <a14:m>
                  <m:oMath xmlns:m="http://schemas.openxmlformats.org/officeDocument/2006/math">
                    <m:r>
                      <a:rPr lang="en-GB" sz="2400" i="1" dirty="0" smtClean="0">
                        <a:latin typeface="Cambria Math" panose="02040503050406030204" pitchFamily="18" charset="0"/>
                      </a:rPr>
                      <m:t>–</m:t>
                    </m:r>
                  </m:oMath>
                </a14:m>
                <a:r>
                  <a:rPr lang="en-GB" sz="2400" dirty="0">
                    <a:latin typeface="Comic Sans MS" panose="030F0702030302020204" pitchFamily="66" charset="0"/>
                  </a:rPr>
                  <a:t> 8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8" name="TextBox 7">
                <a:extLst>
                  <a:ext uri="{FF2B5EF4-FFF2-40B4-BE49-F238E27FC236}">
                    <a16:creationId xmlns:a16="http://schemas.microsoft.com/office/drawing/2014/main" id="{E713CD78-61E2-F7D8-DA19-8926585A86BF}"/>
                  </a:ext>
                </a:extLst>
              </p:cNvPr>
              <p:cNvSpPr txBox="1">
                <a:spLocks noRot="1" noChangeAspect="1" noMove="1" noResize="1" noEditPoints="1" noAdjustHandles="1" noChangeArrowheads="1" noChangeShapeType="1" noTextEdit="1"/>
              </p:cNvSpPr>
              <p:nvPr/>
            </p:nvSpPr>
            <p:spPr>
              <a:xfrm>
                <a:off x="8771875" y="2661616"/>
                <a:ext cx="2558039" cy="461665"/>
              </a:xfrm>
              <a:prstGeom prst="rect">
                <a:avLst/>
              </a:prstGeom>
              <a:blipFill>
                <a:blip r:embed="rId4"/>
                <a:stretch>
                  <a:fillRect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124F4A-F867-E07E-C49D-2614C4D4BE10}"/>
                  </a:ext>
                </a:extLst>
              </p:cNvPr>
              <p:cNvSpPr txBox="1"/>
              <p:nvPr/>
            </p:nvSpPr>
            <p:spPr>
              <a:xfrm>
                <a:off x="1331984" y="2661616"/>
                <a:ext cx="2558039" cy="461665"/>
              </a:xfrm>
              <a:prstGeom prst="rect">
                <a:avLst/>
              </a:prstGeom>
              <a:noFill/>
            </p:spPr>
            <p:txBody>
              <a:bodyPr wrap="square" rtlCol="0">
                <a:spAutoFit/>
              </a:bodyPr>
              <a:lstStyle/>
              <a:p>
                <a:pPr algn="ctr"/>
                <a:r>
                  <a:rPr lang="en-GB" sz="2400" dirty="0">
                    <a:latin typeface="Comic Sans MS" panose="030F0702030302020204" pitchFamily="66" charset="0"/>
                  </a:rPr>
                  <a:t>17 </a:t>
                </a:r>
                <a14:m>
                  <m:oMath xmlns:m="http://schemas.openxmlformats.org/officeDocument/2006/math">
                    <m:r>
                      <a:rPr lang="en-GB" sz="2400" i="1" dirty="0" smtClean="0">
                        <a:latin typeface="Cambria Math" panose="02040503050406030204" pitchFamily="18" charset="0"/>
                      </a:rPr>
                      <m:t>–</m:t>
                    </m:r>
                  </m:oMath>
                </a14:m>
                <a:r>
                  <a:rPr lang="en-GB" sz="2400" dirty="0">
                    <a:latin typeface="Comic Sans MS" panose="030F0702030302020204" pitchFamily="66" charset="0"/>
                  </a:rPr>
                  <a:t> 8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10" name="TextBox 9">
                <a:extLst>
                  <a:ext uri="{FF2B5EF4-FFF2-40B4-BE49-F238E27FC236}">
                    <a16:creationId xmlns:a16="http://schemas.microsoft.com/office/drawing/2014/main" id="{DA124F4A-F867-E07E-C49D-2614C4D4BE10}"/>
                  </a:ext>
                </a:extLst>
              </p:cNvPr>
              <p:cNvSpPr txBox="1">
                <a:spLocks noRot="1" noChangeAspect="1" noMove="1" noResize="1" noEditPoints="1" noAdjustHandles="1" noChangeArrowheads="1" noChangeShapeType="1" noTextEdit="1"/>
              </p:cNvSpPr>
              <p:nvPr/>
            </p:nvSpPr>
            <p:spPr>
              <a:xfrm>
                <a:off x="1331984" y="2661616"/>
                <a:ext cx="2558039" cy="461665"/>
              </a:xfrm>
              <a:prstGeom prst="rect">
                <a:avLst/>
              </a:prstGeom>
              <a:blipFill>
                <a:blip r:embed="rId5"/>
                <a:stretch>
                  <a:fillRect t="-10667" b="-30667"/>
                </a:stretch>
              </a:blipFill>
            </p:spPr>
            <p:txBody>
              <a:bodyPr/>
              <a:lstStyle/>
              <a:p>
                <a:r>
                  <a:rPr lang="en-GB">
                    <a:noFill/>
                  </a:rPr>
                  <a:t> </a:t>
                </a:r>
              </a:p>
            </p:txBody>
          </p:sp>
        </mc:Fallback>
      </mc:AlternateContent>
      <p:pic>
        <p:nvPicPr>
          <p:cNvPr id="6" name="Picture 5" descr="A group of red circles on a white surface&#10;&#10;AI-generated content may be incorrect.">
            <a:extLst>
              <a:ext uri="{FF2B5EF4-FFF2-40B4-BE49-F238E27FC236}">
                <a16:creationId xmlns:a16="http://schemas.microsoft.com/office/drawing/2014/main" id="{F450F0B7-23EA-F644-C3E6-0D763855BDA6}"/>
              </a:ext>
            </a:extLst>
          </p:cNvPr>
          <p:cNvPicPr>
            <a:picLocks noChangeAspect="1"/>
          </p:cNvPicPr>
          <p:nvPr/>
        </p:nvPicPr>
        <p:blipFill>
          <a:blip r:embed="rId6" cstate="print">
            <a:extLst>
              <a:ext uri="{28A0092B-C50C-407E-A947-70E740481C1C}">
                <a14:useLocalDpi xmlns:a14="http://schemas.microsoft.com/office/drawing/2010/main" val="0"/>
              </a:ext>
            </a:extLst>
          </a:blip>
          <a:srcRect l="18889" t="29226" r="10404" b="8014"/>
          <a:stretch/>
        </p:blipFill>
        <p:spPr>
          <a:xfrm>
            <a:off x="945213" y="3146431"/>
            <a:ext cx="3035660" cy="2020882"/>
          </a:xfrm>
          <a:prstGeom prst="rect">
            <a:avLst/>
          </a:prstGeom>
        </p:spPr>
      </p:pic>
      <p:pic>
        <p:nvPicPr>
          <p:cNvPr id="9" name="Picture 8">
            <a:extLst>
              <a:ext uri="{FF2B5EF4-FFF2-40B4-BE49-F238E27FC236}">
                <a16:creationId xmlns:a16="http://schemas.microsoft.com/office/drawing/2014/main" id="{28C708E6-A0C3-5919-8BA1-F01A8746E7D0}"/>
              </a:ext>
            </a:extLst>
          </p:cNvPr>
          <p:cNvPicPr>
            <a:picLocks noChangeAspect="1"/>
          </p:cNvPicPr>
          <p:nvPr/>
        </p:nvPicPr>
        <p:blipFill>
          <a:blip r:embed="rId7"/>
          <a:stretch>
            <a:fillRect/>
          </a:stretch>
        </p:blipFill>
        <p:spPr>
          <a:xfrm>
            <a:off x="9015931" y="3406718"/>
            <a:ext cx="1919923" cy="1842426"/>
          </a:xfrm>
          <a:prstGeom prst="rect">
            <a:avLst/>
          </a:prstGeom>
        </p:spPr>
      </p:pic>
    </p:spTree>
    <p:extLst>
      <p:ext uri="{BB962C8B-B14F-4D97-AF65-F5344CB8AC3E}">
        <p14:creationId xmlns:p14="http://schemas.microsoft.com/office/powerpoint/2010/main" val="309307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589B-C841-A40B-2831-74366DB11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1CE46-4B24-5BB9-C077-B2754DF184FB}"/>
              </a:ext>
            </a:extLst>
          </p:cNvPr>
          <p:cNvSpPr>
            <a:spLocks noGrp="1"/>
          </p:cNvSpPr>
          <p:nvPr>
            <p:ph type="title"/>
          </p:nvPr>
        </p:nvSpPr>
        <p:spPr/>
        <p:txBody>
          <a:bodyPr/>
          <a:lstStyle/>
          <a:p>
            <a:pPr algn="ctr"/>
            <a:r>
              <a:rPr lang="en-GB" b="1" dirty="0"/>
              <a:t>Subtraction</a:t>
            </a:r>
          </a:p>
        </p:txBody>
      </p:sp>
      <p:graphicFrame>
        <p:nvGraphicFramePr>
          <p:cNvPr id="3" name="Table 2">
            <a:extLst>
              <a:ext uri="{FF2B5EF4-FFF2-40B4-BE49-F238E27FC236}">
                <a16:creationId xmlns:a16="http://schemas.microsoft.com/office/drawing/2014/main" id="{E3447F69-AA42-2ED4-95BC-BCC9255D3E35}"/>
              </a:ext>
            </a:extLst>
          </p:cNvPr>
          <p:cNvGraphicFramePr>
            <a:graphicFrameLocks noGrp="1"/>
          </p:cNvGraphicFramePr>
          <p:nvPr>
            <p:extLst>
              <p:ext uri="{D42A27DB-BD31-4B8C-83A1-F6EECF244321}">
                <p14:modId xmlns:p14="http://schemas.microsoft.com/office/powerpoint/2010/main" val="3683599340"/>
              </p:ext>
            </p:extLst>
          </p:nvPr>
        </p:nvGraphicFramePr>
        <p:xfrm>
          <a:off x="535709" y="1690687"/>
          <a:ext cx="11351490" cy="4506913"/>
        </p:xfrm>
        <a:graphic>
          <a:graphicData uri="http://schemas.openxmlformats.org/drawingml/2006/table">
            <a:tbl>
              <a:tblPr firstRow="1" bandRow="1">
                <a:tableStyleId>{5C22544A-7EE6-4342-B048-85BDC9FD1C3A}</a:tableStyleId>
              </a:tblPr>
              <a:tblGrid>
                <a:gridCol w="3783830">
                  <a:extLst>
                    <a:ext uri="{9D8B030D-6E8A-4147-A177-3AD203B41FA5}">
                      <a16:colId xmlns:a16="http://schemas.microsoft.com/office/drawing/2014/main" val="1155332452"/>
                    </a:ext>
                  </a:extLst>
                </a:gridCol>
                <a:gridCol w="3783830">
                  <a:extLst>
                    <a:ext uri="{9D8B030D-6E8A-4147-A177-3AD203B41FA5}">
                      <a16:colId xmlns:a16="http://schemas.microsoft.com/office/drawing/2014/main" val="3115013047"/>
                    </a:ext>
                  </a:extLst>
                </a:gridCol>
                <a:gridCol w="3783830">
                  <a:extLst>
                    <a:ext uri="{9D8B030D-6E8A-4147-A177-3AD203B41FA5}">
                      <a16:colId xmlns:a16="http://schemas.microsoft.com/office/drawing/2014/main" val="3748471248"/>
                    </a:ext>
                  </a:extLst>
                </a:gridCol>
              </a:tblGrid>
              <a:tr h="840077">
                <a:tc>
                  <a:txBody>
                    <a:bodyPr/>
                    <a:lstStyle/>
                    <a:p>
                      <a:pPr algn="ctr"/>
                      <a:r>
                        <a:rPr lang="en-GB" sz="2400" dirty="0">
                          <a:solidFill>
                            <a:schemeClr val="tx1"/>
                          </a:solidFill>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Pictorial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rPr>
                        <a:t>Abstract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5899526"/>
                  </a:ext>
                </a:extLst>
              </a:tr>
              <a:tr h="366683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079067"/>
                  </a:ext>
                </a:extLst>
              </a:tr>
            </a:tbl>
          </a:graphicData>
        </a:graphic>
      </p:graphicFrame>
      <p:pic>
        <p:nvPicPr>
          <p:cNvPr id="6" name="Picture 5">
            <a:extLst>
              <a:ext uri="{FF2B5EF4-FFF2-40B4-BE49-F238E27FC236}">
                <a16:creationId xmlns:a16="http://schemas.microsoft.com/office/drawing/2014/main" id="{967DAFAE-475B-A0CE-E2CB-571EFE97D1F5}"/>
              </a:ext>
            </a:extLst>
          </p:cNvPr>
          <p:cNvPicPr>
            <a:picLocks noChangeAspect="1"/>
          </p:cNvPicPr>
          <p:nvPr/>
        </p:nvPicPr>
        <p:blipFill>
          <a:blip r:embed="rId2"/>
          <a:stretch>
            <a:fillRect/>
          </a:stretch>
        </p:blipFill>
        <p:spPr>
          <a:xfrm>
            <a:off x="8385391" y="3944143"/>
            <a:ext cx="3378778" cy="12625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55FC52-4C24-D780-9169-FB4C41CE9B15}"/>
                  </a:ext>
                </a:extLst>
              </p:cNvPr>
              <p:cNvSpPr txBox="1"/>
              <p:nvPr/>
            </p:nvSpPr>
            <p:spPr>
              <a:xfrm>
                <a:off x="8860416" y="2722353"/>
                <a:ext cx="2558039" cy="461665"/>
              </a:xfrm>
              <a:prstGeom prst="rect">
                <a:avLst/>
              </a:prstGeom>
              <a:noFill/>
            </p:spPr>
            <p:txBody>
              <a:bodyPr wrap="square" rtlCol="0">
                <a:spAutoFit/>
              </a:bodyPr>
              <a:lstStyle/>
              <a:p>
                <a:pPr algn="ctr"/>
                <a:r>
                  <a:rPr lang="en-GB" sz="2400" dirty="0">
                    <a:latin typeface="Comic Sans MS" panose="030F0702030302020204" pitchFamily="66" charset="0"/>
                  </a:rPr>
                  <a:t>36 </a:t>
                </a:r>
                <a14:m>
                  <m:oMath xmlns:m="http://schemas.openxmlformats.org/officeDocument/2006/math">
                    <m:r>
                      <a:rPr lang="en-GB" sz="2400" i="1" dirty="0" smtClean="0">
                        <a:latin typeface="Cambria Math" panose="02040503050406030204" pitchFamily="18" charset="0"/>
                      </a:rPr>
                      <m:t>–</m:t>
                    </m:r>
                  </m:oMath>
                </a14:m>
                <a:r>
                  <a:rPr lang="en-GB" sz="2400" dirty="0">
                    <a:latin typeface="Comic Sans MS" panose="030F0702030302020204" pitchFamily="66" charset="0"/>
                  </a:rPr>
                  <a:t> 19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7" name="TextBox 6">
                <a:extLst>
                  <a:ext uri="{FF2B5EF4-FFF2-40B4-BE49-F238E27FC236}">
                    <a16:creationId xmlns:a16="http://schemas.microsoft.com/office/drawing/2014/main" id="{9355FC52-4C24-D780-9169-FB4C41CE9B15}"/>
                  </a:ext>
                </a:extLst>
              </p:cNvPr>
              <p:cNvSpPr txBox="1">
                <a:spLocks noRot="1" noChangeAspect="1" noMove="1" noResize="1" noEditPoints="1" noAdjustHandles="1" noChangeArrowheads="1" noChangeShapeType="1" noTextEdit="1"/>
              </p:cNvSpPr>
              <p:nvPr/>
            </p:nvSpPr>
            <p:spPr>
              <a:xfrm>
                <a:off x="8860416" y="2722353"/>
                <a:ext cx="2558039" cy="461665"/>
              </a:xfrm>
              <a:prstGeom prst="rect">
                <a:avLst/>
              </a:prstGeom>
              <a:blipFill>
                <a:blip r:embed="rId3"/>
                <a:stretch>
                  <a:fillRect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D925F9-71E3-9A25-F7D4-0E91DE4A5407}"/>
                  </a:ext>
                </a:extLst>
              </p:cNvPr>
              <p:cNvSpPr txBox="1"/>
              <p:nvPr/>
            </p:nvSpPr>
            <p:spPr>
              <a:xfrm>
                <a:off x="1159596" y="2670852"/>
                <a:ext cx="2558039" cy="461665"/>
              </a:xfrm>
              <a:prstGeom prst="rect">
                <a:avLst/>
              </a:prstGeom>
              <a:noFill/>
            </p:spPr>
            <p:txBody>
              <a:bodyPr wrap="square" rtlCol="0">
                <a:spAutoFit/>
              </a:bodyPr>
              <a:lstStyle/>
              <a:p>
                <a:pPr algn="ctr"/>
                <a:r>
                  <a:rPr lang="en-GB" sz="2400" dirty="0">
                    <a:latin typeface="Comic Sans MS" panose="030F0702030302020204" pitchFamily="66" charset="0"/>
                  </a:rPr>
                  <a:t>36 </a:t>
                </a:r>
                <a14:m>
                  <m:oMath xmlns:m="http://schemas.openxmlformats.org/officeDocument/2006/math">
                    <m:r>
                      <a:rPr lang="en-GB" sz="2400" i="1" dirty="0" smtClean="0">
                        <a:latin typeface="Cambria Math" panose="02040503050406030204" pitchFamily="18" charset="0"/>
                      </a:rPr>
                      <m:t>–</m:t>
                    </m:r>
                  </m:oMath>
                </a14:m>
                <a:r>
                  <a:rPr lang="en-GB" sz="2400" dirty="0">
                    <a:latin typeface="Comic Sans MS" panose="030F0702030302020204" pitchFamily="66" charset="0"/>
                  </a:rPr>
                  <a:t> 19 </a:t>
                </a:r>
                <a14:m>
                  <m:oMath xmlns:m="http://schemas.openxmlformats.org/officeDocument/2006/math">
                    <m:r>
                      <a:rPr lang="en-GB" sz="2400" i="1" dirty="0" smtClean="0">
                        <a:latin typeface="Cambria Math" panose="02040503050406030204" pitchFamily="18" charset="0"/>
                      </a:rPr>
                      <m:t>=</m:t>
                    </m:r>
                  </m:oMath>
                </a14:m>
                <a:endParaRPr lang="en-GB" sz="2400" dirty="0">
                  <a:solidFill>
                    <a:schemeClr val="accent1"/>
                  </a:solidFill>
                  <a:latin typeface="Comic Sans MS" panose="030F0702030302020204" pitchFamily="66" charset="0"/>
                </a:endParaRPr>
              </a:p>
            </p:txBody>
          </p:sp>
        </mc:Choice>
        <mc:Fallback xmlns="">
          <p:sp>
            <p:nvSpPr>
              <p:cNvPr id="8" name="TextBox 7">
                <a:extLst>
                  <a:ext uri="{FF2B5EF4-FFF2-40B4-BE49-F238E27FC236}">
                    <a16:creationId xmlns:a16="http://schemas.microsoft.com/office/drawing/2014/main" id="{A4D925F9-71E3-9A25-F7D4-0E91DE4A5407}"/>
                  </a:ext>
                </a:extLst>
              </p:cNvPr>
              <p:cNvSpPr txBox="1">
                <a:spLocks noRot="1" noChangeAspect="1" noMove="1" noResize="1" noEditPoints="1" noAdjustHandles="1" noChangeArrowheads="1" noChangeShapeType="1" noTextEdit="1"/>
              </p:cNvSpPr>
              <p:nvPr/>
            </p:nvSpPr>
            <p:spPr>
              <a:xfrm>
                <a:off x="1159596" y="2670852"/>
                <a:ext cx="2558039" cy="461665"/>
              </a:xfrm>
              <a:prstGeom prst="rect">
                <a:avLst/>
              </a:prstGeom>
              <a:blipFill>
                <a:blip r:embed="rId5"/>
                <a:stretch>
                  <a:fillRect t="-10526" b="-28947"/>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B1086D82-F29F-DD1E-A5DD-25D5A8ADE8B1}"/>
              </a:ext>
            </a:extLst>
          </p:cNvPr>
          <p:cNvPicPr>
            <a:picLocks noChangeAspect="1"/>
          </p:cNvPicPr>
          <p:nvPr/>
        </p:nvPicPr>
        <p:blipFill>
          <a:blip r:embed="rId6"/>
          <a:stretch>
            <a:fillRect/>
          </a:stretch>
        </p:blipFill>
        <p:spPr>
          <a:xfrm>
            <a:off x="4895703" y="2722353"/>
            <a:ext cx="2648611" cy="3272048"/>
          </a:xfrm>
          <a:prstGeom prst="rect">
            <a:avLst/>
          </a:prstGeom>
        </p:spPr>
      </p:pic>
      <p:pic>
        <p:nvPicPr>
          <p:cNvPr id="5" name="Picture 4" descr="A white paper with yellow and blue pieces on it&#10;&#10;AI-generated content may be incorrect.">
            <a:extLst>
              <a:ext uri="{FF2B5EF4-FFF2-40B4-BE49-F238E27FC236}">
                <a16:creationId xmlns:a16="http://schemas.microsoft.com/office/drawing/2014/main" id="{E4B6F7FC-1D8E-BEA8-2882-2956079E42AB}"/>
              </a:ext>
            </a:extLst>
          </p:cNvPr>
          <p:cNvPicPr>
            <a:picLocks noChangeAspect="1"/>
          </p:cNvPicPr>
          <p:nvPr/>
        </p:nvPicPr>
        <p:blipFill>
          <a:blip r:embed="rId7" cstate="print">
            <a:extLst>
              <a:ext uri="{28A0092B-C50C-407E-A947-70E740481C1C}">
                <a14:useLocalDpi xmlns:a14="http://schemas.microsoft.com/office/drawing/2010/main" val="0"/>
              </a:ext>
            </a:extLst>
          </a:blip>
          <a:srcRect l="8787" t="29495" r="2425" b="12593"/>
          <a:stretch/>
        </p:blipFill>
        <p:spPr>
          <a:xfrm>
            <a:off x="630599" y="3340701"/>
            <a:ext cx="3620654" cy="1771196"/>
          </a:xfrm>
          <a:prstGeom prst="rect">
            <a:avLst/>
          </a:prstGeom>
        </p:spPr>
      </p:pic>
    </p:spTree>
    <p:extLst>
      <p:ext uri="{BB962C8B-B14F-4D97-AF65-F5344CB8AC3E}">
        <p14:creationId xmlns:p14="http://schemas.microsoft.com/office/powerpoint/2010/main" val="353119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20BF1-9C67-1E3D-E020-E76379487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A8ECF-BC1A-0609-E5B0-BC5762D33D0F}"/>
              </a:ext>
            </a:extLst>
          </p:cNvPr>
          <p:cNvSpPr>
            <a:spLocks noGrp="1"/>
          </p:cNvSpPr>
          <p:nvPr>
            <p:ph type="title"/>
          </p:nvPr>
        </p:nvSpPr>
        <p:spPr>
          <a:xfrm>
            <a:off x="838200" y="314130"/>
            <a:ext cx="10515600" cy="1325563"/>
          </a:xfrm>
        </p:spPr>
        <p:txBody>
          <a:bodyPr/>
          <a:lstStyle/>
          <a:p>
            <a:pPr algn="ctr"/>
            <a:r>
              <a:rPr lang="en-GB" b="1" dirty="0"/>
              <a:t>Multiplication</a:t>
            </a:r>
          </a:p>
        </p:txBody>
      </p:sp>
      <p:pic>
        <p:nvPicPr>
          <p:cNvPr id="7" name="Picture 6">
            <a:extLst>
              <a:ext uri="{FF2B5EF4-FFF2-40B4-BE49-F238E27FC236}">
                <a16:creationId xmlns:a16="http://schemas.microsoft.com/office/drawing/2014/main" id="{18400FA4-A77E-4EB3-F2A3-D797A6C0583C}"/>
              </a:ext>
            </a:extLst>
          </p:cNvPr>
          <p:cNvPicPr>
            <a:picLocks noChangeAspect="1"/>
          </p:cNvPicPr>
          <p:nvPr/>
        </p:nvPicPr>
        <p:blipFill>
          <a:blip r:embed="rId2"/>
          <a:stretch>
            <a:fillRect/>
          </a:stretch>
        </p:blipFill>
        <p:spPr>
          <a:xfrm>
            <a:off x="638612" y="3160038"/>
            <a:ext cx="4759036" cy="1543102"/>
          </a:xfrm>
          <a:prstGeom prst="rect">
            <a:avLst/>
          </a:prstGeom>
        </p:spPr>
      </p:pic>
      <p:pic>
        <p:nvPicPr>
          <p:cNvPr id="9" name="Picture 8">
            <a:extLst>
              <a:ext uri="{FF2B5EF4-FFF2-40B4-BE49-F238E27FC236}">
                <a16:creationId xmlns:a16="http://schemas.microsoft.com/office/drawing/2014/main" id="{DEEFD8E5-44CF-8EAA-C4B2-C56994FD6517}"/>
              </a:ext>
            </a:extLst>
          </p:cNvPr>
          <p:cNvPicPr>
            <a:picLocks noChangeAspect="1"/>
          </p:cNvPicPr>
          <p:nvPr/>
        </p:nvPicPr>
        <p:blipFill>
          <a:blip r:embed="rId3"/>
          <a:stretch>
            <a:fillRect/>
          </a:stretch>
        </p:blipFill>
        <p:spPr>
          <a:xfrm>
            <a:off x="1569954" y="1596498"/>
            <a:ext cx="9647211" cy="671945"/>
          </a:xfrm>
          <a:prstGeom prst="rect">
            <a:avLst/>
          </a:prstGeom>
        </p:spPr>
      </p:pic>
      <p:pic>
        <p:nvPicPr>
          <p:cNvPr id="11" name="Picture 10">
            <a:extLst>
              <a:ext uri="{FF2B5EF4-FFF2-40B4-BE49-F238E27FC236}">
                <a16:creationId xmlns:a16="http://schemas.microsoft.com/office/drawing/2014/main" id="{4EF60DB2-46FB-580D-2EC7-D9FB09B158A9}"/>
              </a:ext>
            </a:extLst>
          </p:cNvPr>
          <p:cNvPicPr>
            <a:picLocks noChangeAspect="1"/>
          </p:cNvPicPr>
          <p:nvPr/>
        </p:nvPicPr>
        <p:blipFill>
          <a:blip r:embed="rId4"/>
          <a:stretch>
            <a:fillRect/>
          </a:stretch>
        </p:blipFill>
        <p:spPr>
          <a:xfrm>
            <a:off x="372172" y="5261502"/>
            <a:ext cx="5607230" cy="971550"/>
          </a:xfrm>
          <a:prstGeom prst="rect">
            <a:avLst/>
          </a:prstGeom>
        </p:spPr>
      </p:pic>
      <p:pic>
        <p:nvPicPr>
          <p:cNvPr id="13" name="Picture 12">
            <a:extLst>
              <a:ext uri="{FF2B5EF4-FFF2-40B4-BE49-F238E27FC236}">
                <a16:creationId xmlns:a16="http://schemas.microsoft.com/office/drawing/2014/main" id="{D826E846-4CB8-DAF7-09FA-93C011D8D578}"/>
              </a:ext>
            </a:extLst>
          </p:cNvPr>
          <p:cNvPicPr>
            <a:picLocks noChangeAspect="1"/>
          </p:cNvPicPr>
          <p:nvPr/>
        </p:nvPicPr>
        <p:blipFill>
          <a:blip r:embed="rId5"/>
          <a:stretch>
            <a:fillRect/>
          </a:stretch>
        </p:blipFill>
        <p:spPr>
          <a:xfrm>
            <a:off x="7327939" y="3160038"/>
            <a:ext cx="3796862" cy="1994483"/>
          </a:xfrm>
          <a:prstGeom prst="rect">
            <a:avLst/>
          </a:prstGeom>
        </p:spPr>
      </p:pic>
      <p:pic>
        <p:nvPicPr>
          <p:cNvPr id="15" name="Picture 14">
            <a:extLst>
              <a:ext uri="{FF2B5EF4-FFF2-40B4-BE49-F238E27FC236}">
                <a16:creationId xmlns:a16="http://schemas.microsoft.com/office/drawing/2014/main" id="{9E500621-1EF7-0182-1CD6-3379743694AC}"/>
              </a:ext>
            </a:extLst>
          </p:cNvPr>
          <p:cNvPicPr>
            <a:picLocks noChangeAspect="1"/>
          </p:cNvPicPr>
          <p:nvPr/>
        </p:nvPicPr>
        <p:blipFill>
          <a:blip r:embed="rId6"/>
          <a:stretch>
            <a:fillRect/>
          </a:stretch>
        </p:blipFill>
        <p:spPr>
          <a:xfrm>
            <a:off x="7212347" y="5337630"/>
            <a:ext cx="4505325" cy="971550"/>
          </a:xfrm>
          <a:prstGeom prst="rect">
            <a:avLst/>
          </a:prstGeom>
        </p:spPr>
      </p:pic>
    </p:spTree>
    <p:extLst>
      <p:ext uri="{BB962C8B-B14F-4D97-AF65-F5344CB8AC3E}">
        <p14:creationId xmlns:p14="http://schemas.microsoft.com/office/powerpoint/2010/main" val="362770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1526A-E30A-9215-9370-C1221FE42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99993-7224-AD4A-CAC3-864DCB5886AF}"/>
              </a:ext>
            </a:extLst>
          </p:cNvPr>
          <p:cNvSpPr>
            <a:spLocks noGrp="1"/>
          </p:cNvSpPr>
          <p:nvPr>
            <p:ph type="title"/>
          </p:nvPr>
        </p:nvSpPr>
        <p:spPr>
          <a:xfrm>
            <a:off x="838200" y="314130"/>
            <a:ext cx="10515600" cy="1325563"/>
          </a:xfrm>
        </p:spPr>
        <p:txBody>
          <a:bodyPr/>
          <a:lstStyle/>
          <a:p>
            <a:pPr algn="ctr"/>
            <a:r>
              <a:rPr lang="en-GB" b="1" dirty="0"/>
              <a:t>Multiplication</a:t>
            </a:r>
          </a:p>
        </p:txBody>
      </p:sp>
      <p:pic>
        <p:nvPicPr>
          <p:cNvPr id="9" name="Picture 8">
            <a:extLst>
              <a:ext uri="{FF2B5EF4-FFF2-40B4-BE49-F238E27FC236}">
                <a16:creationId xmlns:a16="http://schemas.microsoft.com/office/drawing/2014/main" id="{663D2C6A-6CED-AAEA-5A6C-19C39A5CD4F9}"/>
              </a:ext>
            </a:extLst>
          </p:cNvPr>
          <p:cNvPicPr>
            <a:picLocks noChangeAspect="1"/>
          </p:cNvPicPr>
          <p:nvPr/>
        </p:nvPicPr>
        <p:blipFill>
          <a:blip r:embed="rId2"/>
          <a:stretch>
            <a:fillRect/>
          </a:stretch>
        </p:blipFill>
        <p:spPr>
          <a:xfrm>
            <a:off x="1569954" y="1596498"/>
            <a:ext cx="9647211" cy="671945"/>
          </a:xfrm>
          <a:prstGeom prst="rect">
            <a:avLst/>
          </a:prstGeom>
        </p:spPr>
      </p:pic>
      <p:pic>
        <p:nvPicPr>
          <p:cNvPr id="13" name="Picture 12">
            <a:extLst>
              <a:ext uri="{FF2B5EF4-FFF2-40B4-BE49-F238E27FC236}">
                <a16:creationId xmlns:a16="http://schemas.microsoft.com/office/drawing/2014/main" id="{F003C8D4-C05D-0F6C-9EEC-70D32EAB03C0}"/>
              </a:ext>
            </a:extLst>
          </p:cNvPr>
          <p:cNvPicPr>
            <a:picLocks noChangeAspect="1"/>
          </p:cNvPicPr>
          <p:nvPr/>
        </p:nvPicPr>
        <p:blipFill>
          <a:blip r:embed="rId3"/>
          <a:stretch>
            <a:fillRect/>
          </a:stretch>
        </p:blipFill>
        <p:spPr>
          <a:xfrm>
            <a:off x="1189623" y="2744957"/>
            <a:ext cx="3274245" cy="1719953"/>
          </a:xfrm>
          <a:prstGeom prst="rect">
            <a:avLst/>
          </a:prstGeom>
        </p:spPr>
      </p:pic>
      <p:pic>
        <p:nvPicPr>
          <p:cNvPr id="15" name="Picture 14">
            <a:extLst>
              <a:ext uri="{FF2B5EF4-FFF2-40B4-BE49-F238E27FC236}">
                <a16:creationId xmlns:a16="http://schemas.microsoft.com/office/drawing/2014/main" id="{C2177BCC-31BC-A17B-53C3-16E705FD0299}"/>
              </a:ext>
            </a:extLst>
          </p:cNvPr>
          <p:cNvPicPr>
            <a:picLocks noChangeAspect="1"/>
          </p:cNvPicPr>
          <p:nvPr/>
        </p:nvPicPr>
        <p:blipFill>
          <a:blip r:embed="rId4"/>
          <a:stretch>
            <a:fillRect/>
          </a:stretch>
        </p:blipFill>
        <p:spPr>
          <a:xfrm>
            <a:off x="1043882" y="4599079"/>
            <a:ext cx="4503216" cy="971095"/>
          </a:xfrm>
          <a:prstGeom prst="rect">
            <a:avLst/>
          </a:prstGeom>
        </p:spPr>
      </p:pic>
      <p:pic>
        <p:nvPicPr>
          <p:cNvPr id="4" name="Picture 3">
            <a:extLst>
              <a:ext uri="{FF2B5EF4-FFF2-40B4-BE49-F238E27FC236}">
                <a16:creationId xmlns:a16="http://schemas.microsoft.com/office/drawing/2014/main" id="{F6BD1A12-184D-201F-06F8-40FA41013DA2}"/>
              </a:ext>
            </a:extLst>
          </p:cNvPr>
          <p:cNvPicPr>
            <a:picLocks noChangeAspect="1"/>
          </p:cNvPicPr>
          <p:nvPr/>
        </p:nvPicPr>
        <p:blipFill>
          <a:blip r:embed="rId5"/>
          <a:stretch>
            <a:fillRect/>
          </a:stretch>
        </p:blipFill>
        <p:spPr>
          <a:xfrm>
            <a:off x="1189623" y="5665558"/>
            <a:ext cx="2362659" cy="878312"/>
          </a:xfrm>
          <a:prstGeom prst="rect">
            <a:avLst/>
          </a:prstGeom>
        </p:spPr>
      </p:pic>
      <p:pic>
        <p:nvPicPr>
          <p:cNvPr id="10" name="Picture 9">
            <a:extLst>
              <a:ext uri="{FF2B5EF4-FFF2-40B4-BE49-F238E27FC236}">
                <a16:creationId xmlns:a16="http://schemas.microsoft.com/office/drawing/2014/main" id="{7A075E76-5D5A-B5D7-DDED-9BCC1E245C8F}"/>
              </a:ext>
            </a:extLst>
          </p:cNvPr>
          <p:cNvPicPr>
            <a:picLocks noChangeAspect="1"/>
          </p:cNvPicPr>
          <p:nvPr/>
        </p:nvPicPr>
        <p:blipFill>
          <a:blip r:embed="rId6"/>
          <a:stretch>
            <a:fillRect/>
          </a:stretch>
        </p:blipFill>
        <p:spPr>
          <a:xfrm>
            <a:off x="6393559" y="3683000"/>
            <a:ext cx="5153025" cy="2276475"/>
          </a:xfrm>
          <a:prstGeom prst="rect">
            <a:avLst/>
          </a:prstGeom>
        </p:spPr>
      </p:pic>
    </p:spTree>
    <p:extLst>
      <p:ext uri="{BB962C8B-B14F-4D97-AF65-F5344CB8AC3E}">
        <p14:creationId xmlns:p14="http://schemas.microsoft.com/office/powerpoint/2010/main" val="65664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0E1D1-ADF5-778F-BA4F-E3BFDF238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C5116-7002-5689-35AE-917A3C518559}"/>
              </a:ext>
            </a:extLst>
          </p:cNvPr>
          <p:cNvSpPr>
            <a:spLocks noGrp="1"/>
          </p:cNvSpPr>
          <p:nvPr>
            <p:ph type="title"/>
          </p:nvPr>
        </p:nvSpPr>
        <p:spPr>
          <a:xfrm>
            <a:off x="838200" y="13855"/>
            <a:ext cx="10515600" cy="1325563"/>
          </a:xfrm>
        </p:spPr>
        <p:txBody>
          <a:bodyPr/>
          <a:lstStyle/>
          <a:p>
            <a:pPr algn="ctr"/>
            <a:r>
              <a:rPr lang="en-GB" b="1" dirty="0"/>
              <a:t>Division- Sharing</a:t>
            </a:r>
          </a:p>
        </p:txBody>
      </p:sp>
      <p:graphicFrame>
        <p:nvGraphicFramePr>
          <p:cNvPr id="3" name="Table 2">
            <a:extLst>
              <a:ext uri="{FF2B5EF4-FFF2-40B4-BE49-F238E27FC236}">
                <a16:creationId xmlns:a16="http://schemas.microsoft.com/office/drawing/2014/main" id="{6AA9A189-6F86-5479-C435-05C4288EEB17}"/>
              </a:ext>
            </a:extLst>
          </p:cNvPr>
          <p:cNvGraphicFramePr>
            <a:graphicFrameLocks noGrp="1"/>
          </p:cNvGraphicFramePr>
          <p:nvPr>
            <p:extLst>
              <p:ext uri="{D42A27DB-BD31-4B8C-83A1-F6EECF244321}">
                <p14:modId xmlns:p14="http://schemas.microsoft.com/office/powerpoint/2010/main" val="2645641217"/>
              </p:ext>
            </p:extLst>
          </p:nvPr>
        </p:nvGraphicFramePr>
        <p:xfrm>
          <a:off x="434109" y="1339418"/>
          <a:ext cx="11323782" cy="5052838"/>
        </p:xfrm>
        <a:graphic>
          <a:graphicData uri="http://schemas.openxmlformats.org/drawingml/2006/table">
            <a:tbl>
              <a:tblPr firstRow="1" bandRow="1">
                <a:tableStyleId>{5C22544A-7EE6-4342-B048-85BDC9FD1C3A}</a:tableStyleId>
              </a:tblPr>
              <a:tblGrid>
                <a:gridCol w="5661891">
                  <a:extLst>
                    <a:ext uri="{9D8B030D-6E8A-4147-A177-3AD203B41FA5}">
                      <a16:colId xmlns:a16="http://schemas.microsoft.com/office/drawing/2014/main" val="880277268"/>
                    </a:ext>
                  </a:extLst>
                </a:gridCol>
                <a:gridCol w="5661891">
                  <a:extLst>
                    <a:ext uri="{9D8B030D-6E8A-4147-A177-3AD203B41FA5}">
                      <a16:colId xmlns:a16="http://schemas.microsoft.com/office/drawing/2014/main" val="1508425693"/>
                    </a:ext>
                  </a:extLst>
                </a:gridCol>
              </a:tblGrid>
              <a:tr h="505283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483029"/>
                  </a:ext>
                </a:extLst>
              </a:tr>
            </a:tbl>
          </a:graphicData>
        </a:graphic>
      </p:graphicFrame>
      <p:pic>
        <p:nvPicPr>
          <p:cNvPr id="4" name="Picture 3">
            <a:extLst>
              <a:ext uri="{FF2B5EF4-FFF2-40B4-BE49-F238E27FC236}">
                <a16:creationId xmlns:a16="http://schemas.microsoft.com/office/drawing/2014/main" id="{523FE04B-DC41-F865-E646-747AFB043D9F}"/>
              </a:ext>
            </a:extLst>
          </p:cNvPr>
          <p:cNvPicPr>
            <a:picLocks noChangeAspect="1"/>
          </p:cNvPicPr>
          <p:nvPr/>
        </p:nvPicPr>
        <p:blipFill>
          <a:blip r:embed="rId2"/>
          <a:stretch>
            <a:fillRect/>
          </a:stretch>
        </p:blipFill>
        <p:spPr>
          <a:xfrm>
            <a:off x="615919" y="1523957"/>
            <a:ext cx="5317869" cy="4683760"/>
          </a:xfrm>
          <a:prstGeom prst="rect">
            <a:avLst/>
          </a:prstGeom>
        </p:spPr>
      </p:pic>
      <p:pic>
        <p:nvPicPr>
          <p:cNvPr id="6" name="Picture 5">
            <a:extLst>
              <a:ext uri="{FF2B5EF4-FFF2-40B4-BE49-F238E27FC236}">
                <a16:creationId xmlns:a16="http://schemas.microsoft.com/office/drawing/2014/main" id="{1BDEF932-AB82-C9AD-A78F-C311EE746B0E}"/>
              </a:ext>
            </a:extLst>
          </p:cNvPr>
          <p:cNvPicPr>
            <a:picLocks noChangeAspect="1"/>
          </p:cNvPicPr>
          <p:nvPr/>
        </p:nvPicPr>
        <p:blipFill>
          <a:blip r:embed="rId3"/>
          <a:stretch>
            <a:fillRect/>
          </a:stretch>
        </p:blipFill>
        <p:spPr>
          <a:xfrm>
            <a:off x="6468802" y="1777348"/>
            <a:ext cx="5006975" cy="4176978"/>
          </a:xfrm>
          <a:prstGeom prst="rect">
            <a:avLst/>
          </a:prstGeom>
        </p:spPr>
      </p:pic>
    </p:spTree>
    <p:extLst>
      <p:ext uri="{BB962C8B-B14F-4D97-AF65-F5344CB8AC3E}">
        <p14:creationId xmlns:p14="http://schemas.microsoft.com/office/powerpoint/2010/main" val="353510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7820B-228B-18AA-DF70-0BC4013A9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5ADC6-C9C0-B491-C7D2-8BC2CEA23384}"/>
              </a:ext>
            </a:extLst>
          </p:cNvPr>
          <p:cNvSpPr>
            <a:spLocks noGrp="1"/>
          </p:cNvSpPr>
          <p:nvPr>
            <p:ph type="title"/>
          </p:nvPr>
        </p:nvSpPr>
        <p:spPr>
          <a:xfrm>
            <a:off x="838200" y="13855"/>
            <a:ext cx="10515600" cy="1325563"/>
          </a:xfrm>
        </p:spPr>
        <p:txBody>
          <a:bodyPr/>
          <a:lstStyle/>
          <a:p>
            <a:pPr algn="ctr"/>
            <a:r>
              <a:rPr lang="en-GB" b="1" dirty="0"/>
              <a:t>Division- Grouping</a:t>
            </a:r>
          </a:p>
        </p:txBody>
      </p:sp>
      <p:graphicFrame>
        <p:nvGraphicFramePr>
          <p:cNvPr id="3" name="Table 2">
            <a:extLst>
              <a:ext uri="{FF2B5EF4-FFF2-40B4-BE49-F238E27FC236}">
                <a16:creationId xmlns:a16="http://schemas.microsoft.com/office/drawing/2014/main" id="{EDBB2674-A213-9305-EA23-8855B5C6A8D2}"/>
              </a:ext>
            </a:extLst>
          </p:cNvPr>
          <p:cNvGraphicFramePr>
            <a:graphicFrameLocks noGrp="1"/>
          </p:cNvGraphicFramePr>
          <p:nvPr/>
        </p:nvGraphicFramePr>
        <p:xfrm>
          <a:off x="434109" y="1339418"/>
          <a:ext cx="11323782" cy="5052838"/>
        </p:xfrm>
        <a:graphic>
          <a:graphicData uri="http://schemas.openxmlformats.org/drawingml/2006/table">
            <a:tbl>
              <a:tblPr firstRow="1" bandRow="1">
                <a:tableStyleId>{5C22544A-7EE6-4342-B048-85BDC9FD1C3A}</a:tableStyleId>
              </a:tblPr>
              <a:tblGrid>
                <a:gridCol w="5661891">
                  <a:extLst>
                    <a:ext uri="{9D8B030D-6E8A-4147-A177-3AD203B41FA5}">
                      <a16:colId xmlns:a16="http://schemas.microsoft.com/office/drawing/2014/main" val="880277268"/>
                    </a:ext>
                  </a:extLst>
                </a:gridCol>
                <a:gridCol w="5661891">
                  <a:extLst>
                    <a:ext uri="{9D8B030D-6E8A-4147-A177-3AD203B41FA5}">
                      <a16:colId xmlns:a16="http://schemas.microsoft.com/office/drawing/2014/main" val="1508425693"/>
                    </a:ext>
                  </a:extLst>
                </a:gridCol>
              </a:tblGrid>
              <a:tr h="505283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483029"/>
                  </a:ext>
                </a:extLst>
              </a:tr>
            </a:tbl>
          </a:graphicData>
        </a:graphic>
      </p:graphicFrame>
      <p:pic>
        <p:nvPicPr>
          <p:cNvPr id="5" name="Picture 4">
            <a:extLst>
              <a:ext uri="{FF2B5EF4-FFF2-40B4-BE49-F238E27FC236}">
                <a16:creationId xmlns:a16="http://schemas.microsoft.com/office/drawing/2014/main" id="{41A17F6F-F50F-7E3B-2341-EA246174B57B}"/>
              </a:ext>
            </a:extLst>
          </p:cNvPr>
          <p:cNvPicPr>
            <a:picLocks noChangeAspect="1"/>
          </p:cNvPicPr>
          <p:nvPr/>
        </p:nvPicPr>
        <p:blipFill>
          <a:blip r:embed="rId2"/>
          <a:stretch>
            <a:fillRect/>
          </a:stretch>
        </p:blipFill>
        <p:spPr>
          <a:xfrm>
            <a:off x="838200" y="1504626"/>
            <a:ext cx="4657410" cy="384874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ADD160-AC4D-338C-41D3-F85ECA71F2EF}"/>
                  </a:ext>
                </a:extLst>
              </p:cNvPr>
              <p:cNvSpPr txBox="1"/>
              <p:nvPr/>
            </p:nvSpPr>
            <p:spPr>
              <a:xfrm>
                <a:off x="628073" y="5611204"/>
                <a:ext cx="5080000" cy="523220"/>
              </a:xfrm>
              <a:prstGeom prst="rect">
                <a:avLst/>
              </a:prstGeom>
              <a:noFill/>
            </p:spPr>
            <p:txBody>
              <a:bodyPr wrap="square" rtlCol="0">
                <a:spAutoFit/>
              </a:bodyPr>
              <a:lstStyle/>
              <a:p>
                <a:pPr algn="ctr"/>
                <a:r>
                  <a:rPr lang="en-GB" sz="2800" dirty="0">
                    <a:solidFill>
                      <a:srgbClr val="068A97"/>
                    </a:solidFill>
                    <a:latin typeface="Comic Sans MS" panose="030F0702030302020204" pitchFamily="66" charset="0"/>
                  </a:rPr>
                  <a:t>20 </a:t>
                </a:r>
                <a14:m>
                  <m:oMath xmlns:m="http://schemas.openxmlformats.org/officeDocument/2006/math">
                    <m:r>
                      <a:rPr lang="en-GB" sz="2800" i="1" smtClean="0">
                        <a:solidFill>
                          <a:srgbClr val="068A97"/>
                        </a:solidFill>
                        <a:latin typeface="Cambria Math" panose="02040503050406030204" pitchFamily="18" charset="0"/>
                        <a:ea typeface="Cambria Math" panose="02040503050406030204" pitchFamily="18" charset="0"/>
                      </a:rPr>
                      <m:t>÷</m:t>
                    </m:r>
                  </m:oMath>
                </a14:m>
                <a:r>
                  <a:rPr lang="en-GB" sz="2800" dirty="0">
                    <a:solidFill>
                      <a:srgbClr val="068A97"/>
                    </a:solidFill>
                    <a:latin typeface="Comic Sans MS" panose="030F0702030302020204" pitchFamily="66" charset="0"/>
                  </a:rPr>
                  <a:t> 4 </a:t>
                </a:r>
                <a14:m>
                  <m:oMath xmlns:m="http://schemas.openxmlformats.org/officeDocument/2006/math">
                    <m:r>
                      <a:rPr lang="en-GB" sz="2800" b="0" i="1" smtClean="0">
                        <a:solidFill>
                          <a:srgbClr val="068A97"/>
                        </a:solidFill>
                        <a:latin typeface="Cambria Math" panose="02040503050406030204" pitchFamily="18" charset="0"/>
                      </a:rPr>
                      <m:t>=</m:t>
                    </m:r>
                  </m:oMath>
                </a14:m>
                <a:r>
                  <a:rPr lang="en-GB" sz="2800" dirty="0">
                    <a:solidFill>
                      <a:srgbClr val="068A97"/>
                    </a:solidFill>
                    <a:latin typeface="Comic Sans MS" panose="030F0702030302020204" pitchFamily="66" charset="0"/>
                  </a:rPr>
                  <a:t> 5</a:t>
                </a:r>
              </a:p>
            </p:txBody>
          </p:sp>
        </mc:Choice>
        <mc:Fallback xmlns="">
          <p:sp>
            <p:nvSpPr>
              <p:cNvPr id="8" name="TextBox 7">
                <a:extLst>
                  <a:ext uri="{FF2B5EF4-FFF2-40B4-BE49-F238E27FC236}">
                    <a16:creationId xmlns:a16="http://schemas.microsoft.com/office/drawing/2014/main" id="{CDADD160-AC4D-338C-41D3-F85ECA71F2EF}"/>
                  </a:ext>
                </a:extLst>
              </p:cNvPr>
              <p:cNvSpPr txBox="1">
                <a:spLocks noRot="1" noChangeAspect="1" noMove="1" noResize="1" noEditPoints="1" noAdjustHandles="1" noChangeArrowheads="1" noChangeShapeType="1" noTextEdit="1"/>
              </p:cNvSpPr>
              <p:nvPr/>
            </p:nvSpPr>
            <p:spPr>
              <a:xfrm>
                <a:off x="628073" y="5611204"/>
                <a:ext cx="5080000" cy="523220"/>
              </a:xfrm>
              <a:prstGeom prst="rect">
                <a:avLst/>
              </a:prstGeom>
              <a:blipFill>
                <a:blip r:embed="rId3"/>
                <a:stretch>
                  <a:fillRect t="-11628" b="-31395"/>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0DF1E34C-CB4B-4D34-DC74-EBD25E65E5A0}"/>
              </a:ext>
            </a:extLst>
          </p:cNvPr>
          <p:cNvPicPr>
            <a:picLocks noChangeAspect="1"/>
          </p:cNvPicPr>
          <p:nvPr/>
        </p:nvPicPr>
        <p:blipFill>
          <a:blip r:embed="rId4"/>
          <a:srcRect b="59780"/>
          <a:stretch/>
        </p:blipFill>
        <p:spPr>
          <a:xfrm>
            <a:off x="6256488" y="1828187"/>
            <a:ext cx="5275978" cy="1358433"/>
          </a:xfrm>
          <a:prstGeom prst="rect">
            <a:avLst/>
          </a:prstGeom>
        </p:spPr>
      </p:pic>
      <p:pic>
        <p:nvPicPr>
          <p:cNvPr id="10" name="Picture 9">
            <a:extLst>
              <a:ext uri="{FF2B5EF4-FFF2-40B4-BE49-F238E27FC236}">
                <a16:creationId xmlns:a16="http://schemas.microsoft.com/office/drawing/2014/main" id="{47301CA1-8D20-F3A2-9ECE-50C74A0B5354}"/>
              </a:ext>
            </a:extLst>
          </p:cNvPr>
          <p:cNvPicPr>
            <a:picLocks noChangeAspect="1"/>
          </p:cNvPicPr>
          <p:nvPr/>
        </p:nvPicPr>
        <p:blipFill>
          <a:blip r:embed="rId5"/>
          <a:stretch>
            <a:fillRect/>
          </a:stretch>
        </p:blipFill>
        <p:spPr>
          <a:xfrm>
            <a:off x="6204967" y="3636924"/>
            <a:ext cx="5411535" cy="1881658"/>
          </a:xfrm>
          <a:prstGeom prst="rect">
            <a:avLst/>
          </a:prstGeom>
        </p:spPr>
      </p:pic>
    </p:spTree>
    <p:extLst>
      <p:ext uri="{BB962C8B-B14F-4D97-AF65-F5344CB8AC3E}">
        <p14:creationId xmlns:p14="http://schemas.microsoft.com/office/powerpoint/2010/main" val="4188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Mastery – What is it?</a:t>
            </a:r>
          </a:p>
        </p:txBody>
      </p:sp>
      <p:sp>
        <p:nvSpPr>
          <p:cNvPr id="3" name="Content Placeholder 2"/>
          <p:cNvSpPr>
            <a:spLocks noGrp="1"/>
          </p:cNvSpPr>
          <p:nvPr>
            <p:ph idx="1"/>
          </p:nvPr>
        </p:nvSpPr>
        <p:spPr/>
        <p:txBody>
          <a:bodyPr/>
          <a:lstStyle/>
          <a:p>
            <a:pPr marL="0" indent="0">
              <a:buNone/>
            </a:pPr>
            <a:r>
              <a:rPr lang="en-GB" dirty="0"/>
              <a:t>Mastery in Maths is being able to understand and apply knowledge to different contexts and situations. </a:t>
            </a:r>
          </a:p>
          <a:p>
            <a:pPr marL="0" indent="0">
              <a:buNone/>
            </a:pPr>
            <a:endParaRPr lang="en-GB" dirty="0"/>
          </a:p>
          <a:p>
            <a:pPr marL="0" indent="0">
              <a:buNone/>
            </a:pPr>
            <a:r>
              <a:rPr lang="en-GB" dirty="0"/>
              <a:t>It can also be explaining thought processes, as well as, proving and giving reasons for answers. </a:t>
            </a:r>
          </a:p>
          <a:p>
            <a:pPr marL="0" indent="0">
              <a:buNone/>
            </a:pPr>
            <a:endParaRPr lang="en-GB" dirty="0"/>
          </a:p>
          <a:p>
            <a:pPr marL="0" indent="0">
              <a:buNone/>
            </a:pPr>
            <a:r>
              <a:rPr lang="en-GB" dirty="0"/>
              <a:t>This approach aims to broaden children’s understanding of a concept, enabling them to use what they know in new situations.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58352" y="152026"/>
            <a:ext cx="998220" cy="1070754"/>
          </a:xfrm>
          <a:prstGeom prst="rect">
            <a:avLst/>
          </a:prstGeom>
        </p:spPr>
      </p:pic>
    </p:spTree>
    <p:extLst>
      <p:ext uri="{BB962C8B-B14F-4D97-AF65-F5344CB8AC3E}">
        <p14:creationId xmlns:p14="http://schemas.microsoft.com/office/powerpoint/2010/main" val="302278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2" y="1430005"/>
            <a:ext cx="11878886" cy="5671681"/>
          </a:xfrm>
          <a:prstGeom prst="rect">
            <a:avLst/>
          </a:prstGeom>
        </p:spPr>
        <p:txBody>
          <a:bodyPr wrap="square">
            <a:spAutoFit/>
          </a:bodyPr>
          <a:lstStyle/>
          <a:p>
            <a:pPr>
              <a:lnSpc>
                <a:spcPct val="120000"/>
              </a:lnSpc>
              <a:defRPr/>
            </a:pPr>
            <a:r>
              <a:rPr lang="en-GB" b="1" dirty="0"/>
              <a:t>Use everyday maths:</a:t>
            </a:r>
            <a:br>
              <a:rPr lang="en-GB" dirty="0"/>
            </a:br>
            <a:r>
              <a:rPr lang="en-GB" dirty="0"/>
              <a:t>Maths is everywhere! You can help your child notice it in daily life – at dinner, shopping, cooking, or even travelling.</a:t>
            </a:r>
          </a:p>
          <a:p>
            <a:r>
              <a:rPr lang="en-GB" dirty="0"/>
              <a:t>Encourage your child to notice numbers, shapes, and patterns in the world around them. This could also include doubling and halving numbers. Use simple maths talk every day to help your child explore numbers and patterns.</a:t>
            </a:r>
          </a:p>
          <a:p>
            <a:endParaRPr lang="en-GB" b="1" dirty="0"/>
          </a:p>
          <a:p>
            <a:r>
              <a:rPr lang="en-GB" b="1" dirty="0"/>
              <a:t>Count, measure, and explore:</a:t>
            </a:r>
            <a:endParaRPr lang="en-GB" dirty="0"/>
          </a:p>
          <a:p>
            <a:r>
              <a:rPr lang="en-GB" dirty="0"/>
              <a:t>Let your child help with measuring ingredients when cooking.</a:t>
            </a:r>
          </a:p>
          <a:p>
            <a:r>
              <a:rPr lang="en-GB" dirty="0"/>
              <a:t>Count money or items while shopping and encourage children to work out how much change they would get.</a:t>
            </a:r>
          </a:p>
          <a:p>
            <a:r>
              <a:rPr lang="en-GB" dirty="0"/>
              <a:t>Talk about time – reading an analogue clock and estimating how many minutes until events.</a:t>
            </a:r>
          </a:p>
          <a:p>
            <a:r>
              <a:rPr lang="en-GB" dirty="0"/>
              <a:t>Explore fractions in everyday life – for example, sharing things into halves, thirds, or quarters.</a:t>
            </a:r>
            <a:endParaRPr lang="en-US" altLang="en-US" dirty="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a:p>
            <a:r>
              <a:rPr lang="en-GB" b="1" dirty="0"/>
              <a:t>Play games: </a:t>
            </a:r>
            <a:r>
              <a:rPr lang="en-GB" dirty="0"/>
              <a:t>Games are not only fun but help with maths skills</a:t>
            </a:r>
          </a:p>
          <a:p>
            <a:r>
              <a:rPr lang="en-GB" b="1" dirty="0"/>
              <a:t>Jigsaw puzzles</a:t>
            </a:r>
            <a:r>
              <a:rPr lang="en-GB" dirty="0"/>
              <a:t> → build logical thinking and spatial awareness.</a:t>
            </a:r>
          </a:p>
          <a:p>
            <a:r>
              <a:rPr lang="en-GB" b="1" dirty="0"/>
              <a:t>Snakes and Ladders</a:t>
            </a:r>
            <a:r>
              <a:rPr lang="en-GB" dirty="0"/>
              <a:t> → practice counting and numbers.</a:t>
            </a:r>
          </a:p>
          <a:p>
            <a:endParaRPr lang="en-GB" dirty="0"/>
          </a:p>
          <a:p>
            <a:pPr algn="ctr"/>
            <a:endParaRPr lang="en-GB" sz="2000" b="1" dirty="0"/>
          </a:p>
          <a:p>
            <a:pPr algn="ctr"/>
            <a:r>
              <a:rPr lang="en-GB" sz="2000" b="1" dirty="0"/>
              <a:t>Keep it simple and fun. Maths is part of everyday life, and little conversations can make a big difference!</a:t>
            </a:r>
          </a:p>
          <a:p>
            <a:pPr>
              <a:lnSpc>
                <a:spcPct val="120000"/>
              </a:lnSpc>
              <a:defRPr/>
            </a:pPr>
            <a:endParaRPr lang="en-US" altLang="en-US" dirty="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p:txBody>
      </p:sp>
      <p:sp>
        <p:nvSpPr>
          <p:cNvPr id="6" name="Rectangle 5"/>
          <p:cNvSpPr/>
          <p:nvPr/>
        </p:nvSpPr>
        <p:spPr>
          <a:xfrm>
            <a:off x="3349167" y="448002"/>
            <a:ext cx="4459875" cy="523220"/>
          </a:xfrm>
          <a:prstGeom prst="rect">
            <a:avLst/>
          </a:prstGeom>
        </p:spPr>
        <p:txBody>
          <a:bodyPr wrap="none">
            <a:spAutoFit/>
          </a:bodyPr>
          <a:lstStyle/>
          <a:p>
            <a:pPr>
              <a:defRPr/>
            </a:pPr>
            <a:r>
              <a:rPr lang="en-GB" altLang="en-US" sz="2800" b="1" kern="0" dirty="0">
                <a:solidFill>
                  <a:schemeClr val="tx1">
                    <a:lumMod val="95000"/>
                    <a:lumOff val="5000"/>
                  </a:schemeClr>
                </a:solidFill>
              </a:rPr>
              <a:t>Helping your child at home…</a:t>
            </a:r>
            <a:endParaRPr lang="en-US" altLang="en-US" sz="2800" kern="0" dirty="0">
              <a:solidFill>
                <a:schemeClr val="tx1">
                  <a:lumMod val="95000"/>
                  <a:lumOff val="5000"/>
                </a:schemeClr>
              </a:solidFill>
            </a:endParaRPr>
          </a:p>
        </p:txBody>
      </p:sp>
      <p:pic>
        <p:nvPicPr>
          <p:cNvPr id="7"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0873" y="170982"/>
            <a:ext cx="1639050" cy="109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511558" y="274870"/>
            <a:ext cx="998220" cy="1070754"/>
          </a:xfrm>
          <a:prstGeom prst="rect">
            <a:avLst/>
          </a:prstGeom>
        </p:spPr>
      </p:pic>
    </p:spTree>
    <p:extLst>
      <p:ext uri="{BB962C8B-B14F-4D97-AF65-F5344CB8AC3E}">
        <p14:creationId xmlns:p14="http://schemas.microsoft.com/office/powerpoint/2010/main" val="361017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272" y="1649691"/>
            <a:ext cx="11284848" cy="4425827"/>
          </a:xfrm>
          <a:prstGeom prst="rect">
            <a:avLst/>
          </a:prstGeom>
        </p:spPr>
        <p:txBody>
          <a:bodyPr wrap="square">
            <a:spAutoFit/>
          </a:bodyPr>
          <a:lstStyle/>
          <a:p>
            <a:pPr>
              <a:lnSpc>
                <a:spcPct val="120000"/>
              </a:lnSpc>
              <a:defRPr/>
            </a:pPr>
            <a:endParaRPr lang="en-US" altLang="en-US" dirty="0">
              <a:latin typeface="Calibri" panose="020F0502020204030204" pitchFamily="34" charset="0"/>
              <a:cs typeface="Calibri" panose="020F0502020204030204" pitchFamily="34" charset="0"/>
            </a:endParaRPr>
          </a:p>
          <a:p>
            <a:r>
              <a:rPr lang="en-GB" sz="2000" dirty="0"/>
              <a:t>Find out more about our maths curriculum on the </a:t>
            </a:r>
            <a:r>
              <a:rPr lang="en-GB" sz="2000" b="1" dirty="0"/>
              <a:t>school website</a:t>
            </a:r>
            <a:r>
              <a:rPr lang="en-GB" sz="2000" dirty="0"/>
              <a:t> or at </a:t>
            </a:r>
            <a:r>
              <a:rPr lang="en-GB" sz="2000" b="1" dirty="0">
                <a:hlinkClick r:id="rId2"/>
              </a:rPr>
              <a:t>www.whiterosemaths.com</a:t>
            </a:r>
            <a:r>
              <a:rPr lang="en-GB" sz="2000" dirty="0"/>
              <a:t>.</a:t>
            </a:r>
          </a:p>
          <a:p>
            <a:endParaRPr lang="en-GB" sz="2000" dirty="0"/>
          </a:p>
          <a:p>
            <a:endParaRPr lang="en-GB" sz="2000" dirty="0"/>
          </a:p>
          <a:p>
            <a:r>
              <a:rPr lang="en-GB" sz="2000" dirty="0"/>
              <a:t>You can also download the </a:t>
            </a:r>
            <a:r>
              <a:rPr lang="en-GB" sz="2000" b="1" dirty="0"/>
              <a:t>White Rose ‘1-Minute Maths’ app</a:t>
            </a:r>
            <a:r>
              <a:rPr lang="en-GB" sz="2000" dirty="0"/>
              <a:t>, which is free and excellent for building fluency in number facts.</a:t>
            </a:r>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For children who need extra challenge or enjoy exploring further, try websites such as </a:t>
            </a:r>
            <a:r>
              <a:rPr lang="en-GB" sz="2000" b="1" dirty="0"/>
              <a:t>NRICH</a:t>
            </a:r>
            <a:r>
              <a:rPr lang="en-GB" sz="2000" dirty="0"/>
              <a:t> (</a:t>
            </a:r>
            <a:r>
              <a:rPr lang="en-GB" sz="2000" dirty="0">
                <a:hlinkClick r:id="rId3"/>
              </a:rPr>
              <a:t>nrich.maths.org</a:t>
            </a:r>
            <a:r>
              <a:rPr lang="en-GB" sz="2000" dirty="0"/>
              <a:t>) or </a:t>
            </a:r>
            <a:r>
              <a:rPr lang="en-GB" sz="2000" b="1" dirty="0" err="1"/>
              <a:t>Transum</a:t>
            </a:r>
            <a:r>
              <a:rPr lang="en-GB" sz="2000" dirty="0"/>
              <a:t> (</a:t>
            </a:r>
            <a:r>
              <a:rPr lang="en-GB" sz="2000" dirty="0">
                <a:hlinkClick r:id="rId4"/>
              </a:rPr>
              <a:t>transum.org</a:t>
            </a:r>
            <a:r>
              <a:rPr lang="en-GB" sz="2000" dirty="0"/>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9248" y="3602653"/>
            <a:ext cx="1483669" cy="132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2830" y="3721200"/>
            <a:ext cx="1962150" cy="108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10402570" y="509850"/>
            <a:ext cx="998220" cy="1070754"/>
          </a:xfrm>
          <a:prstGeom prst="rect">
            <a:avLst/>
          </a:prstGeom>
        </p:spPr>
      </p:pic>
      <p:sp>
        <p:nvSpPr>
          <p:cNvPr id="7" name="TextBox 6">
            <a:extLst>
              <a:ext uri="{FF2B5EF4-FFF2-40B4-BE49-F238E27FC236}">
                <a16:creationId xmlns:a16="http://schemas.microsoft.com/office/drawing/2014/main" id="{A094F976-6044-5CF1-14FF-D94C78723A46}"/>
              </a:ext>
            </a:extLst>
          </p:cNvPr>
          <p:cNvSpPr txBox="1"/>
          <p:nvPr/>
        </p:nvSpPr>
        <p:spPr>
          <a:xfrm>
            <a:off x="3564693" y="660507"/>
            <a:ext cx="4596449" cy="769441"/>
          </a:xfrm>
          <a:prstGeom prst="rect">
            <a:avLst/>
          </a:prstGeom>
          <a:noFill/>
        </p:spPr>
        <p:txBody>
          <a:bodyPr wrap="square" rtlCol="0">
            <a:spAutoFit/>
          </a:bodyPr>
          <a:lstStyle/>
          <a:p>
            <a:pPr algn="ctr"/>
            <a:r>
              <a:rPr lang="en-GB" sz="4400" b="1" dirty="0"/>
              <a:t>Extra Resources</a:t>
            </a:r>
          </a:p>
        </p:txBody>
      </p:sp>
      <p:pic>
        <p:nvPicPr>
          <p:cNvPr id="8" name="Picture 7">
            <a:extLst>
              <a:ext uri="{FF2B5EF4-FFF2-40B4-BE49-F238E27FC236}">
                <a16:creationId xmlns:a16="http://schemas.microsoft.com/office/drawing/2014/main" id="{D96B23BC-8215-33CA-D2F9-9C965D7934C4}"/>
              </a:ext>
            </a:extLst>
          </p:cNvPr>
          <p:cNvPicPr>
            <a:picLocks noChangeAspect="1"/>
          </p:cNvPicPr>
          <p:nvPr/>
        </p:nvPicPr>
        <p:blipFill>
          <a:blip r:embed="rId8"/>
          <a:stretch>
            <a:fillRect/>
          </a:stretch>
        </p:blipFill>
        <p:spPr>
          <a:xfrm>
            <a:off x="8664893" y="3501543"/>
            <a:ext cx="1231168" cy="1528148"/>
          </a:xfrm>
          <a:prstGeom prst="rect">
            <a:avLst/>
          </a:prstGeom>
        </p:spPr>
      </p:pic>
    </p:spTree>
    <p:extLst>
      <p:ext uri="{BB962C8B-B14F-4D97-AF65-F5344CB8AC3E}">
        <p14:creationId xmlns:p14="http://schemas.microsoft.com/office/powerpoint/2010/main" val="289532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706" y="317732"/>
            <a:ext cx="11165263" cy="2862322"/>
          </a:xfrm>
          <a:prstGeom prst="rect">
            <a:avLst/>
          </a:prstGeom>
          <a:noFill/>
        </p:spPr>
        <p:txBody>
          <a:bodyPr wrap="square" rtlCol="0">
            <a:spAutoFit/>
          </a:bodyPr>
          <a:lstStyle/>
          <a:p>
            <a:pPr algn="ctr"/>
            <a:r>
              <a:rPr lang="en-GB" sz="3600" dirty="0"/>
              <a:t>Thank you for attending. If you have any questions, please don’t hesitate to get in touch with the class teacher or with Mr Burnett, our Maths Lead. You can also visit the curriculum section on our website and follow the links to Maths.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16537" y="4092964"/>
            <a:ext cx="1337599" cy="1281676"/>
          </a:xfrm>
          <a:prstGeom prst="rect">
            <a:avLst/>
          </a:prstGeom>
        </p:spPr>
      </p:pic>
      <p:pic>
        <p:nvPicPr>
          <p:cNvPr id="5" name="Picture 4" descr="A group of kids sitting on the floor holding up white paper&#10;&#10;AI-generated content may be incorrect.">
            <a:extLst>
              <a:ext uri="{FF2B5EF4-FFF2-40B4-BE49-F238E27FC236}">
                <a16:creationId xmlns:a16="http://schemas.microsoft.com/office/drawing/2014/main" id="{B095598D-905A-49F5-BC02-CBF74A384991}"/>
              </a:ext>
            </a:extLst>
          </p:cNvPr>
          <p:cNvPicPr>
            <a:picLocks noChangeAspect="1"/>
          </p:cNvPicPr>
          <p:nvPr/>
        </p:nvPicPr>
        <p:blipFill>
          <a:blip r:embed="rId3" cstate="print">
            <a:extLst>
              <a:ext uri="{28A0092B-C50C-407E-A947-70E740481C1C}">
                <a14:useLocalDpi xmlns:a14="http://schemas.microsoft.com/office/drawing/2010/main" val="0"/>
              </a:ext>
            </a:extLst>
          </a:blip>
          <a:srcRect l="11636" t="-1" r="8552" b="14086"/>
          <a:stretch/>
        </p:blipFill>
        <p:spPr>
          <a:xfrm rot="5400000">
            <a:off x="1687152" y="3260799"/>
            <a:ext cx="3168073" cy="2557753"/>
          </a:xfrm>
          <a:prstGeom prst="rect">
            <a:avLst/>
          </a:prstGeom>
        </p:spPr>
      </p:pic>
      <p:pic>
        <p:nvPicPr>
          <p:cNvPr id="6" name="Picture 5">
            <a:extLst>
              <a:ext uri="{FF2B5EF4-FFF2-40B4-BE49-F238E27FC236}">
                <a16:creationId xmlns:a16="http://schemas.microsoft.com/office/drawing/2014/main" id="{0420DDEC-1295-E2FE-85D9-AEB6DAC49670}"/>
              </a:ext>
            </a:extLst>
          </p:cNvPr>
          <p:cNvPicPr>
            <a:picLocks noChangeAspect="1"/>
          </p:cNvPicPr>
          <p:nvPr/>
        </p:nvPicPr>
        <p:blipFill>
          <a:blip r:embed="rId4"/>
          <a:stretch>
            <a:fillRect/>
          </a:stretch>
        </p:blipFill>
        <p:spPr>
          <a:xfrm>
            <a:off x="7152257" y="2955639"/>
            <a:ext cx="3431786" cy="3238565"/>
          </a:xfrm>
          <a:prstGeom prst="rect">
            <a:avLst/>
          </a:prstGeom>
        </p:spPr>
      </p:pic>
    </p:spTree>
    <p:extLst>
      <p:ext uri="{BB962C8B-B14F-4D97-AF65-F5344CB8AC3E}">
        <p14:creationId xmlns:p14="http://schemas.microsoft.com/office/powerpoint/2010/main" val="274858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Stages of Mastery</a:t>
            </a:r>
          </a:p>
        </p:txBody>
      </p:sp>
      <p:sp>
        <p:nvSpPr>
          <p:cNvPr id="3" name="Content Placeholder 2"/>
          <p:cNvSpPr>
            <a:spLocks noGrp="1"/>
          </p:cNvSpPr>
          <p:nvPr>
            <p:ph idx="1"/>
          </p:nvPr>
        </p:nvSpPr>
        <p:spPr/>
        <p:txBody>
          <a:bodyPr/>
          <a:lstStyle/>
          <a:p>
            <a:r>
              <a:rPr lang="en-GB" b="1" dirty="0"/>
              <a:t>Fluency </a:t>
            </a:r>
            <a:r>
              <a:rPr lang="en-GB" dirty="0"/>
              <a:t>in Maths happens when children can answer questions accurately using recall of Mathematical facts.</a:t>
            </a:r>
            <a:endParaRPr lang="en-GB" b="1" dirty="0"/>
          </a:p>
          <a:p>
            <a:pPr marL="0" indent="0">
              <a:buNone/>
            </a:pPr>
            <a:endParaRPr lang="en-GB" dirty="0"/>
          </a:p>
          <a:p>
            <a:r>
              <a:rPr lang="en-GB" b="1" dirty="0"/>
              <a:t>Reasoning </a:t>
            </a:r>
            <a:r>
              <a:rPr lang="en-GB" dirty="0"/>
              <a:t>is when a child can explain what they have done and why, or prove that something is or isn’t correct.</a:t>
            </a:r>
            <a:endParaRPr lang="en-GB" b="1" dirty="0"/>
          </a:p>
          <a:p>
            <a:pPr marL="0" indent="0">
              <a:buNone/>
            </a:pPr>
            <a:endParaRPr lang="en-GB" dirty="0"/>
          </a:p>
          <a:p>
            <a:r>
              <a:rPr lang="en-GB" b="1" dirty="0"/>
              <a:t>Problem solving </a:t>
            </a:r>
            <a:r>
              <a:rPr lang="en-GB" dirty="0"/>
              <a:t>is applying their knowledge and understanding to multi-step problems.</a:t>
            </a:r>
            <a:endParaRPr lang="en-GB"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2026"/>
            <a:ext cx="998220" cy="1070754"/>
          </a:xfrm>
          <a:prstGeom prst="rect">
            <a:avLst/>
          </a:prstGeom>
        </p:spPr>
      </p:pic>
    </p:spTree>
    <p:extLst>
      <p:ext uri="{BB962C8B-B14F-4D97-AF65-F5344CB8AC3E}">
        <p14:creationId xmlns:p14="http://schemas.microsoft.com/office/powerpoint/2010/main" val="41740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Stages of Teaching</a:t>
            </a:r>
          </a:p>
        </p:txBody>
      </p:sp>
      <p:sp>
        <p:nvSpPr>
          <p:cNvPr id="3" name="Content Placeholder 2"/>
          <p:cNvSpPr>
            <a:spLocks noGrp="1"/>
          </p:cNvSpPr>
          <p:nvPr>
            <p:ph idx="1"/>
          </p:nvPr>
        </p:nvSpPr>
        <p:spPr/>
        <p:txBody>
          <a:bodyPr/>
          <a:lstStyle/>
          <a:p>
            <a:r>
              <a:rPr lang="en-GB" dirty="0"/>
              <a:t>Maths learning should follow a process, moving through each stage when the child is ready.</a:t>
            </a:r>
          </a:p>
          <a:p>
            <a:r>
              <a:rPr lang="en-GB" dirty="0"/>
              <a:t>If the child is moved too quickly through the concrete and pictorial stage of their learning, this could affect understanding in later years. </a:t>
            </a:r>
          </a:p>
        </p:txBody>
      </p:sp>
      <p:sp>
        <p:nvSpPr>
          <p:cNvPr id="4" name="Oval 3"/>
          <p:cNvSpPr/>
          <p:nvPr/>
        </p:nvSpPr>
        <p:spPr>
          <a:xfrm>
            <a:off x="2390503" y="3918857"/>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227320" y="3918856"/>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64137" y="3918855"/>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34194" y="4635523"/>
            <a:ext cx="1449978" cy="369332"/>
          </a:xfrm>
          <a:prstGeom prst="rect">
            <a:avLst/>
          </a:prstGeom>
          <a:noFill/>
        </p:spPr>
        <p:txBody>
          <a:bodyPr wrap="square" rtlCol="0">
            <a:spAutoFit/>
          </a:bodyPr>
          <a:lstStyle/>
          <a:p>
            <a:pPr algn="ctr"/>
            <a:r>
              <a:rPr lang="en-GB" dirty="0"/>
              <a:t>Concrete</a:t>
            </a:r>
          </a:p>
        </p:txBody>
      </p:sp>
      <p:sp>
        <p:nvSpPr>
          <p:cNvPr id="8" name="TextBox 7"/>
          <p:cNvSpPr txBox="1"/>
          <p:nvPr/>
        </p:nvSpPr>
        <p:spPr>
          <a:xfrm>
            <a:off x="5371011" y="4642057"/>
            <a:ext cx="1449978" cy="369332"/>
          </a:xfrm>
          <a:prstGeom prst="rect">
            <a:avLst/>
          </a:prstGeom>
          <a:noFill/>
        </p:spPr>
        <p:txBody>
          <a:bodyPr wrap="square" rtlCol="0">
            <a:spAutoFit/>
          </a:bodyPr>
          <a:lstStyle/>
          <a:p>
            <a:pPr algn="ctr"/>
            <a:r>
              <a:rPr lang="en-GB" dirty="0"/>
              <a:t>Pictorial</a:t>
            </a:r>
          </a:p>
        </p:txBody>
      </p:sp>
      <p:sp>
        <p:nvSpPr>
          <p:cNvPr id="9" name="TextBox 8"/>
          <p:cNvSpPr txBox="1"/>
          <p:nvPr/>
        </p:nvSpPr>
        <p:spPr>
          <a:xfrm>
            <a:off x="8207828" y="4635523"/>
            <a:ext cx="1449978" cy="369332"/>
          </a:xfrm>
          <a:prstGeom prst="rect">
            <a:avLst/>
          </a:prstGeom>
          <a:noFill/>
        </p:spPr>
        <p:txBody>
          <a:bodyPr wrap="square" rtlCol="0">
            <a:spAutoFit/>
          </a:bodyPr>
          <a:lstStyle/>
          <a:p>
            <a:pPr algn="ctr"/>
            <a:r>
              <a:rPr lang="en-GB" dirty="0"/>
              <a:t>Abstract</a:t>
            </a:r>
          </a:p>
        </p:txBody>
      </p:sp>
      <p:sp>
        <p:nvSpPr>
          <p:cNvPr id="10" name="Right Arrow 9"/>
          <p:cNvSpPr/>
          <p:nvPr/>
        </p:nvSpPr>
        <p:spPr>
          <a:xfrm>
            <a:off x="4127863" y="4642057"/>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a:off x="6964680" y="4627513"/>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10991850" y="152026"/>
            <a:ext cx="998220" cy="1070754"/>
          </a:xfrm>
          <a:prstGeom prst="rect">
            <a:avLst/>
          </a:prstGeom>
        </p:spPr>
      </p:pic>
    </p:spTree>
    <p:extLst>
      <p:ext uri="{BB962C8B-B14F-4D97-AF65-F5344CB8AC3E}">
        <p14:creationId xmlns:p14="http://schemas.microsoft.com/office/powerpoint/2010/main" val="8807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DEA2-84C5-4B66-B050-35B09DCB61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A765AA-60EC-6767-8C6A-6C27CE17924A}"/>
              </a:ext>
            </a:extLst>
          </p:cNvPr>
          <p:cNvSpPr/>
          <p:nvPr/>
        </p:nvSpPr>
        <p:spPr>
          <a:xfrm>
            <a:off x="343593" y="921196"/>
            <a:ext cx="11504814" cy="5632311"/>
          </a:xfrm>
          <a:prstGeom prst="rect">
            <a:avLst/>
          </a:prstGeom>
        </p:spPr>
        <p:txBody>
          <a:bodyPr wrap="square">
            <a:spAutoFit/>
          </a:bodyPr>
          <a:lstStyle/>
          <a:p>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rPr>
              <a:t>In Key Stage One, Maths is taught </a:t>
            </a:r>
            <a:r>
              <a:rPr lang="en-GB" sz="2000" b="1" dirty="0">
                <a:latin typeface="Calibri" panose="020F0502020204030204" pitchFamily="34" charset="0"/>
                <a:ea typeface="Calibri" panose="020F0502020204030204" pitchFamily="34" charset="0"/>
              </a:rPr>
              <a:t>5 times in a week</a:t>
            </a:r>
            <a:r>
              <a:rPr lang="en-GB" sz="2000" dirty="0">
                <a:latin typeface="Calibri" panose="020F0502020204030204" pitchFamily="34" charset="0"/>
                <a:ea typeface="Calibri" panose="020F0502020204030204" pitchFamily="34" charset="0"/>
              </a:rPr>
              <a:t>. </a:t>
            </a:r>
          </a:p>
          <a:p>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t>We follow the White Rose Maths Schemes of Learning, which support our school’s mastery approach and are fully aligned with the National Curriculum.</a:t>
            </a:r>
          </a:p>
          <a:p>
            <a:endParaRPr lang="en-GB" sz="2000" b="1"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t>Number is central to our curriculum, and we spend significant time developing strong number skills. This builds secure foundations so children can confidently access all other areas of maths.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Planning includes regular opportunities to revisit and strengthen previously learned skills.</a:t>
            </a:r>
          </a:p>
          <a:p>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t>We aim for children to stay within their Key Stage to build a deep understanding and secure knowledge in each area of learning.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vast majority of children progress through the curriculum at a similar pace.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Support and challenge are built into every lesson to ensure all children can succeed and make progress.</a:t>
            </a:r>
          </a:p>
          <a:p>
            <a:endParaRPr lang="en-GB" sz="2000" dirty="0"/>
          </a:p>
        </p:txBody>
      </p:sp>
      <p:pic>
        <p:nvPicPr>
          <p:cNvPr id="3" name="Picture 2">
            <a:extLst>
              <a:ext uri="{FF2B5EF4-FFF2-40B4-BE49-F238E27FC236}">
                <a16:creationId xmlns:a16="http://schemas.microsoft.com/office/drawing/2014/main" id="{A9F46CAB-AB20-D464-70C9-A271B25C6B2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933661" y="136106"/>
            <a:ext cx="998220" cy="1070754"/>
          </a:xfrm>
          <a:prstGeom prst="rect">
            <a:avLst/>
          </a:prstGeom>
        </p:spPr>
      </p:pic>
      <p:sp>
        <p:nvSpPr>
          <p:cNvPr id="4" name="Title 1">
            <a:extLst>
              <a:ext uri="{FF2B5EF4-FFF2-40B4-BE49-F238E27FC236}">
                <a16:creationId xmlns:a16="http://schemas.microsoft.com/office/drawing/2014/main" id="{FA9D14FF-D367-5799-3F60-31B02A28C03E}"/>
              </a:ext>
            </a:extLst>
          </p:cNvPr>
          <p:cNvSpPr txBox="1">
            <a:spLocks/>
          </p:cNvSpPr>
          <p:nvPr/>
        </p:nvSpPr>
        <p:spPr>
          <a:xfrm>
            <a:off x="1651000" y="304493"/>
            <a:ext cx="83058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latin typeface="Calibri" panose="020F0502020204030204" pitchFamily="34" charset="0"/>
                <a:ea typeface="Calibri" panose="020F0502020204030204" pitchFamily="34" charset="0"/>
              </a:rPr>
              <a:t>How Maths is taught at Havannah </a:t>
            </a:r>
          </a:p>
        </p:txBody>
      </p:sp>
    </p:spTree>
    <p:extLst>
      <p:ext uri="{BB962C8B-B14F-4D97-AF65-F5344CB8AC3E}">
        <p14:creationId xmlns:p14="http://schemas.microsoft.com/office/powerpoint/2010/main" val="399976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529108" y="332203"/>
            <a:ext cx="998220" cy="1070754"/>
          </a:xfrm>
          <a:prstGeom prst="rect">
            <a:avLst/>
          </a:prstGeom>
        </p:spPr>
      </p:pic>
      <p:pic>
        <p:nvPicPr>
          <p:cNvPr id="4" name="Picture 3">
            <a:extLst>
              <a:ext uri="{FF2B5EF4-FFF2-40B4-BE49-F238E27FC236}">
                <a16:creationId xmlns:a16="http://schemas.microsoft.com/office/drawing/2014/main" id="{4342A7BA-CA0A-64E4-F355-8D8DC1262E4A}"/>
              </a:ext>
            </a:extLst>
          </p:cNvPr>
          <p:cNvPicPr>
            <a:picLocks noChangeAspect="1"/>
          </p:cNvPicPr>
          <p:nvPr/>
        </p:nvPicPr>
        <p:blipFill>
          <a:blip r:embed="rId3"/>
          <a:stretch>
            <a:fillRect/>
          </a:stretch>
        </p:blipFill>
        <p:spPr>
          <a:xfrm>
            <a:off x="1761838" y="1310421"/>
            <a:ext cx="7816272" cy="5226959"/>
          </a:xfrm>
          <a:prstGeom prst="rect">
            <a:avLst/>
          </a:prstGeom>
        </p:spPr>
      </p:pic>
      <p:sp>
        <p:nvSpPr>
          <p:cNvPr id="7" name="Title 1">
            <a:extLst>
              <a:ext uri="{FF2B5EF4-FFF2-40B4-BE49-F238E27FC236}">
                <a16:creationId xmlns:a16="http://schemas.microsoft.com/office/drawing/2014/main" id="{C79CF7AB-8D8B-F428-3000-9ADBAC0070FD}"/>
              </a:ext>
            </a:extLst>
          </p:cNvPr>
          <p:cNvSpPr txBox="1">
            <a:spLocks/>
          </p:cNvSpPr>
          <p:nvPr/>
        </p:nvSpPr>
        <p:spPr>
          <a:xfrm>
            <a:off x="1761837" y="332203"/>
            <a:ext cx="8305800" cy="9377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latin typeface="Calibri" panose="020F0502020204030204" pitchFamily="34" charset="0"/>
                <a:ea typeface="Calibri" panose="020F0502020204030204" pitchFamily="34" charset="0"/>
              </a:rPr>
              <a:t>Long Term Plan for Maths- Year 2 </a:t>
            </a:r>
          </a:p>
        </p:txBody>
      </p:sp>
    </p:spTree>
    <p:extLst>
      <p:ext uri="{BB962C8B-B14F-4D97-AF65-F5344CB8AC3E}">
        <p14:creationId xmlns:p14="http://schemas.microsoft.com/office/powerpoint/2010/main" val="29786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10933660" y="148835"/>
            <a:ext cx="998220" cy="1070754"/>
          </a:xfrm>
          <a:prstGeom prst="rect">
            <a:avLst/>
          </a:prstGeom>
        </p:spPr>
      </p:pic>
      <p:pic>
        <p:nvPicPr>
          <p:cNvPr id="4" name="Picture 3">
            <a:extLst>
              <a:ext uri="{FF2B5EF4-FFF2-40B4-BE49-F238E27FC236}">
                <a16:creationId xmlns:a16="http://schemas.microsoft.com/office/drawing/2014/main" id="{41A0979F-D3A8-30FD-4210-E423F4280DC9}"/>
              </a:ext>
            </a:extLst>
          </p:cNvPr>
          <p:cNvPicPr>
            <a:picLocks noChangeAspect="1"/>
          </p:cNvPicPr>
          <p:nvPr/>
        </p:nvPicPr>
        <p:blipFill>
          <a:blip r:embed="rId3"/>
          <a:srcRect t="14609"/>
          <a:stretch/>
        </p:blipFill>
        <p:spPr>
          <a:xfrm>
            <a:off x="260120" y="924560"/>
            <a:ext cx="10673540" cy="5702588"/>
          </a:xfrm>
          <a:prstGeom prst="rect">
            <a:avLst/>
          </a:prstGeom>
        </p:spPr>
      </p:pic>
      <p:sp>
        <p:nvSpPr>
          <p:cNvPr id="6" name="Title 1">
            <a:extLst>
              <a:ext uri="{FF2B5EF4-FFF2-40B4-BE49-F238E27FC236}">
                <a16:creationId xmlns:a16="http://schemas.microsoft.com/office/drawing/2014/main" id="{5B70F608-F1E2-4BBD-E4AF-584E3D1C5AF1}"/>
              </a:ext>
            </a:extLst>
          </p:cNvPr>
          <p:cNvSpPr txBox="1">
            <a:spLocks/>
          </p:cNvSpPr>
          <p:nvPr/>
        </p:nvSpPr>
        <p:spPr>
          <a:xfrm>
            <a:off x="542637" y="355040"/>
            <a:ext cx="10818090" cy="9377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latin typeface="Calibri" panose="020F0502020204030204" pitchFamily="34" charset="0"/>
                <a:ea typeface="Calibri" panose="020F0502020204030204" pitchFamily="34" charset="0"/>
              </a:rPr>
              <a:t>Small Steps in Maths </a:t>
            </a:r>
          </a:p>
        </p:txBody>
      </p:sp>
    </p:spTree>
    <p:extLst>
      <p:ext uri="{BB962C8B-B14F-4D97-AF65-F5344CB8AC3E}">
        <p14:creationId xmlns:p14="http://schemas.microsoft.com/office/powerpoint/2010/main" val="223695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56DC-1B91-BAF2-5D15-ECBF1F072F1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4D0CAD-E89E-A68E-57F7-EA6791C3168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92873" y="154548"/>
            <a:ext cx="938760" cy="937710"/>
          </a:xfrm>
          <a:prstGeom prst="rect">
            <a:avLst/>
          </a:prstGeom>
        </p:spPr>
      </p:pic>
      <p:sp>
        <p:nvSpPr>
          <p:cNvPr id="8" name="Title 1">
            <a:extLst>
              <a:ext uri="{FF2B5EF4-FFF2-40B4-BE49-F238E27FC236}">
                <a16:creationId xmlns:a16="http://schemas.microsoft.com/office/drawing/2014/main" id="{A486CCBB-66F2-DA4F-A545-926C43980756}"/>
              </a:ext>
            </a:extLst>
          </p:cNvPr>
          <p:cNvSpPr txBox="1">
            <a:spLocks/>
          </p:cNvSpPr>
          <p:nvPr/>
        </p:nvSpPr>
        <p:spPr>
          <a:xfrm>
            <a:off x="542637" y="395680"/>
            <a:ext cx="10818090" cy="9377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latin typeface="Calibri" panose="020F0502020204030204" pitchFamily="34" charset="0"/>
                <a:ea typeface="Calibri" panose="020F0502020204030204" pitchFamily="34" charset="0"/>
              </a:rPr>
              <a:t>What does Maths Mastery look like in our lessons?</a:t>
            </a:r>
          </a:p>
        </p:txBody>
      </p:sp>
      <p:sp>
        <p:nvSpPr>
          <p:cNvPr id="9" name="Rectangle 8">
            <a:extLst>
              <a:ext uri="{FF2B5EF4-FFF2-40B4-BE49-F238E27FC236}">
                <a16:creationId xmlns:a16="http://schemas.microsoft.com/office/drawing/2014/main" id="{3443A0CA-018F-8226-380F-2D7A0EE3C8E0}"/>
              </a:ext>
            </a:extLst>
          </p:cNvPr>
          <p:cNvSpPr/>
          <p:nvPr/>
        </p:nvSpPr>
        <p:spPr>
          <a:xfrm>
            <a:off x="942111" y="1568673"/>
            <a:ext cx="11018980" cy="4893647"/>
          </a:xfrm>
          <a:prstGeom prst="rect">
            <a:avLst/>
          </a:prstGeom>
        </p:spPr>
        <p:txBody>
          <a:bodyPr wrap="square">
            <a:spAutoFit/>
          </a:bodyPr>
          <a:lstStyle/>
          <a:p>
            <a:pPr marL="342900" indent="-342900">
              <a:buFont typeface="Arial" panose="020B0604020202020204" pitchFamily="34" charset="0"/>
              <a:buChar char="•"/>
            </a:pPr>
            <a:r>
              <a:rPr lang="en-GB" sz="2400" dirty="0"/>
              <a:t>We break learning into small, manageable steps and ensure each step is mastered before moving 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Previous learning is regularly revisited to build fluency and confidence.</a:t>
            </a:r>
          </a:p>
          <a:p>
            <a:pPr marL="285750" indent="-285750">
              <a:buFont typeface="Arial" panose="020B0604020202020204" pitchFamily="34" charset="0"/>
              <a:buChar char="•"/>
            </a:pPr>
            <a:endParaRPr lang="en-GB" altLang="en-US" sz="2400" dirty="0">
              <a:cs typeface="Calibri Light" panose="020F0302020204030204" pitchFamily="34" charset="0"/>
            </a:endParaRPr>
          </a:p>
          <a:p>
            <a:pPr marL="285750" indent="-285750">
              <a:buFont typeface="Arial" panose="020B0604020202020204" pitchFamily="34" charset="0"/>
              <a:buChar char="•"/>
            </a:pPr>
            <a:r>
              <a:rPr lang="en-GB" sz="2400" dirty="0"/>
              <a:t>We use visual representations and practical equipment to help children understand mathematical concepts.</a:t>
            </a:r>
            <a:endParaRPr lang="en-GB" altLang="en-US" sz="2400" dirty="0">
              <a:cs typeface="Calibri Light" panose="020F0302020204030204" pitchFamily="34" charset="0"/>
            </a:endParaRPr>
          </a:p>
          <a:p>
            <a:endParaRPr lang="en-GB" altLang="en-US" sz="2400" dirty="0">
              <a:cs typeface="Calibri Light" panose="020F0302020204030204" pitchFamily="34" charset="0"/>
            </a:endParaRPr>
          </a:p>
          <a:p>
            <a:pPr marL="285750" indent="-285750">
              <a:buFont typeface="Arial" panose="020B0604020202020204" pitchFamily="34" charset="0"/>
              <a:buChar char="•"/>
            </a:pPr>
            <a:r>
              <a:rPr lang="en-GB" sz="2400" dirty="0"/>
              <a:t>Pupils are given opportunities to reason, solve problems, and make connections, which helps them remember and apply their learning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Every child receives the support or challenge they need to make progress and succeed.</a:t>
            </a:r>
            <a:endParaRPr lang="en-GB" altLang="en-US" sz="2400" dirty="0">
              <a:cs typeface="Calibri Light" panose="020F0302020204030204" pitchFamily="34" charset="0"/>
            </a:endParaRPr>
          </a:p>
        </p:txBody>
      </p:sp>
    </p:spTree>
    <p:extLst>
      <p:ext uri="{BB962C8B-B14F-4D97-AF65-F5344CB8AC3E}">
        <p14:creationId xmlns:p14="http://schemas.microsoft.com/office/powerpoint/2010/main" val="138849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31273" y="193334"/>
            <a:ext cx="822036" cy="804193"/>
          </a:xfrm>
          <a:prstGeom prst="rect">
            <a:avLst/>
          </a:prstGeom>
        </p:spPr>
      </p:pic>
      <p:sp>
        <p:nvSpPr>
          <p:cNvPr id="4" name="Title 1">
            <a:extLst>
              <a:ext uri="{FF2B5EF4-FFF2-40B4-BE49-F238E27FC236}">
                <a16:creationId xmlns:a16="http://schemas.microsoft.com/office/drawing/2014/main" id="{5AD1A5DC-D9A2-045C-3660-DC6BF3BFFA56}"/>
              </a:ext>
            </a:extLst>
          </p:cNvPr>
          <p:cNvSpPr txBox="1">
            <a:spLocks/>
          </p:cNvSpPr>
          <p:nvPr/>
        </p:nvSpPr>
        <p:spPr>
          <a:xfrm>
            <a:off x="542637" y="395680"/>
            <a:ext cx="10818090" cy="9377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latin typeface="Calibri" panose="020F0502020204030204" pitchFamily="34" charset="0"/>
                <a:ea typeface="Calibri" panose="020F0502020204030204" pitchFamily="34" charset="0"/>
              </a:rPr>
              <a:t>A typical Maths lesson at Havannah</a:t>
            </a:r>
          </a:p>
        </p:txBody>
      </p:sp>
      <p:sp>
        <p:nvSpPr>
          <p:cNvPr id="10" name="TextBox 9">
            <a:extLst>
              <a:ext uri="{FF2B5EF4-FFF2-40B4-BE49-F238E27FC236}">
                <a16:creationId xmlns:a16="http://schemas.microsoft.com/office/drawing/2014/main" id="{A423C6E5-6E1C-2A28-645E-55C1BF59D2D6}"/>
              </a:ext>
            </a:extLst>
          </p:cNvPr>
          <p:cNvSpPr txBox="1"/>
          <p:nvPr/>
        </p:nvSpPr>
        <p:spPr>
          <a:xfrm>
            <a:off x="157018" y="1535736"/>
            <a:ext cx="11942619" cy="5147819"/>
          </a:xfrm>
          <a:prstGeom prst="rect">
            <a:avLst/>
          </a:prstGeom>
          <a:noFill/>
        </p:spPr>
        <p:txBody>
          <a:bodyPr wrap="square">
            <a:spAutoFit/>
          </a:bodyPr>
          <a:lstStyle/>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Each KS1 and 2 lesson typically follows the following format:</a:t>
            </a:r>
          </a:p>
          <a:p>
            <a:pPr>
              <a:lnSpc>
                <a:spcPct val="107000"/>
              </a:lnSpc>
              <a:spcAft>
                <a:spcPts val="800"/>
              </a:spcAft>
            </a:pPr>
            <a:endParaRPr lang="en-GB" sz="7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1. Flashback 4- </a:t>
            </a:r>
            <a:r>
              <a:rPr lang="en-GB" dirty="0"/>
              <a:t>Daily retrieval questions from previous lessons, weeks, or earlier learning.</a:t>
            </a:r>
          </a:p>
          <a:p>
            <a:pPr lvl="0">
              <a:lnSpc>
                <a:spcPct val="106000"/>
              </a:lnSpc>
              <a:spcAft>
                <a:spcPts val="0"/>
              </a:spcAft>
            </a:pPr>
            <a:endParaRPr lang="en-GB" sz="800" dirty="0"/>
          </a:p>
          <a:p>
            <a:pPr lvl="0">
              <a:lnSpc>
                <a:spcPct val="106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2. Starter activity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a:t>Practice key skills and introduce important vocabulary for the lesson.</a:t>
            </a:r>
          </a:p>
          <a:p>
            <a:pPr lvl="0">
              <a:lnSpc>
                <a:spcPct val="106000"/>
              </a:lnSpc>
              <a:spcAft>
                <a:spcPts val="0"/>
              </a:spcAft>
            </a:pPr>
            <a:endParaRPr lang="en-GB" sz="800" dirty="0"/>
          </a:p>
          <a:p>
            <a:pPr lvl="0">
              <a:lnSpc>
                <a:spcPct val="106000"/>
              </a:lnSpc>
              <a:spcAft>
                <a:spcPts val="0"/>
              </a:spcAft>
            </a:pPr>
            <a:endParaRPr lang="en-GB" sz="800" dirty="0"/>
          </a:p>
          <a:p>
            <a:pPr lvl="0">
              <a:lnSpc>
                <a:spcPct val="106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3. Talk activity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a:t>Discuss what children already know and build on prior knowledge.</a:t>
            </a:r>
          </a:p>
          <a:p>
            <a:pPr lvl="0">
              <a:lnSpc>
                <a:spcPct val="106000"/>
              </a:lnSpc>
              <a:spcAft>
                <a:spcPts val="0"/>
              </a:spcAft>
            </a:pPr>
            <a:endParaRPr lang="en-GB" sz="800" dirty="0"/>
          </a:p>
          <a:p>
            <a:pPr lvl="0">
              <a:lnSpc>
                <a:spcPct val="106000"/>
              </a:lnSpc>
              <a:spcAft>
                <a:spcPts val="0"/>
              </a:spcAft>
            </a:pPr>
            <a:endParaRPr lang="en-GB" sz="800" dirty="0"/>
          </a:p>
          <a:p>
            <a:pPr lvl="0">
              <a:lnSpc>
                <a:spcPct val="106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4. Open questioning task -  </a:t>
            </a:r>
            <a:r>
              <a:rPr lang="en-GB" dirty="0"/>
              <a:t>Engage all learners through discussion of strategies.</a:t>
            </a:r>
          </a:p>
          <a:p>
            <a:pPr lvl="0">
              <a:lnSpc>
                <a:spcPct val="106000"/>
              </a:lnSpc>
              <a:spcAft>
                <a:spcPts val="0"/>
              </a:spcAft>
            </a:pPr>
            <a:endParaRPr lang="en-GB" sz="800" dirty="0"/>
          </a:p>
          <a:p>
            <a:pPr lvl="0">
              <a:lnSpc>
                <a:spcPct val="106000"/>
              </a:lnSpc>
              <a:spcAft>
                <a:spcPts val="0"/>
              </a:spcAft>
            </a:pPr>
            <a:endParaRPr lang="en-GB" sz="800" dirty="0"/>
          </a:p>
          <a:p>
            <a:pPr>
              <a:lnSpc>
                <a:spcPct val="106000"/>
              </a:lnSpc>
            </a:pPr>
            <a:r>
              <a:rPr lang="en-GB" b="1" dirty="0">
                <a:latin typeface="Calibri" panose="020F0502020204030204" pitchFamily="34" charset="0"/>
                <a:ea typeface="Calibri" panose="020F0502020204030204" pitchFamily="34" charset="0"/>
                <a:cs typeface="Times New Roman" panose="02020603050405020304" pitchFamily="18" charset="0"/>
              </a:rPr>
              <a:t>5. A range of questions which encourages reasoning/strategies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a:t>“How do you know?”, “What’s the same and different?” etc.</a:t>
            </a:r>
          </a:p>
          <a:p>
            <a:pPr>
              <a:lnSpc>
                <a:spcPct val="106000"/>
              </a:lnSpc>
            </a:pPr>
            <a:endParaRPr lang="en-GB" sz="800" dirty="0"/>
          </a:p>
          <a:p>
            <a:pPr lvl="0">
              <a:lnSpc>
                <a:spcPct val="106000"/>
              </a:lnSpc>
              <a:spcAft>
                <a:spcPts val="0"/>
              </a:spcAft>
            </a:pPr>
            <a:endParaRPr lang="en-GB" sz="800" dirty="0"/>
          </a:p>
          <a:p>
            <a:pPr lvl="0">
              <a:lnSpc>
                <a:spcPct val="106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6. Misconception question – </a:t>
            </a:r>
            <a:r>
              <a:rPr lang="en-GB" dirty="0"/>
              <a:t>Explore common misconception related to the current step.</a:t>
            </a:r>
          </a:p>
          <a:p>
            <a:pPr lvl="0">
              <a:lnSpc>
                <a:spcPct val="106000"/>
              </a:lnSpc>
              <a:spcAft>
                <a:spcPts val="0"/>
              </a:spcAft>
            </a:pPr>
            <a:endParaRPr lang="en-GB" sz="800" dirty="0"/>
          </a:p>
          <a:p>
            <a:pPr lvl="0">
              <a:lnSpc>
                <a:spcPct val="106000"/>
              </a:lnSpc>
              <a:spcAft>
                <a:spcPts val="0"/>
              </a:spcAft>
            </a:pPr>
            <a:endParaRPr lang="en-GB" sz="800" dirty="0"/>
          </a:p>
          <a:p>
            <a:pPr lvl="0">
              <a:lnSpc>
                <a:spcPct val="106000"/>
              </a:lnSpc>
              <a:spcAft>
                <a:spcPts val="0"/>
              </a:spcAft>
            </a:pPr>
            <a:r>
              <a:rPr lang="en-GB" b="1" dirty="0">
                <a:ea typeface="Calibri" panose="020F0502020204030204" pitchFamily="34" charset="0"/>
                <a:cs typeface="Times New Roman" panose="02020603050405020304" pitchFamily="18" charset="0"/>
              </a:rPr>
              <a:t>7. Independent Practice – </a:t>
            </a:r>
            <a:r>
              <a:rPr lang="en-GB" dirty="0"/>
              <a:t>Fluency, reasoning, and problem-solving tasks completed in books.</a:t>
            </a:r>
          </a:p>
          <a:p>
            <a:pPr lvl="0">
              <a:lnSpc>
                <a:spcPct val="106000"/>
              </a:lnSpc>
              <a:spcAft>
                <a:spcPts val="0"/>
              </a:spcAft>
            </a:pPr>
            <a:endParaRPr lang="en-GB" sz="800" dirty="0"/>
          </a:p>
          <a:p>
            <a:pPr lvl="0">
              <a:lnSpc>
                <a:spcPct val="106000"/>
              </a:lnSpc>
              <a:spcAft>
                <a:spcPts val="0"/>
              </a:spcAft>
            </a:pPr>
            <a:endParaRPr lang="en-GB" sz="800" b="1" dirty="0">
              <a:ea typeface="Calibri" panose="020F0502020204030204" pitchFamily="34" charset="0"/>
              <a:cs typeface="Times New Roman" panose="02020603050405020304" pitchFamily="18" charset="0"/>
            </a:endParaRPr>
          </a:p>
          <a:p>
            <a:pPr lvl="0">
              <a:lnSpc>
                <a:spcPct val="106000"/>
              </a:lnSpc>
              <a:spcAft>
                <a:spcPts val="0"/>
              </a:spcAft>
            </a:pPr>
            <a:r>
              <a:rPr lang="en-GB" b="1" dirty="0">
                <a:ea typeface="Calibri" panose="020F0502020204030204" pitchFamily="34" charset="0"/>
                <a:cs typeface="Times New Roman" panose="02020603050405020304" pitchFamily="18" charset="0"/>
              </a:rPr>
              <a:t>8. Recap of lesson and discussion of problem- solving task. </a:t>
            </a:r>
          </a:p>
          <a:p>
            <a:pPr lvl="0">
              <a:lnSpc>
                <a:spcPct val="106000"/>
              </a:lnSpc>
              <a:spcAft>
                <a:spcPts val="0"/>
              </a:spcAft>
            </a:pPr>
            <a:endParaRPr lang="en-GB" sz="800" dirty="0"/>
          </a:p>
        </p:txBody>
      </p:sp>
      <p:pic>
        <p:nvPicPr>
          <p:cNvPr id="12" name="Picture 11">
            <a:extLst>
              <a:ext uri="{FF2B5EF4-FFF2-40B4-BE49-F238E27FC236}">
                <a16:creationId xmlns:a16="http://schemas.microsoft.com/office/drawing/2014/main" id="{9F048044-1D1F-EEDA-3609-D440F9596A9D}"/>
              </a:ext>
            </a:extLst>
          </p:cNvPr>
          <p:cNvPicPr>
            <a:picLocks noChangeAspect="1"/>
          </p:cNvPicPr>
          <p:nvPr/>
        </p:nvPicPr>
        <p:blipFill>
          <a:blip r:embed="rId3"/>
          <a:stretch>
            <a:fillRect/>
          </a:stretch>
        </p:blipFill>
        <p:spPr>
          <a:xfrm>
            <a:off x="9129921" y="2005169"/>
            <a:ext cx="2661220" cy="1871628"/>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030832AE-9ACE-11F2-1718-CFD540E97F13}"/>
              </a:ext>
            </a:extLst>
          </p:cNvPr>
          <p:cNvPicPr>
            <a:picLocks noChangeAspect="1"/>
          </p:cNvPicPr>
          <p:nvPr/>
        </p:nvPicPr>
        <p:blipFill>
          <a:blip r:embed="rId4"/>
          <a:stretch>
            <a:fillRect/>
          </a:stretch>
        </p:blipFill>
        <p:spPr>
          <a:xfrm>
            <a:off x="9560039" y="4852831"/>
            <a:ext cx="2133197" cy="1752652"/>
          </a:xfrm>
          <a:prstGeom prst="rect">
            <a:avLst/>
          </a:prstGeom>
        </p:spPr>
      </p:pic>
    </p:spTree>
    <p:extLst>
      <p:ext uri="{BB962C8B-B14F-4D97-AF65-F5344CB8AC3E}">
        <p14:creationId xmlns:p14="http://schemas.microsoft.com/office/powerpoint/2010/main" val="100920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3743</TotalTime>
  <Words>994</Words>
  <Application>Microsoft Office PowerPoint</Application>
  <PresentationFormat>Widescreen</PresentationFormat>
  <Paragraphs>158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Comic Sans MS</vt:lpstr>
      <vt:lpstr>Segoe Script</vt:lpstr>
      <vt:lpstr>Office Theme</vt:lpstr>
      <vt:lpstr>Year 2 Maths at Havannah First School</vt:lpstr>
      <vt:lpstr>Mastery – What is it?</vt:lpstr>
      <vt:lpstr>Stages of Mastery</vt:lpstr>
      <vt:lpstr>Stages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vt:lpstr>
      <vt:lpstr>Addition- Adding across a ten</vt:lpstr>
      <vt:lpstr>Subtraction</vt:lpstr>
      <vt:lpstr>Subtraction</vt:lpstr>
      <vt:lpstr>Multiplication</vt:lpstr>
      <vt:lpstr>Multiplication</vt:lpstr>
      <vt:lpstr>Division- Sharing</vt:lpstr>
      <vt:lpstr>Division- Grouping</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Maths Workshop</dc:title>
  <dc:creator>Lauren Wright</dc:creator>
  <cp:lastModifiedBy>Burnett, Gary</cp:lastModifiedBy>
  <cp:revision>48</cp:revision>
  <cp:lastPrinted>2017-11-16T16:49:29Z</cp:lastPrinted>
  <dcterms:created xsi:type="dcterms:W3CDTF">2017-11-13T16:05:30Z</dcterms:created>
  <dcterms:modified xsi:type="dcterms:W3CDTF">2025-11-26T16:05:47Z</dcterms:modified>
</cp:coreProperties>
</file>